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380" r:id="rId4"/>
    <p:sldId id="378" r:id="rId5"/>
    <p:sldId id="381" r:id="rId6"/>
    <p:sldId id="384" r:id="rId7"/>
    <p:sldId id="383" r:id="rId8"/>
    <p:sldId id="324" r:id="rId9"/>
    <p:sldId id="286" r:id="rId10"/>
    <p:sldId id="304" r:id="rId11"/>
    <p:sldId id="310" r:id="rId12"/>
    <p:sldId id="309" r:id="rId13"/>
    <p:sldId id="323" r:id="rId14"/>
    <p:sldId id="325" r:id="rId15"/>
    <p:sldId id="326" r:id="rId16"/>
    <p:sldId id="328" r:id="rId17"/>
    <p:sldId id="327" r:id="rId19"/>
    <p:sldId id="329" r:id="rId20"/>
    <p:sldId id="336" r:id="rId21"/>
    <p:sldId id="338" r:id="rId22"/>
    <p:sldId id="339" r:id="rId23"/>
    <p:sldId id="337" r:id="rId24"/>
    <p:sldId id="340" r:id="rId25"/>
    <p:sldId id="343" r:id="rId26"/>
    <p:sldId id="370" r:id="rId27"/>
    <p:sldId id="386" r:id="rId28"/>
    <p:sldId id="344" r:id="rId29"/>
    <p:sldId id="331" r:id="rId30"/>
    <p:sldId id="332" r:id="rId31"/>
    <p:sldId id="341" r:id="rId32"/>
    <p:sldId id="333" r:id="rId33"/>
    <p:sldId id="334" r:id="rId34"/>
    <p:sldId id="347" r:id="rId35"/>
    <p:sldId id="346" r:id="rId36"/>
    <p:sldId id="348" r:id="rId37"/>
    <p:sldId id="377" r:id="rId38"/>
    <p:sldId id="372" r:id="rId39"/>
    <p:sldId id="373" r:id="rId40"/>
    <p:sldId id="354" r:id="rId41"/>
    <p:sldId id="353" r:id="rId42"/>
    <p:sldId id="352" r:id="rId43"/>
    <p:sldId id="371" r:id="rId44"/>
    <p:sldId id="351" r:id="rId45"/>
    <p:sldId id="350" r:id="rId46"/>
    <p:sldId id="349" r:id="rId47"/>
    <p:sldId id="345" r:id="rId48"/>
    <p:sldId id="357" r:id="rId49"/>
    <p:sldId id="356" r:id="rId50"/>
    <p:sldId id="374" r:id="rId51"/>
    <p:sldId id="359" r:id="rId52"/>
    <p:sldId id="362" r:id="rId53"/>
    <p:sldId id="375" r:id="rId54"/>
    <p:sldId id="376" r:id="rId55"/>
    <p:sldId id="361" r:id="rId56"/>
    <p:sldId id="385" r:id="rId57"/>
    <p:sldId id="355" r:id="rId58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gs" Target="tags/tag1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8A6644-F8F7-4CD7-967E-755B82890336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ACBEB92-2F49-4E36-A1BB-8E8CDB91C08F}">
      <dgm:prSet phldrT="[文本]"/>
      <dgm:spPr/>
      <dgm:t>
        <a:bodyPr/>
        <a:lstStyle/>
        <a:p>
          <a:r>
            <a:rPr lang="zh-CN" altLang="en-US" dirty="0"/>
            <a:t>综合能力</a:t>
          </a:r>
        </a:p>
      </dgm:t>
    </dgm:pt>
    <dgm:pt modelId="{97D5A9CA-6B4A-4C27-90F2-A413116B55A9}" cxnId="{CF713B04-4163-4ED0-9B46-91CFDD7563ED}" type="parTrans">
      <dgm:prSet/>
      <dgm:spPr/>
      <dgm:t>
        <a:bodyPr/>
        <a:lstStyle/>
        <a:p>
          <a:endParaRPr lang="zh-CN" altLang="en-US"/>
        </a:p>
      </dgm:t>
    </dgm:pt>
    <dgm:pt modelId="{E0360737-8DDC-4B6B-81CB-26DF9B3158CE}" cxnId="{CF713B04-4163-4ED0-9B46-91CFDD7563ED}" type="sibTrans">
      <dgm:prSet/>
      <dgm:spPr/>
      <dgm:t>
        <a:bodyPr/>
        <a:lstStyle/>
        <a:p>
          <a:endParaRPr lang="zh-CN" altLang="en-US"/>
        </a:p>
      </dgm:t>
    </dgm:pt>
    <dgm:pt modelId="{AD73047F-350C-4ED5-B61D-E4300E9D1D53}">
      <dgm:prSet phldrT="[文本]"/>
      <dgm:spPr/>
      <dgm:t>
        <a:bodyPr/>
        <a:lstStyle/>
        <a:p>
          <a:r>
            <a:rPr lang="zh-CN" altLang="en-US" dirty="0"/>
            <a:t>沟能力通</a:t>
          </a:r>
        </a:p>
      </dgm:t>
    </dgm:pt>
    <dgm:pt modelId="{9FD41583-45CD-4335-93AD-5FCB804138EE}" cxnId="{0D1AD4FA-991F-49A8-9CF7-267751FB47E7}" type="parTrans">
      <dgm:prSet/>
      <dgm:spPr/>
      <dgm:t>
        <a:bodyPr/>
        <a:lstStyle/>
        <a:p>
          <a:endParaRPr lang="zh-CN" altLang="en-US"/>
        </a:p>
      </dgm:t>
    </dgm:pt>
    <dgm:pt modelId="{2297A1A7-A50D-4F5A-8CBE-BF2441CA2E45}" cxnId="{0D1AD4FA-991F-49A8-9CF7-267751FB47E7}" type="sibTrans">
      <dgm:prSet/>
      <dgm:spPr/>
      <dgm:t>
        <a:bodyPr/>
        <a:lstStyle/>
        <a:p>
          <a:endParaRPr lang="zh-CN" altLang="en-US"/>
        </a:p>
      </dgm:t>
    </dgm:pt>
    <dgm:pt modelId="{A1A5FA42-C726-478F-971E-A5459416253E}">
      <dgm:prSet phldrT="[文本]"/>
      <dgm:spPr/>
      <dgm:t>
        <a:bodyPr/>
        <a:lstStyle/>
        <a:p>
          <a:r>
            <a:rPr lang="zh-CN" altLang="en-US" dirty="0"/>
            <a:t>实践能力</a:t>
          </a:r>
        </a:p>
      </dgm:t>
    </dgm:pt>
    <dgm:pt modelId="{DC068FFE-E18B-4B9C-9AC5-9E6DBAA06E1F}" cxnId="{B31C651D-28DC-4B04-B3EA-6B037F47721C}" type="parTrans">
      <dgm:prSet/>
      <dgm:spPr/>
      <dgm:t>
        <a:bodyPr/>
        <a:lstStyle/>
        <a:p>
          <a:endParaRPr lang="zh-CN" altLang="en-US"/>
        </a:p>
      </dgm:t>
    </dgm:pt>
    <dgm:pt modelId="{B9547075-2A85-4DFC-A107-6D861D7FB337}" cxnId="{B31C651D-28DC-4B04-B3EA-6B037F47721C}" type="sibTrans">
      <dgm:prSet/>
      <dgm:spPr/>
      <dgm:t>
        <a:bodyPr/>
        <a:lstStyle/>
        <a:p>
          <a:endParaRPr lang="zh-CN" altLang="en-US"/>
        </a:p>
      </dgm:t>
    </dgm:pt>
    <dgm:pt modelId="{D09AC1E4-E2EC-475E-AF6A-8570D8A5790B}">
      <dgm:prSet phldrT="[文本]"/>
      <dgm:spPr/>
      <dgm:t>
        <a:bodyPr/>
        <a:lstStyle/>
        <a:p>
          <a:r>
            <a:rPr lang="zh-CN" altLang="en-US" dirty="0"/>
            <a:t>创新能力</a:t>
          </a:r>
        </a:p>
      </dgm:t>
    </dgm:pt>
    <dgm:pt modelId="{7E721A54-2B85-429B-82DB-421D99CB0C2A}" cxnId="{75CCD565-F179-4A66-B7D4-A215CC1DBF91}" type="parTrans">
      <dgm:prSet/>
      <dgm:spPr/>
      <dgm:t>
        <a:bodyPr/>
        <a:lstStyle/>
        <a:p>
          <a:endParaRPr lang="zh-CN" altLang="en-US"/>
        </a:p>
      </dgm:t>
    </dgm:pt>
    <dgm:pt modelId="{4DF580E8-7E02-4B08-83EE-85FFD794459C}" cxnId="{75CCD565-F179-4A66-B7D4-A215CC1DBF91}" type="sibTrans">
      <dgm:prSet/>
      <dgm:spPr/>
      <dgm:t>
        <a:bodyPr/>
        <a:lstStyle/>
        <a:p>
          <a:endParaRPr lang="zh-CN" altLang="en-US"/>
        </a:p>
      </dgm:t>
    </dgm:pt>
    <dgm:pt modelId="{925B1D5D-2416-4BCB-BE72-DD975DB43F8A}">
      <dgm:prSet phldrT="[文本]"/>
      <dgm:spPr/>
      <dgm:t>
        <a:bodyPr/>
        <a:lstStyle/>
        <a:p>
          <a:r>
            <a:rPr lang="zh-CN" altLang="en-US" dirty="0"/>
            <a:t>学习能力</a:t>
          </a:r>
        </a:p>
      </dgm:t>
    </dgm:pt>
    <dgm:pt modelId="{15BD1A8E-3A53-4149-89E9-2531CCBF4A1B}" cxnId="{9C669CE3-88C5-459D-93C7-AD835EC4C796}" type="parTrans">
      <dgm:prSet/>
      <dgm:spPr/>
      <dgm:t>
        <a:bodyPr/>
        <a:lstStyle/>
        <a:p>
          <a:endParaRPr lang="zh-CN" altLang="en-US"/>
        </a:p>
      </dgm:t>
    </dgm:pt>
    <dgm:pt modelId="{7C855385-DCEB-46CC-8C41-89B5CE744EBA}" cxnId="{9C669CE3-88C5-459D-93C7-AD835EC4C796}" type="sibTrans">
      <dgm:prSet/>
      <dgm:spPr/>
      <dgm:t>
        <a:bodyPr/>
        <a:lstStyle/>
        <a:p>
          <a:endParaRPr lang="zh-CN" altLang="en-US"/>
        </a:p>
      </dgm:t>
    </dgm:pt>
    <dgm:pt modelId="{4BA70AF1-BA9B-4232-9A56-FB2A34CE3FEB}">
      <dgm:prSet phldrT="[文本]"/>
      <dgm:spPr/>
      <dgm:t>
        <a:bodyPr/>
        <a:lstStyle/>
        <a:p>
          <a:r>
            <a:rPr lang="en-US" altLang="zh-CN" dirty="0"/>
            <a:t>…</a:t>
          </a:r>
          <a:endParaRPr lang="zh-CN" altLang="en-US" dirty="0"/>
        </a:p>
      </dgm:t>
    </dgm:pt>
    <dgm:pt modelId="{BF6A371F-89B0-41C7-AD44-C3B47B3C7224}" cxnId="{98F13DB9-3289-4E6E-8C4F-B52A2505FD8B}" type="parTrans">
      <dgm:prSet/>
      <dgm:spPr/>
      <dgm:t>
        <a:bodyPr/>
        <a:lstStyle/>
        <a:p>
          <a:endParaRPr lang="zh-CN" altLang="en-US"/>
        </a:p>
      </dgm:t>
    </dgm:pt>
    <dgm:pt modelId="{50EB6568-59B0-4ADA-AA0A-0CC025DE9913}" cxnId="{98F13DB9-3289-4E6E-8C4F-B52A2505FD8B}" type="sibTrans">
      <dgm:prSet/>
      <dgm:spPr/>
      <dgm:t>
        <a:bodyPr/>
        <a:lstStyle/>
        <a:p>
          <a:endParaRPr lang="zh-CN" altLang="en-US"/>
        </a:p>
      </dgm:t>
    </dgm:pt>
    <dgm:pt modelId="{DFE51AC4-04A7-4292-B0F4-6893907BA090}" type="pres">
      <dgm:prSet presAssocID="{E78A6644-F8F7-4CD7-967E-755B8289033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BBBDCFE-58AD-44F1-9134-E64C7E779DF2}" type="pres">
      <dgm:prSet presAssocID="{FACBEB92-2F49-4E36-A1BB-8E8CDB91C08F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D2C09CF0-9E1A-4547-ADFC-FAF766905A0A}" type="pres">
      <dgm:prSet presAssocID="{AD73047F-350C-4ED5-B61D-E4300E9D1D5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07BC55-CBB3-423D-8EB3-E32E7A17DE9F}" type="pres">
      <dgm:prSet presAssocID="{AD73047F-350C-4ED5-B61D-E4300E9D1D53}" presName="dummy" presStyleCnt="0"/>
      <dgm:spPr/>
    </dgm:pt>
    <dgm:pt modelId="{FDCCE1F2-AFFF-4844-82D0-2CC5E6E0D981}" type="pres">
      <dgm:prSet presAssocID="{2297A1A7-A50D-4F5A-8CBE-BF2441CA2E45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E2D0BEE9-34FE-40EB-8D75-BA7FAA595938}" type="pres">
      <dgm:prSet presAssocID="{A1A5FA42-C726-478F-971E-A5459416253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C76FB3-0AE4-4E2A-8C6E-FF5EFCB6B464}" type="pres">
      <dgm:prSet presAssocID="{A1A5FA42-C726-478F-971E-A5459416253E}" presName="dummy" presStyleCnt="0"/>
      <dgm:spPr/>
    </dgm:pt>
    <dgm:pt modelId="{EBEE7806-4067-42C1-8511-9805598C3995}" type="pres">
      <dgm:prSet presAssocID="{B9547075-2A85-4DFC-A107-6D861D7FB337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C030FB9B-8BC9-4019-B825-962E7F6E19F7}" type="pres">
      <dgm:prSet presAssocID="{4BA70AF1-BA9B-4232-9A56-FB2A34CE3FE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E53C3F-DBEF-4EF8-99C3-D73258D6C7F0}" type="pres">
      <dgm:prSet presAssocID="{4BA70AF1-BA9B-4232-9A56-FB2A34CE3FEB}" presName="dummy" presStyleCnt="0"/>
      <dgm:spPr/>
    </dgm:pt>
    <dgm:pt modelId="{3C9A455F-6E0B-4808-A37D-B4E76C8B1D6A}" type="pres">
      <dgm:prSet presAssocID="{50EB6568-59B0-4ADA-AA0A-0CC025DE9913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0825ABC4-D88F-459E-85D9-EB2AC69E3C8D}" type="pres">
      <dgm:prSet presAssocID="{D09AC1E4-E2EC-475E-AF6A-8570D8A5790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64EAA1-1879-465F-A543-D42C01F3887A}" type="pres">
      <dgm:prSet presAssocID="{D09AC1E4-E2EC-475E-AF6A-8570D8A5790B}" presName="dummy" presStyleCnt="0"/>
      <dgm:spPr/>
    </dgm:pt>
    <dgm:pt modelId="{2AB98B12-C935-48B3-92CB-58DE1CED41DE}" type="pres">
      <dgm:prSet presAssocID="{4DF580E8-7E02-4B08-83EE-85FFD794459C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D5AD2CC7-40C7-4059-9E6F-B153FCAF8673}" type="pres">
      <dgm:prSet presAssocID="{925B1D5D-2416-4BCB-BE72-DD975DB43F8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FB17C8-95AF-4FB2-92FC-9272DDE7AED0}" type="pres">
      <dgm:prSet presAssocID="{925B1D5D-2416-4BCB-BE72-DD975DB43F8A}" presName="dummy" presStyleCnt="0"/>
      <dgm:spPr/>
    </dgm:pt>
    <dgm:pt modelId="{9CACCA6C-AAB3-403A-95AB-12258EE0A526}" type="pres">
      <dgm:prSet presAssocID="{7C855385-DCEB-46CC-8C41-89B5CE744EBA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F048DFC-6B96-40A6-B561-25AA2BEA78BD}" type="presOf" srcId="{FACBEB92-2F49-4E36-A1BB-8E8CDB91C08F}" destId="{5BBBDCFE-58AD-44F1-9134-E64C7E779DF2}" srcOrd="0" destOrd="0" presId="urn:microsoft.com/office/officeart/2005/8/layout/radial6"/>
    <dgm:cxn modelId="{94DC1E6F-BEAE-47CB-8451-1156DEECC1A9}" type="presOf" srcId="{4DF580E8-7E02-4B08-83EE-85FFD794459C}" destId="{2AB98B12-C935-48B3-92CB-58DE1CED41DE}" srcOrd="0" destOrd="0" presId="urn:microsoft.com/office/officeart/2005/8/layout/radial6"/>
    <dgm:cxn modelId="{009304C9-A72B-44FE-9BFD-759400A2A75A}" type="presOf" srcId="{925B1D5D-2416-4BCB-BE72-DD975DB43F8A}" destId="{D5AD2CC7-40C7-4059-9E6F-B153FCAF8673}" srcOrd="0" destOrd="0" presId="urn:microsoft.com/office/officeart/2005/8/layout/radial6"/>
    <dgm:cxn modelId="{FFE24478-B0A3-443A-AA53-0051D5EECFC8}" type="presOf" srcId="{7C855385-DCEB-46CC-8C41-89B5CE744EBA}" destId="{9CACCA6C-AAB3-403A-95AB-12258EE0A526}" srcOrd="0" destOrd="0" presId="urn:microsoft.com/office/officeart/2005/8/layout/radial6"/>
    <dgm:cxn modelId="{B31C651D-28DC-4B04-B3EA-6B037F47721C}" srcId="{FACBEB92-2F49-4E36-A1BB-8E8CDB91C08F}" destId="{A1A5FA42-C726-478F-971E-A5459416253E}" srcOrd="1" destOrd="0" parTransId="{DC068FFE-E18B-4B9C-9AC5-9E6DBAA06E1F}" sibTransId="{B9547075-2A85-4DFC-A107-6D861D7FB337}"/>
    <dgm:cxn modelId="{CF713B04-4163-4ED0-9B46-91CFDD7563ED}" srcId="{E78A6644-F8F7-4CD7-967E-755B82890336}" destId="{FACBEB92-2F49-4E36-A1BB-8E8CDB91C08F}" srcOrd="0" destOrd="0" parTransId="{97D5A9CA-6B4A-4C27-90F2-A413116B55A9}" sibTransId="{E0360737-8DDC-4B6B-81CB-26DF9B3158CE}"/>
    <dgm:cxn modelId="{51F5AC9E-3690-4BE7-AB2C-07BA0B3ACD42}" type="presOf" srcId="{4BA70AF1-BA9B-4232-9A56-FB2A34CE3FEB}" destId="{C030FB9B-8BC9-4019-B825-962E7F6E19F7}" srcOrd="0" destOrd="0" presId="urn:microsoft.com/office/officeart/2005/8/layout/radial6"/>
    <dgm:cxn modelId="{0886B0C8-B379-4C90-B9A1-F37260504240}" type="presOf" srcId="{AD73047F-350C-4ED5-B61D-E4300E9D1D53}" destId="{D2C09CF0-9E1A-4547-ADFC-FAF766905A0A}" srcOrd="0" destOrd="0" presId="urn:microsoft.com/office/officeart/2005/8/layout/radial6"/>
    <dgm:cxn modelId="{9C669CE3-88C5-459D-93C7-AD835EC4C796}" srcId="{FACBEB92-2F49-4E36-A1BB-8E8CDB91C08F}" destId="{925B1D5D-2416-4BCB-BE72-DD975DB43F8A}" srcOrd="4" destOrd="0" parTransId="{15BD1A8E-3A53-4149-89E9-2531CCBF4A1B}" sibTransId="{7C855385-DCEB-46CC-8C41-89B5CE744EBA}"/>
    <dgm:cxn modelId="{98F13DB9-3289-4E6E-8C4F-B52A2505FD8B}" srcId="{FACBEB92-2F49-4E36-A1BB-8E8CDB91C08F}" destId="{4BA70AF1-BA9B-4232-9A56-FB2A34CE3FEB}" srcOrd="2" destOrd="0" parTransId="{BF6A371F-89B0-41C7-AD44-C3B47B3C7224}" sibTransId="{50EB6568-59B0-4ADA-AA0A-0CC025DE9913}"/>
    <dgm:cxn modelId="{75CCD565-F179-4A66-B7D4-A215CC1DBF91}" srcId="{FACBEB92-2F49-4E36-A1BB-8E8CDB91C08F}" destId="{D09AC1E4-E2EC-475E-AF6A-8570D8A5790B}" srcOrd="3" destOrd="0" parTransId="{7E721A54-2B85-429B-82DB-421D99CB0C2A}" sibTransId="{4DF580E8-7E02-4B08-83EE-85FFD794459C}"/>
    <dgm:cxn modelId="{46BBD38A-5AB7-4BC2-B072-C7F7F84D9719}" type="presOf" srcId="{D09AC1E4-E2EC-475E-AF6A-8570D8A5790B}" destId="{0825ABC4-D88F-459E-85D9-EB2AC69E3C8D}" srcOrd="0" destOrd="0" presId="urn:microsoft.com/office/officeart/2005/8/layout/radial6"/>
    <dgm:cxn modelId="{D7C484F8-8E22-4C34-9BDC-968A923AE5A2}" type="presOf" srcId="{2297A1A7-A50D-4F5A-8CBE-BF2441CA2E45}" destId="{FDCCE1F2-AFFF-4844-82D0-2CC5E6E0D981}" srcOrd="0" destOrd="0" presId="urn:microsoft.com/office/officeart/2005/8/layout/radial6"/>
    <dgm:cxn modelId="{E9C86E4B-0A52-4C27-88E5-73C3878B3BC3}" type="presOf" srcId="{E78A6644-F8F7-4CD7-967E-755B82890336}" destId="{DFE51AC4-04A7-4292-B0F4-6893907BA090}" srcOrd="0" destOrd="0" presId="urn:microsoft.com/office/officeart/2005/8/layout/radial6"/>
    <dgm:cxn modelId="{F7D6FA9B-9F43-4193-99A1-C0942FAD0007}" type="presOf" srcId="{B9547075-2A85-4DFC-A107-6D861D7FB337}" destId="{EBEE7806-4067-42C1-8511-9805598C3995}" srcOrd="0" destOrd="0" presId="urn:microsoft.com/office/officeart/2005/8/layout/radial6"/>
    <dgm:cxn modelId="{7DE691EF-53F5-4D9A-BABF-E94CE014D8A9}" type="presOf" srcId="{A1A5FA42-C726-478F-971E-A5459416253E}" destId="{E2D0BEE9-34FE-40EB-8D75-BA7FAA595938}" srcOrd="0" destOrd="0" presId="urn:microsoft.com/office/officeart/2005/8/layout/radial6"/>
    <dgm:cxn modelId="{A8F575FC-4A72-4B07-B553-72F7BEEFC2CD}" type="presOf" srcId="{50EB6568-59B0-4ADA-AA0A-0CC025DE9913}" destId="{3C9A455F-6E0B-4808-A37D-B4E76C8B1D6A}" srcOrd="0" destOrd="0" presId="urn:microsoft.com/office/officeart/2005/8/layout/radial6"/>
    <dgm:cxn modelId="{0D1AD4FA-991F-49A8-9CF7-267751FB47E7}" srcId="{FACBEB92-2F49-4E36-A1BB-8E8CDB91C08F}" destId="{AD73047F-350C-4ED5-B61D-E4300E9D1D53}" srcOrd="0" destOrd="0" parTransId="{9FD41583-45CD-4335-93AD-5FCB804138EE}" sibTransId="{2297A1A7-A50D-4F5A-8CBE-BF2441CA2E45}"/>
    <dgm:cxn modelId="{3651747A-DA75-43EE-B035-4AEB7F02B86B}" type="presParOf" srcId="{DFE51AC4-04A7-4292-B0F4-6893907BA090}" destId="{5BBBDCFE-58AD-44F1-9134-E64C7E779DF2}" srcOrd="0" destOrd="0" presId="urn:microsoft.com/office/officeart/2005/8/layout/radial6"/>
    <dgm:cxn modelId="{D9002E24-2DD9-4F4D-A070-76F555E1D2B0}" type="presParOf" srcId="{DFE51AC4-04A7-4292-B0F4-6893907BA090}" destId="{D2C09CF0-9E1A-4547-ADFC-FAF766905A0A}" srcOrd="1" destOrd="0" presId="urn:microsoft.com/office/officeart/2005/8/layout/radial6"/>
    <dgm:cxn modelId="{5636EB3B-5E00-4314-BCEF-61A9BD1A075C}" type="presParOf" srcId="{DFE51AC4-04A7-4292-B0F4-6893907BA090}" destId="{C507BC55-CBB3-423D-8EB3-E32E7A17DE9F}" srcOrd="2" destOrd="0" presId="urn:microsoft.com/office/officeart/2005/8/layout/radial6"/>
    <dgm:cxn modelId="{957BBF77-767A-4B9A-94F2-430F3735FC65}" type="presParOf" srcId="{DFE51AC4-04A7-4292-B0F4-6893907BA090}" destId="{FDCCE1F2-AFFF-4844-82D0-2CC5E6E0D981}" srcOrd="3" destOrd="0" presId="urn:microsoft.com/office/officeart/2005/8/layout/radial6"/>
    <dgm:cxn modelId="{492BF3A2-BF73-47F5-8026-640BD5DE9C93}" type="presParOf" srcId="{DFE51AC4-04A7-4292-B0F4-6893907BA090}" destId="{E2D0BEE9-34FE-40EB-8D75-BA7FAA595938}" srcOrd="4" destOrd="0" presId="urn:microsoft.com/office/officeart/2005/8/layout/radial6"/>
    <dgm:cxn modelId="{9237ED2C-E356-4B4D-B2EE-F7A68ABFEA4C}" type="presParOf" srcId="{DFE51AC4-04A7-4292-B0F4-6893907BA090}" destId="{1BC76FB3-0AE4-4E2A-8C6E-FF5EFCB6B464}" srcOrd="5" destOrd="0" presId="urn:microsoft.com/office/officeart/2005/8/layout/radial6"/>
    <dgm:cxn modelId="{78574FEE-0A1D-482D-AF10-01B12B2B6A97}" type="presParOf" srcId="{DFE51AC4-04A7-4292-B0F4-6893907BA090}" destId="{EBEE7806-4067-42C1-8511-9805598C3995}" srcOrd="6" destOrd="0" presId="urn:microsoft.com/office/officeart/2005/8/layout/radial6"/>
    <dgm:cxn modelId="{325CE2F8-2827-43D5-BC37-EC524A95D3D9}" type="presParOf" srcId="{DFE51AC4-04A7-4292-B0F4-6893907BA090}" destId="{C030FB9B-8BC9-4019-B825-962E7F6E19F7}" srcOrd="7" destOrd="0" presId="urn:microsoft.com/office/officeart/2005/8/layout/radial6"/>
    <dgm:cxn modelId="{B9F07959-ACE4-4A7C-BB17-2947375824FF}" type="presParOf" srcId="{DFE51AC4-04A7-4292-B0F4-6893907BA090}" destId="{00E53C3F-DBEF-4EF8-99C3-D73258D6C7F0}" srcOrd="8" destOrd="0" presId="urn:microsoft.com/office/officeart/2005/8/layout/radial6"/>
    <dgm:cxn modelId="{1EC7833C-91F0-41CA-B7A8-7AC32937146F}" type="presParOf" srcId="{DFE51AC4-04A7-4292-B0F4-6893907BA090}" destId="{3C9A455F-6E0B-4808-A37D-B4E76C8B1D6A}" srcOrd="9" destOrd="0" presId="urn:microsoft.com/office/officeart/2005/8/layout/radial6"/>
    <dgm:cxn modelId="{57C3C05C-51C6-4010-908E-9B3ADB6243CC}" type="presParOf" srcId="{DFE51AC4-04A7-4292-B0F4-6893907BA090}" destId="{0825ABC4-D88F-459E-85D9-EB2AC69E3C8D}" srcOrd="10" destOrd="0" presId="urn:microsoft.com/office/officeart/2005/8/layout/radial6"/>
    <dgm:cxn modelId="{71B3726D-7F6F-4C6E-BCDA-052B1FCCA46F}" type="presParOf" srcId="{DFE51AC4-04A7-4292-B0F4-6893907BA090}" destId="{7464EAA1-1879-465F-A543-D42C01F3887A}" srcOrd="11" destOrd="0" presId="urn:microsoft.com/office/officeart/2005/8/layout/radial6"/>
    <dgm:cxn modelId="{28621B75-A85E-401B-BCF8-12D493B382F0}" type="presParOf" srcId="{DFE51AC4-04A7-4292-B0F4-6893907BA090}" destId="{2AB98B12-C935-48B3-92CB-58DE1CED41DE}" srcOrd="12" destOrd="0" presId="urn:microsoft.com/office/officeart/2005/8/layout/radial6"/>
    <dgm:cxn modelId="{259BE7D3-AC54-47C9-B2DA-2B5C62F0E725}" type="presParOf" srcId="{DFE51AC4-04A7-4292-B0F4-6893907BA090}" destId="{D5AD2CC7-40C7-4059-9E6F-B153FCAF8673}" srcOrd="13" destOrd="0" presId="urn:microsoft.com/office/officeart/2005/8/layout/radial6"/>
    <dgm:cxn modelId="{69B31898-208D-4A66-8642-E373DFA2A1AA}" type="presParOf" srcId="{DFE51AC4-04A7-4292-B0F4-6893907BA090}" destId="{A1FB17C8-95AF-4FB2-92FC-9272DDE7AED0}" srcOrd="14" destOrd="0" presId="urn:microsoft.com/office/officeart/2005/8/layout/radial6"/>
    <dgm:cxn modelId="{EF7039D8-A5CA-4475-8E68-3977BADABE69}" type="presParOf" srcId="{DFE51AC4-04A7-4292-B0F4-6893907BA090}" destId="{9CACCA6C-AAB3-403A-95AB-12258EE0A526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EFCBEA-23A3-44DE-9F0D-7013404A8CC1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45EE7E-E054-4353-A043-7F8C6BBD16F0}">
      <dgm:prSet phldrT="[文本]"/>
      <dgm:spPr/>
      <dgm:t>
        <a:bodyPr/>
        <a:lstStyle/>
        <a:p>
          <a:r>
            <a:rPr lang="zh-CN" altLang="en-US" dirty="0"/>
            <a:t>方法</a:t>
          </a:r>
        </a:p>
      </dgm:t>
    </dgm:pt>
    <dgm:pt modelId="{B8D39A32-91C8-4674-8917-D09FF0594101}" cxnId="{E31B4D36-2C7E-4790-B53F-DDEC9FB22706}" type="parTrans">
      <dgm:prSet/>
      <dgm:spPr/>
      <dgm:t>
        <a:bodyPr/>
        <a:lstStyle/>
        <a:p>
          <a:endParaRPr lang="zh-CN" altLang="en-US"/>
        </a:p>
      </dgm:t>
    </dgm:pt>
    <dgm:pt modelId="{0E145E33-C8C5-43F6-8111-0F33C71EF393}" cxnId="{E31B4D36-2C7E-4790-B53F-DDEC9FB22706}" type="sibTrans">
      <dgm:prSet/>
      <dgm:spPr/>
      <dgm:t>
        <a:bodyPr/>
        <a:lstStyle/>
        <a:p>
          <a:endParaRPr lang="zh-CN" altLang="en-US"/>
        </a:p>
      </dgm:t>
    </dgm:pt>
    <dgm:pt modelId="{E42FAB39-2099-41CC-8762-5000EC9223B8}">
      <dgm:prSet phldrT="[文本]"/>
      <dgm:spPr/>
      <dgm:t>
        <a:bodyPr/>
        <a:lstStyle/>
        <a:p>
          <a:r>
            <a:rPr lang="zh-CN" altLang="en-US" dirty="0"/>
            <a:t>面向过程</a:t>
          </a:r>
        </a:p>
      </dgm:t>
    </dgm:pt>
    <dgm:pt modelId="{72BDA612-BD29-42F5-B89E-EA0E30AE1F07}" cxnId="{2DF8B52E-659F-43D9-8259-DBE587674471}" type="parTrans">
      <dgm:prSet/>
      <dgm:spPr/>
      <dgm:t>
        <a:bodyPr/>
        <a:lstStyle/>
        <a:p>
          <a:endParaRPr lang="zh-CN" altLang="en-US"/>
        </a:p>
      </dgm:t>
    </dgm:pt>
    <dgm:pt modelId="{750E0BD3-7273-452D-8C63-464F59EBE681}" cxnId="{2DF8B52E-659F-43D9-8259-DBE587674471}" type="sibTrans">
      <dgm:prSet/>
      <dgm:spPr/>
      <dgm:t>
        <a:bodyPr/>
        <a:lstStyle/>
        <a:p>
          <a:endParaRPr lang="zh-CN" altLang="en-US"/>
        </a:p>
      </dgm:t>
    </dgm:pt>
    <dgm:pt modelId="{60DDE3DD-4AE2-45DD-B00B-E9C2A68EA522}">
      <dgm:prSet phldrT="[文本]"/>
      <dgm:spPr/>
      <dgm:t>
        <a:bodyPr/>
        <a:lstStyle/>
        <a:p>
          <a:r>
            <a:rPr lang="zh-CN" altLang="en-US" dirty="0"/>
            <a:t>其他方法</a:t>
          </a:r>
        </a:p>
      </dgm:t>
    </dgm:pt>
    <dgm:pt modelId="{FE5F2B5B-386B-4BC7-AA55-A24B9D4CD6B0}" cxnId="{97566438-CFDC-4C27-91D3-2416B42EF3C2}" type="parTrans">
      <dgm:prSet/>
      <dgm:spPr/>
      <dgm:t>
        <a:bodyPr/>
        <a:lstStyle/>
        <a:p>
          <a:endParaRPr lang="zh-CN" altLang="en-US"/>
        </a:p>
      </dgm:t>
    </dgm:pt>
    <dgm:pt modelId="{4F4480B3-878F-48C2-A3FE-21D27F3AB128}" cxnId="{97566438-CFDC-4C27-91D3-2416B42EF3C2}" type="sibTrans">
      <dgm:prSet/>
      <dgm:spPr/>
      <dgm:t>
        <a:bodyPr/>
        <a:lstStyle/>
        <a:p>
          <a:endParaRPr lang="zh-CN" altLang="en-US"/>
        </a:p>
      </dgm:t>
    </dgm:pt>
    <dgm:pt modelId="{E9F62805-4968-4C3A-8242-B4718B353A33}">
      <dgm:prSet phldrT="[文本]" custT="1"/>
      <dgm:spPr/>
      <dgm:t>
        <a:bodyPr/>
        <a:lstStyle/>
        <a:p>
          <a:r>
            <a:rPr lang="zh-CN" altLang="en-US" sz="1800" b="1" dirty="0"/>
            <a:t>面向对象</a:t>
          </a:r>
        </a:p>
      </dgm:t>
    </dgm:pt>
    <dgm:pt modelId="{DA3FA35B-1B1F-48C2-898E-28F8049D5B90}" cxnId="{2812C4CC-DA10-45C0-9687-A6536A884E33}" type="parTrans">
      <dgm:prSet/>
      <dgm:spPr/>
      <dgm:t>
        <a:bodyPr/>
        <a:lstStyle/>
        <a:p>
          <a:endParaRPr lang="zh-CN" altLang="en-US"/>
        </a:p>
      </dgm:t>
    </dgm:pt>
    <dgm:pt modelId="{94F90F52-B715-4B2D-8BCB-962100DFA72E}" cxnId="{2812C4CC-DA10-45C0-9687-A6536A884E33}" type="sibTrans">
      <dgm:prSet/>
      <dgm:spPr/>
      <dgm:t>
        <a:bodyPr/>
        <a:lstStyle/>
        <a:p>
          <a:endParaRPr lang="zh-CN" altLang="en-US"/>
        </a:p>
      </dgm:t>
    </dgm:pt>
    <dgm:pt modelId="{6422BF79-7196-40BD-B657-EC88E86A307F}" type="pres">
      <dgm:prSet presAssocID="{C3EFCBEA-23A3-44DE-9F0D-7013404A8CC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1F0FAB62-F465-4CBF-9A6B-07FA436ED2CE}" type="pres">
      <dgm:prSet presAssocID="{B345EE7E-E054-4353-A043-7F8C6BBD16F0}" presName="singleCycle" presStyleCnt="0"/>
      <dgm:spPr/>
    </dgm:pt>
    <dgm:pt modelId="{3CB57102-CFC9-4577-B5ED-7C3F5CC0C606}" type="pres">
      <dgm:prSet presAssocID="{B345EE7E-E054-4353-A043-7F8C6BBD16F0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35B66FCB-AA93-4830-80B4-9725570FEBC1}" type="pres">
      <dgm:prSet presAssocID="{72BDA612-BD29-42F5-B89E-EA0E30AE1F07}" presName="Name56" presStyleLbl="parChTrans1D2" presStyleIdx="0" presStyleCnt="3"/>
      <dgm:spPr/>
      <dgm:t>
        <a:bodyPr/>
        <a:lstStyle/>
        <a:p>
          <a:endParaRPr lang="zh-CN" altLang="en-US"/>
        </a:p>
      </dgm:t>
    </dgm:pt>
    <dgm:pt modelId="{8B7FD714-A3BB-4F84-A4FB-DD27B3BC035B}" type="pres">
      <dgm:prSet presAssocID="{E42FAB39-2099-41CC-8762-5000EC9223B8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4DECA4-485F-441D-B92F-9F65DA2F4380}" type="pres">
      <dgm:prSet presAssocID="{FE5F2B5B-386B-4BC7-AA55-A24B9D4CD6B0}" presName="Name56" presStyleLbl="parChTrans1D2" presStyleIdx="1" presStyleCnt="3"/>
      <dgm:spPr/>
      <dgm:t>
        <a:bodyPr/>
        <a:lstStyle/>
        <a:p>
          <a:endParaRPr lang="zh-CN" altLang="en-US"/>
        </a:p>
      </dgm:t>
    </dgm:pt>
    <dgm:pt modelId="{F83056EE-F215-4891-A4B8-C863F93FFE90}" type="pres">
      <dgm:prSet presAssocID="{60DDE3DD-4AE2-45DD-B00B-E9C2A68EA522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03FE15-5F9A-479A-A0F1-300A8691628B}" type="pres">
      <dgm:prSet presAssocID="{DA3FA35B-1B1F-48C2-898E-28F8049D5B90}" presName="Name56" presStyleLbl="parChTrans1D2" presStyleIdx="2" presStyleCnt="3"/>
      <dgm:spPr/>
      <dgm:t>
        <a:bodyPr/>
        <a:lstStyle/>
        <a:p>
          <a:endParaRPr lang="zh-CN" altLang="en-US"/>
        </a:p>
      </dgm:t>
    </dgm:pt>
    <dgm:pt modelId="{341C1D0A-297A-4057-8A0A-48DEEAFCF770}" type="pres">
      <dgm:prSet presAssocID="{E9F62805-4968-4C3A-8242-B4718B353A33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83236BA-7812-4CEA-8ED3-F76347102FF2}" type="presOf" srcId="{FE5F2B5B-386B-4BC7-AA55-A24B9D4CD6B0}" destId="{5E4DECA4-485F-441D-B92F-9F65DA2F4380}" srcOrd="0" destOrd="0" presId="urn:microsoft.com/office/officeart/2008/layout/RadialCluster"/>
    <dgm:cxn modelId="{794A6DFD-59C4-4EEA-AF86-492932CB788F}" type="presOf" srcId="{E9F62805-4968-4C3A-8242-B4718B353A33}" destId="{341C1D0A-297A-4057-8A0A-48DEEAFCF770}" srcOrd="0" destOrd="0" presId="urn:microsoft.com/office/officeart/2008/layout/RadialCluster"/>
    <dgm:cxn modelId="{A0D01A25-6682-4229-BFA0-83E5C68DB2B7}" type="presOf" srcId="{72BDA612-BD29-42F5-B89E-EA0E30AE1F07}" destId="{35B66FCB-AA93-4830-80B4-9725570FEBC1}" srcOrd="0" destOrd="0" presId="urn:microsoft.com/office/officeart/2008/layout/RadialCluster"/>
    <dgm:cxn modelId="{484C844B-1CB8-4983-A609-5A1AB6023124}" type="presOf" srcId="{DA3FA35B-1B1F-48C2-898E-28F8049D5B90}" destId="{D503FE15-5F9A-479A-A0F1-300A8691628B}" srcOrd="0" destOrd="0" presId="urn:microsoft.com/office/officeart/2008/layout/RadialCluster"/>
    <dgm:cxn modelId="{2DF8B52E-659F-43D9-8259-DBE587674471}" srcId="{B345EE7E-E054-4353-A043-7F8C6BBD16F0}" destId="{E42FAB39-2099-41CC-8762-5000EC9223B8}" srcOrd="0" destOrd="0" parTransId="{72BDA612-BD29-42F5-B89E-EA0E30AE1F07}" sibTransId="{750E0BD3-7273-452D-8C63-464F59EBE681}"/>
    <dgm:cxn modelId="{7322057C-DBC9-4D3D-A1CA-59D24FA0FB04}" type="presOf" srcId="{B345EE7E-E054-4353-A043-7F8C6BBD16F0}" destId="{3CB57102-CFC9-4577-B5ED-7C3F5CC0C606}" srcOrd="0" destOrd="0" presId="urn:microsoft.com/office/officeart/2008/layout/RadialCluster"/>
    <dgm:cxn modelId="{3DBD9E19-C9C3-4708-B3DA-EF1609A8A174}" type="presOf" srcId="{C3EFCBEA-23A3-44DE-9F0D-7013404A8CC1}" destId="{6422BF79-7196-40BD-B657-EC88E86A307F}" srcOrd="0" destOrd="0" presId="urn:microsoft.com/office/officeart/2008/layout/RadialCluster"/>
    <dgm:cxn modelId="{97566438-CFDC-4C27-91D3-2416B42EF3C2}" srcId="{B345EE7E-E054-4353-A043-7F8C6BBD16F0}" destId="{60DDE3DD-4AE2-45DD-B00B-E9C2A68EA522}" srcOrd="1" destOrd="0" parTransId="{FE5F2B5B-386B-4BC7-AA55-A24B9D4CD6B0}" sibTransId="{4F4480B3-878F-48C2-A3FE-21D27F3AB128}"/>
    <dgm:cxn modelId="{BCD40FF1-D6D6-4AED-AB90-8100274F31D9}" type="presOf" srcId="{60DDE3DD-4AE2-45DD-B00B-E9C2A68EA522}" destId="{F83056EE-F215-4891-A4B8-C863F93FFE90}" srcOrd="0" destOrd="0" presId="urn:microsoft.com/office/officeart/2008/layout/RadialCluster"/>
    <dgm:cxn modelId="{293984E1-A0BC-4CBF-A4C1-4963C7D399F8}" type="presOf" srcId="{E42FAB39-2099-41CC-8762-5000EC9223B8}" destId="{8B7FD714-A3BB-4F84-A4FB-DD27B3BC035B}" srcOrd="0" destOrd="0" presId="urn:microsoft.com/office/officeart/2008/layout/RadialCluster"/>
    <dgm:cxn modelId="{2812C4CC-DA10-45C0-9687-A6536A884E33}" srcId="{B345EE7E-E054-4353-A043-7F8C6BBD16F0}" destId="{E9F62805-4968-4C3A-8242-B4718B353A33}" srcOrd="2" destOrd="0" parTransId="{DA3FA35B-1B1F-48C2-898E-28F8049D5B90}" sibTransId="{94F90F52-B715-4B2D-8BCB-962100DFA72E}"/>
    <dgm:cxn modelId="{E31B4D36-2C7E-4790-B53F-DDEC9FB22706}" srcId="{C3EFCBEA-23A3-44DE-9F0D-7013404A8CC1}" destId="{B345EE7E-E054-4353-A043-7F8C6BBD16F0}" srcOrd="0" destOrd="0" parTransId="{B8D39A32-91C8-4674-8917-D09FF0594101}" sibTransId="{0E145E33-C8C5-43F6-8111-0F33C71EF393}"/>
    <dgm:cxn modelId="{7CBCB20E-E28A-452D-A1CA-F2C5A4B39C2D}" type="presParOf" srcId="{6422BF79-7196-40BD-B657-EC88E86A307F}" destId="{1F0FAB62-F465-4CBF-9A6B-07FA436ED2CE}" srcOrd="0" destOrd="0" presId="urn:microsoft.com/office/officeart/2008/layout/RadialCluster"/>
    <dgm:cxn modelId="{93AB639F-7C27-4637-8F38-94E82EB193B4}" type="presParOf" srcId="{1F0FAB62-F465-4CBF-9A6B-07FA436ED2CE}" destId="{3CB57102-CFC9-4577-B5ED-7C3F5CC0C606}" srcOrd="0" destOrd="0" presId="urn:microsoft.com/office/officeart/2008/layout/RadialCluster"/>
    <dgm:cxn modelId="{D5165299-B13A-4C58-89D4-97580B7802D2}" type="presParOf" srcId="{1F0FAB62-F465-4CBF-9A6B-07FA436ED2CE}" destId="{35B66FCB-AA93-4830-80B4-9725570FEBC1}" srcOrd="1" destOrd="0" presId="urn:microsoft.com/office/officeart/2008/layout/RadialCluster"/>
    <dgm:cxn modelId="{E8629E34-6435-4E3D-8015-58267048B89C}" type="presParOf" srcId="{1F0FAB62-F465-4CBF-9A6B-07FA436ED2CE}" destId="{8B7FD714-A3BB-4F84-A4FB-DD27B3BC035B}" srcOrd="2" destOrd="0" presId="urn:microsoft.com/office/officeart/2008/layout/RadialCluster"/>
    <dgm:cxn modelId="{445AB172-EAFF-4D35-88F4-722FEAB70CC0}" type="presParOf" srcId="{1F0FAB62-F465-4CBF-9A6B-07FA436ED2CE}" destId="{5E4DECA4-485F-441D-B92F-9F65DA2F4380}" srcOrd="3" destOrd="0" presId="urn:microsoft.com/office/officeart/2008/layout/RadialCluster"/>
    <dgm:cxn modelId="{E14266F6-494D-40DE-9791-A5AC612E160F}" type="presParOf" srcId="{1F0FAB62-F465-4CBF-9A6B-07FA436ED2CE}" destId="{F83056EE-F215-4891-A4B8-C863F93FFE90}" srcOrd="4" destOrd="0" presId="urn:microsoft.com/office/officeart/2008/layout/RadialCluster"/>
    <dgm:cxn modelId="{450E05EA-4A9E-4CC9-B8C6-29A776173DB0}" type="presParOf" srcId="{1F0FAB62-F465-4CBF-9A6B-07FA436ED2CE}" destId="{D503FE15-5F9A-479A-A0F1-300A8691628B}" srcOrd="5" destOrd="0" presId="urn:microsoft.com/office/officeart/2008/layout/RadialCluster"/>
    <dgm:cxn modelId="{EABA5319-4BB6-4DBD-BABB-FE703A2CFDB3}" type="presParOf" srcId="{1F0FAB62-F465-4CBF-9A6B-07FA436ED2CE}" destId="{341C1D0A-297A-4057-8A0A-48DEEAFCF770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247554" cy="3354483"/>
        <a:chOff x="0" y="0"/>
        <a:chExt cx="4247554" cy="3354483"/>
      </a:xfrm>
    </dsp:grpSpPr>
    <dsp:sp modelId="{FDCCE1F2-AFFF-4844-82D0-2CC5E6E0D981}">
      <dsp:nvSpPr>
        <dsp:cNvPr id="5" name="空心弧 4"/>
        <dsp:cNvSpPr/>
      </dsp:nvSpPr>
      <dsp:spPr bwMode="white">
        <a:xfrm>
          <a:off x="657705" y="340887"/>
          <a:ext cx="2932144" cy="2932144"/>
        </a:xfrm>
        <a:prstGeom prst="blockArc">
          <a:avLst>
            <a:gd name="adj1" fmla="val 16199999"/>
            <a:gd name="adj2" fmla="val 20520000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57705" y="340887"/>
        <a:ext cx="2932144" cy="2932144"/>
      </dsp:txXfrm>
    </dsp:sp>
    <dsp:sp modelId="{EBEE7806-4067-42C1-8511-9805598C3995}">
      <dsp:nvSpPr>
        <dsp:cNvPr id="7" name="空心弧 6"/>
        <dsp:cNvSpPr/>
      </dsp:nvSpPr>
      <dsp:spPr bwMode="white">
        <a:xfrm>
          <a:off x="657705" y="340887"/>
          <a:ext cx="2932144" cy="2932144"/>
        </a:xfrm>
        <a:prstGeom prst="blockArc">
          <a:avLst>
            <a:gd name="adj1" fmla="val 20520000"/>
            <a:gd name="adj2" fmla="val 3240000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57705" y="340887"/>
        <a:ext cx="2932144" cy="2932144"/>
      </dsp:txXfrm>
    </dsp:sp>
    <dsp:sp modelId="{3C9A455F-6E0B-4808-A37D-B4E76C8B1D6A}">
      <dsp:nvSpPr>
        <dsp:cNvPr id="9" name="空心弧 8"/>
        <dsp:cNvSpPr/>
      </dsp:nvSpPr>
      <dsp:spPr bwMode="white">
        <a:xfrm>
          <a:off x="657705" y="340887"/>
          <a:ext cx="2932144" cy="2932144"/>
        </a:xfrm>
        <a:prstGeom prst="blockArc">
          <a:avLst>
            <a:gd name="adj1" fmla="val 3240000"/>
            <a:gd name="adj2" fmla="val 7560000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57705" y="340887"/>
        <a:ext cx="2932144" cy="2932144"/>
      </dsp:txXfrm>
    </dsp:sp>
    <dsp:sp modelId="{2AB98B12-C935-48B3-92CB-58DE1CED41DE}">
      <dsp:nvSpPr>
        <dsp:cNvPr id="11" name="空心弧 10"/>
        <dsp:cNvSpPr/>
      </dsp:nvSpPr>
      <dsp:spPr bwMode="white">
        <a:xfrm>
          <a:off x="657705" y="340887"/>
          <a:ext cx="2932144" cy="2932144"/>
        </a:xfrm>
        <a:prstGeom prst="blockArc">
          <a:avLst>
            <a:gd name="adj1" fmla="val 7560000"/>
            <a:gd name="adj2" fmla="val 11880000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57705" y="340887"/>
        <a:ext cx="2932144" cy="2932144"/>
      </dsp:txXfrm>
    </dsp:sp>
    <dsp:sp modelId="{9CACCA6C-AAB3-403A-95AB-12258EE0A526}">
      <dsp:nvSpPr>
        <dsp:cNvPr id="13" name="空心弧 12"/>
        <dsp:cNvSpPr/>
      </dsp:nvSpPr>
      <dsp:spPr bwMode="white">
        <a:xfrm>
          <a:off x="657705" y="340887"/>
          <a:ext cx="2932144" cy="2932144"/>
        </a:xfrm>
        <a:prstGeom prst="blockArc">
          <a:avLst>
            <a:gd name="adj1" fmla="val 11880000"/>
            <a:gd name="adj2" fmla="val 16199999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57705" y="340887"/>
        <a:ext cx="2932144" cy="2932144"/>
      </dsp:txXfrm>
    </dsp:sp>
    <dsp:sp modelId="{5BBBDCFE-58AD-44F1-9134-E64C7E779DF2}">
      <dsp:nvSpPr>
        <dsp:cNvPr id="3" name="椭圆 2"/>
        <dsp:cNvSpPr/>
      </dsp:nvSpPr>
      <dsp:spPr bwMode="white">
        <a:xfrm>
          <a:off x="1483011" y="1166194"/>
          <a:ext cx="1281531" cy="128153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34290" tIns="34290" rIns="34290" bIns="3429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综合能力</a:t>
          </a:r>
        </a:p>
      </dsp:txBody>
      <dsp:txXfrm>
        <a:off x="1483011" y="1166194"/>
        <a:ext cx="1281531" cy="1281531"/>
      </dsp:txXfrm>
    </dsp:sp>
    <dsp:sp modelId="{D2C09CF0-9E1A-4547-ADFC-FAF766905A0A}">
      <dsp:nvSpPr>
        <dsp:cNvPr id="4" name="椭圆 3"/>
        <dsp:cNvSpPr/>
      </dsp:nvSpPr>
      <dsp:spPr bwMode="white">
        <a:xfrm>
          <a:off x="1675241" y="0"/>
          <a:ext cx="897072" cy="89707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4130" tIns="24130" rIns="24130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沟能力通</a:t>
          </a:r>
        </a:p>
      </dsp:txBody>
      <dsp:txXfrm>
        <a:off x="1675241" y="0"/>
        <a:ext cx="897072" cy="897072"/>
      </dsp:txXfrm>
    </dsp:sp>
    <dsp:sp modelId="{E2D0BEE9-34FE-40EB-8D75-BA7FAA595938}">
      <dsp:nvSpPr>
        <dsp:cNvPr id="6" name="椭圆 5"/>
        <dsp:cNvSpPr/>
      </dsp:nvSpPr>
      <dsp:spPr bwMode="white">
        <a:xfrm>
          <a:off x="2967178" y="938647"/>
          <a:ext cx="897072" cy="89707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4130" tIns="24130" rIns="24130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实践能力</a:t>
          </a:r>
        </a:p>
      </dsp:txBody>
      <dsp:txXfrm>
        <a:off x="2967178" y="938647"/>
        <a:ext cx="897072" cy="897072"/>
      </dsp:txXfrm>
    </dsp:sp>
    <dsp:sp modelId="{C030FB9B-8BC9-4019-B825-962E7F6E19F7}">
      <dsp:nvSpPr>
        <dsp:cNvPr id="8" name="椭圆 7"/>
        <dsp:cNvSpPr/>
      </dsp:nvSpPr>
      <dsp:spPr bwMode="white">
        <a:xfrm>
          <a:off x="2473702" y="2457411"/>
          <a:ext cx="897072" cy="89707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4130" tIns="24130" rIns="24130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…</a:t>
          </a:r>
          <a:endParaRPr lang="zh-CN" altLang="en-US" dirty="0"/>
        </a:p>
      </dsp:txBody>
      <dsp:txXfrm>
        <a:off x="2473702" y="2457411"/>
        <a:ext cx="897072" cy="897072"/>
      </dsp:txXfrm>
    </dsp:sp>
    <dsp:sp modelId="{0825ABC4-D88F-459E-85D9-EB2AC69E3C8D}">
      <dsp:nvSpPr>
        <dsp:cNvPr id="10" name="椭圆 9"/>
        <dsp:cNvSpPr/>
      </dsp:nvSpPr>
      <dsp:spPr bwMode="white">
        <a:xfrm>
          <a:off x="876780" y="2457411"/>
          <a:ext cx="897072" cy="89707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4130" tIns="24130" rIns="24130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创新能力</a:t>
          </a:r>
        </a:p>
      </dsp:txBody>
      <dsp:txXfrm>
        <a:off x="876780" y="2457411"/>
        <a:ext cx="897072" cy="897072"/>
      </dsp:txXfrm>
    </dsp:sp>
    <dsp:sp modelId="{D5AD2CC7-40C7-4059-9E6F-B153FCAF8673}">
      <dsp:nvSpPr>
        <dsp:cNvPr id="12" name="椭圆 11"/>
        <dsp:cNvSpPr/>
      </dsp:nvSpPr>
      <dsp:spPr bwMode="white">
        <a:xfrm>
          <a:off x="383304" y="938647"/>
          <a:ext cx="897072" cy="89707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4130" tIns="24130" rIns="24130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学习能力</a:t>
          </a:r>
        </a:p>
      </dsp:txBody>
      <dsp:txXfrm>
        <a:off x="383304" y="938647"/>
        <a:ext cx="897072" cy="897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573197" cy="3573197"/>
        <a:chOff x="0" y="0"/>
        <a:chExt cx="3573197" cy="3573197"/>
      </a:xfrm>
    </dsp:grpSpPr>
    <dsp:sp modelId="{3CB57102-CFC9-4577-B5ED-7C3F5CC0C606}">
      <dsp:nvSpPr>
        <dsp:cNvPr id="3" name="圆角矩形 2"/>
        <dsp:cNvSpPr/>
      </dsp:nvSpPr>
      <dsp:spPr bwMode="white">
        <a:xfrm>
          <a:off x="1781865" y="1662679"/>
          <a:ext cx="1071959" cy="1071959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8740" tIns="78740" rIns="78740" bIns="78740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方法</a:t>
          </a:r>
        </a:p>
      </dsp:txBody>
      <dsp:txXfrm>
        <a:off x="1781865" y="1662679"/>
        <a:ext cx="1071959" cy="1071959"/>
      </dsp:txXfrm>
    </dsp:sp>
    <dsp:sp modelId="{35B66FCB-AA93-4830-80B4-9725570FEBC1}">
      <dsp:nvSpPr>
        <dsp:cNvPr id="4" name="任意多边形 3"/>
        <dsp:cNvSpPr/>
      </dsp:nvSpPr>
      <dsp:spPr bwMode="white">
        <a:xfrm>
          <a:off x="1941268" y="1254352"/>
          <a:ext cx="753154" cy="63500"/>
        </a:xfrm>
        <a:custGeom>
          <a:avLst/>
          <a:gdLst/>
          <a:ahLst/>
          <a:cxnLst/>
          <a:pathLst>
            <a:path w="1186" h="100">
              <a:moveTo>
                <a:pt x="593" y="643"/>
              </a:moveTo>
              <a:lnTo>
                <a:pt x="593" y="-5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41268" y="1254352"/>
        <a:ext cx="753154" cy="63500"/>
      </dsp:txXfrm>
    </dsp:sp>
    <dsp:sp modelId="{8B7FD714-A3BB-4F84-A4FB-DD27B3BC035B}">
      <dsp:nvSpPr>
        <dsp:cNvPr id="5" name="圆角矩形 4"/>
        <dsp:cNvSpPr/>
      </dsp:nvSpPr>
      <dsp:spPr bwMode="white">
        <a:xfrm>
          <a:off x="1958739" y="191313"/>
          <a:ext cx="718213" cy="718213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20" tIns="45720" rIns="45720" bIns="4572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面向过程</a:t>
          </a:r>
        </a:p>
      </dsp:txBody>
      <dsp:txXfrm>
        <a:off x="1958739" y="191313"/>
        <a:ext cx="718213" cy="718213"/>
      </dsp:txXfrm>
    </dsp:sp>
    <dsp:sp modelId="{5E4DECA4-485F-441D-B92F-9F65DA2F4380}">
      <dsp:nvSpPr>
        <dsp:cNvPr id="6" name="任意多边形 5"/>
        <dsp:cNvSpPr/>
      </dsp:nvSpPr>
      <dsp:spPr bwMode="white">
        <a:xfrm>
          <a:off x="2812649" y="2630027"/>
          <a:ext cx="614683" cy="63500"/>
        </a:xfrm>
        <a:custGeom>
          <a:avLst/>
          <a:gdLst/>
          <a:ahLst/>
          <a:cxnLst/>
          <a:pathLst>
            <a:path w="968" h="100">
              <a:moveTo>
                <a:pt x="65" y="-192"/>
              </a:moveTo>
              <a:lnTo>
                <a:pt x="903" y="29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812649" y="2630027"/>
        <a:ext cx="614683" cy="63500"/>
      </dsp:txXfrm>
    </dsp:sp>
    <dsp:sp modelId="{F83056EE-F215-4891-A4B8-C863F93FFE90}">
      <dsp:nvSpPr>
        <dsp:cNvPr id="7" name="圆角矩形 6"/>
        <dsp:cNvSpPr/>
      </dsp:nvSpPr>
      <dsp:spPr bwMode="white">
        <a:xfrm>
          <a:off x="3386156" y="2663672"/>
          <a:ext cx="718213" cy="718213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20" tIns="45720" rIns="45720" bIns="4572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其他方法</a:t>
          </a:r>
        </a:p>
      </dsp:txBody>
      <dsp:txXfrm>
        <a:off x="3386156" y="2663672"/>
        <a:ext cx="718213" cy="718213"/>
      </dsp:txXfrm>
    </dsp:sp>
    <dsp:sp modelId="{D503FE15-5F9A-479A-A0F1-300A8691628B}">
      <dsp:nvSpPr>
        <dsp:cNvPr id="8" name="任意多边形 7"/>
        <dsp:cNvSpPr/>
      </dsp:nvSpPr>
      <dsp:spPr bwMode="white">
        <a:xfrm>
          <a:off x="1208358" y="2630027"/>
          <a:ext cx="614683" cy="63500"/>
        </a:xfrm>
        <a:custGeom>
          <a:avLst/>
          <a:gdLst/>
          <a:ahLst/>
          <a:cxnLst/>
          <a:pathLst>
            <a:path w="968" h="100">
              <a:moveTo>
                <a:pt x="903" y="-192"/>
              </a:moveTo>
              <a:lnTo>
                <a:pt x="65" y="29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208358" y="2630027"/>
        <a:ext cx="614683" cy="63500"/>
      </dsp:txXfrm>
    </dsp:sp>
    <dsp:sp modelId="{341C1D0A-297A-4057-8A0A-48DEEAFCF770}">
      <dsp:nvSpPr>
        <dsp:cNvPr id="9" name="圆角矩形 8"/>
        <dsp:cNvSpPr/>
      </dsp:nvSpPr>
      <dsp:spPr bwMode="white">
        <a:xfrm>
          <a:off x="531322" y="2663672"/>
          <a:ext cx="718213" cy="718213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20" tIns="45720" rIns="45720" bIns="45720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/>
            <a:t>面向对象</a:t>
          </a:r>
        </a:p>
      </dsp:txBody>
      <dsp:txXfrm>
        <a:off x="531322" y="2663672"/>
        <a:ext cx="718213" cy="718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Sty" val="noArr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68">
                            <dgm:alg type="cycle">
                              <dgm:param type="stAng" val="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3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8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3">
                            <dgm:alg type="cycle">
                              <dgm:param type="stAng" val="29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06">
                            <dgm:alg type="cycle">
                              <dgm:param type="stAng" val="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1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6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1">
                            <dgm:alg type="cycle">
                              <dgm:param type="stAng" val="6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srcNode" val="textCenter"/>
                    <dgm:param type="dstNode" val="childCenter1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155">
                            <dgm:alg type="cycle">
                              <dgm:param type="stAng" val="9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stAng" val="3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165">
                            <dgm:alg type="cycle">
                              <dgm:param type="stAng" val="2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stAng" val="27"/>
                              <dgm:param type="spanAng" val="90"/>
                              <dgm:param type="ctrShpMap" val="fNode"/>
                            </dgm:alg>
                          </dgm:if>
                          <dgm:else name="Name17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stAng" val="15"/>
                              <dgm:param type="spanAng" val="90"/>
                              <dgm:param type="ctrShpMap" val="fNode"/>
                            </dgm:alg>
                          </dgm:if>
                          <dgm:else name="Name175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stAng" val="6"/>
                              <dgm:param type="spanAng" val="90"/>
                              <dgm:param type="ctrShpMap" val="fNode"/>
                            </dgm:alg>
                          </dgm:if>
                          <dgm:else name="Name18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188">
                            <dgm:alg type="cycle">
                              <dgm:param type="stAng" val="27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stAng" val="33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98">
                            <dgm:alg type="cycle">
                              <dgm:param type="stAng" val="33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stAng" val="333"/>
                              <dgm:param type="spanAng" val="-90"/>
                              <dgm:param type="ctrShpMap" val="fNode"/>
                            </dgm:alg>
                          </dgm:if>
                          <dgm:else name="Name20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stAng" val="345"/>
                              <dgm:param type="spanAng" val="-90"/>
                              <dgm:param type="ctrShpMap" val="fNode"/>
                            </dgm:alg>
                          </dgm:if>
                          <dgm:else name="Name20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stAng" val="353"/>
                              <dgm:param type="spanAng" val="-90"/>
                              <dgm:param type="ctrShpMap" val="fNode"/>
                            </dgm:alg>
                          </dgm:if>
                          <dgm:else name="Name21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srcNode" val="textCenter"/>
                    <dgm:param type="dstNode" val="childCenter2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stAng" val="15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237">
                            <dgm:alg type="cycle">
                              <dgm:param type="stAng" val="11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stAng" val="99"/>
                              <dgm:param type="spanAng" val="90"/>
                              <dgm:param type="ctrShpMap" val="fNode"/>
                            </dgm:alg>
                          </dgm:if>
                          <dgm:else name="Name24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</dgm:alg>
                          </dgm:if>
                          <dgm:else name="Name247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stAng" val="57"/>
                              <dgm:param type="spanAng" val="90"/>
                              <dgm:param type="ctrShpMap" val="fNode"/>
                            </dgm:alg>
                          </dgm:if>
                          <dgm:else name="Name25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stAng" val="21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265">
                            <dgm:alg type="cycle">
                              <dgm:param type="stAng" val="24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stAng" val="261"/>
                              <dgm:param type="spanAng" val="-90"/>
                              <dgm:param type="ctrShpMap" val="fNode"/>
                            </dgm:alg>
                          </dgm:if>
                          <dgm:else name="Name27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</dgm:alg>
                          </dgm:if>
                          <dgm:else name="Name275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stAng" val="302"/>
                              <dgm:param type="spanAng" val="-90"/>
                              <dgm:param type="ctrShpMap" val="fNode"/>
                            </dgm:alg>
                          </dgm:if>
                          <dgm:else name="Name28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srcNode" val="textCenter"/>
                    <dgm:param type="dstNode" val="childCenter3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stAng" val="225"/>
                              <dgm:param type="spanAng" val="90"/>
                              <dgm:param type="ctrShpMap" val="fNode"/>
                            </dgm:alg>
                          </dgm:if>
                          <dgm:else name="Name299">
                            <dgm:alg type="cycle">
                              <dgm:param type="stAng" val="20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stAng" val="171"/>
                              <dgm:param type="spanAng" val="90"/>
                              <dgm:param type="ctrShpMap" val="fNode"/>
                            </dgm:alg>
                          </dgm:if>
                          <dgm:else name="Name30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309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stAng" val="109"/>
                              <dgm:param type="spanAng" val="90"/>
                              <dgm:param type="ctrShpMap" val="fNode"/>
                            </dgm:alg>
                          </dgm:if>
                          <dgm:else name="Name31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stAng" val="135"/>
                              <dgm:param type="spanAng" val="-90"/>
                              <dgm:param type="ctrShpMap" val="fNode"/>
                            </dgm:alg>
                          </dgm:if>
                          <dgm:else name="Name322">
                            <dgm:alg type="cycle">
                              <dgm:param type="stAng" val="15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stAng" val="189"/>
                              <dgm:param type="spanAng" val="-90"/>
                              <dgm:param type="ctrShpMap" val="fNode"/>
                            </dgm:alg>
                          </dgm:if>
                          <dgm:else name="Name32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332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stAng" val="250"/>
                              <dgm:param type="spanAng" val="-90"/>
                              <dgm:param type="ctrShpMap" val="fNode"/>
                            </dgm:alg>
                          </dgm:if>
                          <dgm:else name="Name33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srcNode" val="textCenter"/>
                    <dgm:param type="dstNode" val="childCenter4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stAng" val="243"/>
                              <dgm:param type="spanAng" val="90"/>
                              <dgm:param type="ctrShpMap" val="fNode"/>
                            </dgm:alg>
                          </dgm:if>
                          <dgm:else name="Name35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</dgm:alg>
                          </dgm:if>
                          <dgm:else name="Name361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stAng" val="160"/>
                              <dgm:param type="spanAng" val="90"/>
                              <dgm:param type="ctrShpMap" val="fNode"/>
                            </dgm:alg>
                          </dgm:if>
                          <dgm:else name="Name36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stAng" val="117"/>
                              <dgm:param type="spanAng" val="-90"/>
                              <dgm:param type="ctrShpMap" val="fNode"/>
                            </dgm:alg>
                          </dgm:if>
                          <dgm:else name="Name37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</dgm:alg>
                          </dgm:if>
                          <dgm:else name="Name379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stAng" val="199"/>
                              <dgm:param type="spanAng" val="-90"/>
                              <dgm:param type="ctrShpMap" val="fNode"/>
                            </dgm:alg>
                          </dgm:if>
                          <dgm:else name="Name38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srcNode" val="textCenter"/>
                    <dgm:param type="dstNode" val="childCenter5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stAng" val="255"/>
                              <dgm:param type="spanAng" val="90"/>
                              <dgm:param type="ctrShpMap" val="fNode"/>
                            </dgm:alg>
                          </dgm:if>
                          <dgm:else name="Name40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stAng" val="212"/>
                              <dgm:param type="spanAng" val="90"/>
                              <dgm:param type="ctrShpMap" val="fNode"/>
                            </dgm:alg>
                          </dgm:if>
                          <dgm:else name="Name40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stAng" val="105"/>
                              <dgm:param type="spanAng" val="-90"/>
                              <dgm:param type="ctrShpMap" val="fNode"/>
                            </dgm:alg>
                          </dgm:if>
                          <dgm:else name="Name41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stAng" val="147"/>
                              <dgm:param type="spanAng" val="-90"/>
                              <dgm:param type="ctrShpMap" val="fNode"/>
                            </dgm:alg>
                          </dgm:if>
                          <dgm:else name="Name42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srcNode" val="textCenter"/>
                    <dgm:param type="dstNode" val="childCenter6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stAng" val="263"/>
                              <dgm:param type="spanAng" val="90"/>
                              <dgm:param type="ctrShpMap" val="fNode"/>
                            </dgm:alg>
                          </dgm:if>
                          <dgm:else name="Name44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stAng" val="96"/>
                              <dgm:param type="spanAng" val="-90"/>
                              <dgm:param type="ctrShpMap" val="fNode"/>
                            </dgm:alg>
                          </dgm:if>
                          <dgm:else name="Name44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srcNode" val="textCenter"/>
                    <dgm:param type="dstNode" val="childCenter7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E86B2-3929-45EA-907A-657E2CC0D4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可以明显地看出</a:t>
            </a:r>
            <a:r>
              <a:rPr lang="en-US" altLang="zh-CN" dirty="0"/>
              <a:t>,</a:t>
            </a:r>
            <a:r>
              <a:rPr lang="zh-CN" altLang="en-US" dirty="0"/>
              <a:t>面向对象是以功能来划分问题</a:t>
            </a:r>
            <a:r>
              <a:rPr lang="en-US" altLang="zh-CN" dirty="0"/>
              <a:t>,</a:t>
            </a:r>
            <a:r>
              <a:rPr lang="zh-CN" altLang="en-US" dirty="0"/>
              <a:t>而不是步骤。同样是绘制棋局</a:t>
            </a:r>
            <a:r>
              <a:rPr lang="en-US" altLang="zh-CN" dirty="0"/>
              <a:t>,</a:t>
            </a:r>
            <a:r>
              <a:rPr lang="zh-CN" altLang="en-US" dirty="0"/>
              <a:t>这样的行为在面向过程的设计中分散在了许多步骤中</a:t>
            </a:r>
            <a:r>
              <a:rPr lang="en-US" altLang="zh-CN" dirty="0"/>
              <a:t>,</a:t>
            </a:r>
            <a:r>
              <a:rPr lang="zh-CN" altLang="en-US" dirty="0"/>
              <a:t>很可能出现不同的绘制版本</a:t>
            </a:r>
            <a:r>
              <a:rPr lang="en-US" altLang="zh-CN" dirty="0"/>
              <a:t>,</a:t>
            </a:r>
            <a:r>
              <a:rPr lang="zh-CN" altLang="en-US" dirty="0"/>
              <a:t>因为通常设计人员会考虑到实际情况进行各种各样的简化。而面向对象的设计中</a:t>
            </a:r>
            <a:r>
              <a:rPr lang="en-US" altLang="zh-CN" dirty="0"/>
              <a:t>,</a:t>
            </a:r>
            <a:r>
              <a:rPr lang="zh-CN" altLang="en-US" dirty="0"/>
              <a:t>绘图只可能在棋盘对象中出现</a:t>
            </a:r>
            <a:r>
              <a:rPr lang="en-US" altLang="zh-CN" dirty="0"/>
              <a:t>,</a:t>
            </a:r>
            <a:r>
              <a:rPr lang="zh-CN" altLang="en-US" dirty="0"/>
              <a:t>从而保证了绘图的统一。功能上的统一保证了面向对象设计的可扩展性。比如我要加入悔棋的功能</a:t>
            </a:r>
            <a:r>
              <a:rPr lang="en-US" altLang="zh-CN" dirty="0"/>
              <a:t>,</a:t>
            </a:r>
            <a:r>
              <a:rPr lang="zh-CN" altLang="en-US" dirty="0"/>
              <a:t>如果要改动面向过程的设计</a:t>
            </a:r>
            <a:r>
              <a:rPr lang="en-US" altLang="zh-CN" dirty="0"/>
              <a:t>,</a:t>
            </a:r>
            <a:r>
              <a:rPr lang="zh-CN" altLang="en-US" dirty="0"/>
              <a:t>那么从输入到判断到显示这一连串的步骤都要改动</a:t>
            </a:r>
            <a:r>
              <a:rPr lang="en-US" altLang="zh-CN" dirty="0"/>
              <a:t>,</a:t>
            </a:r>
            <a:r>
              <a:rPr lang="zh-CN" altLang="en-US" dirty="0"/>
              <a:t>甚至步骤之间的顺序都要进行大规模调整。如果是面向对象的话</a:t>
            </a:r>
            <a:r>
              <a:rPr lang="en-US" altLang="zh-CN" dirty="0"/>
              <a:t>,</a:t>
            </a:r>
            <a:r>
              <a:rPr lang="zh-CN" altLang="en-US" dirty="0"/>
              <a:t>只用改动棋盘对象就行了</a:t>
            </a:r>
            <a:r>
              <a:rPr lang="en-US" altLang="zh-CN" dirty="0"/>
              <a:t>,</a:t>
            </a:r>
            <a:r>
              <a:rPr lang="zh-CN" altLang="en-US" dirty="0"/>
              <a:t>棋盘系统保存了黑白双方的棋谱</a:t>
            </a:r>
            <a:r>
              <a:rPr lang="en-US" altLang="zh-CN" dirty="0"/>
              <a:t>,</a:t>
            </a:r>
            <a:r>
              <a:rPr lang="zh-CN" altLang="en-US" dirty="0"/>
              <a:t>简单回溯就可以了</a:t>
            </a:r>
            <a:r>
              <a:rPr lang="en-US" altLang="zh-CN" dirty="0"/>
              <a:t>,</a:t>
            </a:r>
            <a:r>
              <a:rPr lang="zh-CN" altLang="en-US" dirty="0"/>
              <a:t>而显示和规则判断则不用顾及</a:t>
            </a:r>
            <a:r>
              <a:rPr lang="en-US" altLang="zh-CN" dirty="0"/>
              <a:t>,</a:t>
            </a:r>
            <a:r>
              <a:rPr lang="zh-CN" altLang="en-US" dirty="0"/>
              <a:t>同时整个对对象功能的调用顺序都没有变化</a:t>
            </a:r>
            <a:r>
              <a:rPr lang="en-US" altLang="zh-CN" dirty="0"/>
              <a:t>,</a:t>
            </a:r>
            <a:r>
              <a:rPr lang="zh-CN" altLang="en-US" dirty="0"/>
              <a:t>改动只是局部的。到这里就可以很明显的看出面向对象和面向过程的区别所在了。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 userDrawn="1"/>
        </p:nvSpPr>
        <p:spPr bwMode="auto">
          <a:xfrm flipV="1">
            <a:off x="288700" y="693581"/>
            <a:ext cx="11688652" cy="69850"/>
          </a:xfrm>
          <a:prstGeom prst="rect">
            <a:avLst/>
          </a:prstGeom>
          <a:solidFill>
            <a:srgbClr val="0070C0"/>
          </a:solidFill>
          <a:ln w="25400" algn="ctr">
            <a:noFill/>
            <a:miter lim="800000"/>
          </a:ln>
        </p:spPr>
        <p:txBody>
          <a:bodyPr rot="1080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标题 1"/>
          <p:cNvSpPr txBox="1"/>
          <p:nvPr userDrawn="1"/>
        </p:nvSpPr>
        <p:spPr>
          <a:xfrm>
            <a:off x="288700" y="159064"/>
            <a:ext cx="10515600" cy="3983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b="1" kern="1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enku.so.com/d/7681a018fd07f698b3c63d0ef9081d58" TargetMode="Externa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9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8.wmf"/><Relationship Id="rId11" Type="http://schemas.openxmlformats.org/officeDocument/2006/relationships/notesSlide" Target="../notesSlides/notesSlide25.xml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6"/>
          <p:cNvSpPr txBox="1">
            <a:spLocks noChangeArrowheads="1"/>
          </p:cNvSpPr>
          <p:nvPr/>
        </p:nvSpPr>
        <p:spPr bwMode="auto">
          <a:xfrm>
            <a:off x="3441033" y="368518"/>
            <a:ext cx="5558588" cy="7002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9" tIns="34295" rIns="68589" bIns="34295">
            <a:spAutoFit/>
          </a:bodyPr>
          <a:lstStyle/>
          <a:p>
            <a:pPr defTabSz="685800"/>
            <a:r>
              <a:rPr lang="zh-CN" altLang="en-US" sz="4100" b="1" dirty="0">
                <a:solidFill>
                  <a:srgbClr val="1A93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面向对象分析与设计</a:t>
            </a:r>
            <a:endParaRPr lang="zh-CN" altLang="en-US" sz="4100" b="1" dirty="0">
              <a:solidFill>
                <a:srgbClr val="1A93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接连接符 13322"/>
          <p:cNvSpPr>
            <a:spLocks noChangeShapeType="1"/>
          </p:cNvSpPr>
          <p:nvPr/>
        </p:nvSpPr>
        <p:spPr bwMode="auto">
          <a:xfrm>
            <a:off x="0" y="1271854"/>
            <a:ext cx="12192000" cy="30782"/>
          </a:xfrm>
          <a:prstGeom prst="line">
            <a:avLst/>
          </a:prstGeom>
          <a:noFill/>
          <a:ln w="28575">
            <a:solidFill>
              <a:srgbClr val="DA2A2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4024" y="582825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西南石油大学</a:t>
            </a:r>
            <a:endParaRPr lang="en-US" altLang="zh-CN" dirty="0"/>
          </a:p>
          <a:p>
            <a:pPr algn="ctr"/>
            <a:r>
              <a:rPr lang="zh-CN" altLang="en-US" dirty="0"/>
              <a:t>计算机科学学院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9732" y="1679829"/>
            <a:ext cx="4289078" cy="397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2781" y="187563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软件工程简介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2781" y="1052313"/>
            <a:ext cx="6410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ctr"/>
            <a:r>
              <a:rPr lang="en-US" altLang="zh-CN" sz="2800" dirty="0">
                <a:latin typeface="Times New Roman" panose="02020603050405020304" pitchFamily="18" charset="0"/>
              </a:rPr>
              <a:t>Software = Program + Data + Document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0050" y="1855287"/>
            <a:ext cx="69058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是按事先设计的功能和性能要求执行的指令序列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是使程序能正常操纵信息的数据结构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是与程序开发，维护和使用有关的图文材料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240523" y="4557582"/>
            <a:ext cx="30572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FF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28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数据有什么价值？</a:t>
            </a:r>
            <a:endParaRPr lang="zh-CN" altLang="en-US" sz="280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40524" y="535883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文档有什么价值？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AutoShape 2" descr="data:image/jpeg;base64,/9j/4AAQSkZJRgABAQEASABIAAD/2wBDAAgGBgcGBQgHBwcJCQgKDBQNDAsLDBkSEw8UHRofHh0aHBwgJC4nICIsIxwcKDcpLDAxNDQ0Hyc5PTgyPC4zNDL/2wBDAQkJCQwLDBgNDRgyIRwhMjIyMjIyMjIyMjIyMjIyMjIyMjIyMjIyMjIyMjIyMjIyMjIyMjIyMjIyMjIyMjIyMjL/wAARCAKXAfQDASIAAhEBAxEB/8QAHAAAAQUBAQEAAAAAAAAAAAAAAgABAwQFBgcI/8QAWxAAAQMDAgMEBAcKCAoKAQUBAQACAwQFERIhBjFBBxNRYRQiMnEVUoGRobHRCCM2QnJ0lLLB0hYkMzdTVWKTFzQ1VGRzdZKzwiUmOENEgoOEouFjGCdFZfGj/8QAGQEAAwEBAQAAAAAAAAAAAAAAAAECAwQF/8QAKREBAQACAgIBBQACAgMBAAAAAAECEQMhEjFBBBMiMlEzYUJxFCOBJP/aAAwDAQACEQMRAD8A8K5e5ON0ydnVbASbCdJBkmcDjITpILZNdtgpwgHNECnCSIXNynCRcgIcncckmx5OSkB62VKBsloGxjlyRY2TpI0EaRCJMQmDIUSSAFJJDulQJJAkkBpIEkAaSBJAGkhwiQCSSSTgNpTY3UibCAWEinSQApIk2EAySJJACknwmQCQI0kACSNJAAkjSQAJI0CASSSSQJJJGmCSTgJYQCCdJJOA2ExCJJFANKbBUiSWgiSRaUOEaBsJJ0kaAwMpNTgYTA4OEKEmyPEJ16LU3q4u7ObFVmYd/U3WoglkETAXxgMw07dN8IJ52QWnDgQfAjCcr2O98JWjibi+54ZPSVLeIWUc0olBErHxufs3Hqn1MDnzXOWC2Wh/HNlgtr6qEyxVHftDXfe5GsfjSZG7ggDO2xygPPCMFLK9CbwtYPghrTT1bqx3Drbx33pHqh4fhzNOORHXOy0Lvwnw9FfOIZzRSU9BapqaDuGyvOsSbmT1WkjAGPDJ3KNh5cCn5r0On4X4ZcbBAIrjUG8XOakbM6TutETJmtDtOPaLXYx8qeThazTW6G4UdurCyKWvhqI31fqkQBpErnY9VvrbgZPLCNh541u6kwvSL3wtZLJa746KimqJIa+ijgldMQYWSw954b4PU89vBXLzwnbHcVMZV+mVT7re5beJWPDTThoYNRAGHOOrODgYCNh5TpThpJw0EnwAyvRBwjZGUMdO5lTNWy2arrW1TJ/UD4JJGjDMbtcGePVa/DPDNHbb3Za1lJNSV0F1jpZoZpe8cQ+mdJl4xhpz0GdiOqNh5D1SXoXCfD9NxBw0IJ6mZkb7y8PjYW5cGU734btnUcY548lHBwnaa/hh97hjqIJJLVV1LKQyl5bJDIxocCRksIcdj1BT2Hn6YnC9GuHCthtFpuVxqKatlFJRW+ZkTZ9GXzscXZOM4yArE/BFkk9PoqOjuD6yljt0zSyoDjL6QWBzA0gAH1jgpWh5kAXZw0nAycBCvWaKw0NpiqKqijdF6ZYbm2aIymVrXRPDNnEDfxxtkbLDtfCNrqaSzUswn9Iu1tqK0VjZMR05j14aW4wQNHrE/GR5BwZa4M1lrtJOA7GxUa9Ov3wZUX6wWWtfNR2dtqpqibS9xZrMGWuIAy0ZPrOGTuSqlx4Rt9hon3C4W6epjlrPR2w0NUXtijMLXtkD8Zdq1AtBxsDlLew88wi0r1Ou4YtUkIulylqZYKa321pjOQ5olYS4/e25wA3A258yooOEOG5IKSFkVdNJXUFfUxVLpdGjuC/QTHjqGgEZ2RboPMdPmnXokHBtqfxNQcNywVnfSxwTm4Nd6krXRGR7WtxjB2a0g52KxprNaKu/2qnt7pmQSxl9e14eGxBhJeWl4BI0DryKYcqQWnDvVPgdk3XGRleg8H3itqOKqu7Op4/gvvzUV4NK2Uui/FgGQd3bNAHv5BPRzxVnBd5oKF8tuq6Vk1XU0s9LGWTROkAw2QjWxzQWjHXBS2Tz4J16VW2WkuPA9tqJIiJqPhp9XH3eBqkFVoy7A9b1T9CnqODOHLc9slRSVs7TV26m7sVOj/GIdbj7PMHkE9m8uSyM4zuvRLjwbYrPQyOrJ6pz5pa6OCRjXuMboXlkbSGjSScZdqIwDsqvD1TUx8E3RlwpGvttRTmno420oLnTagXTa8ZAYM5dnHIIDhcjxSyPEL1i708La/jOg9Egdb7TT077YzuQQ2TUwM0/G1gnI31KaPFUKaO6Ucct+ttorqgy+ihre+wDFFgANc6NuXdcE+SA8hSXWcWsjlsPC1xlDBcaujlNS4NDTI1spEb3DxIyM9cLlMIIySSSASSSSAbCWE6SAbCZEkgBT4TpIBsJkSSAFJEkgBSRJIBJJJIBJJJwEwZJEmwmDJJ8JYQDJsIsJkAOEkSSAbmh0ko04UnUYBaRnktgub6JDSHiNvo8MhljhMUuljzzcBjn5rMQvjzulYTdfXTSulc/ix7jLM2okcWTZfK3k87e0PFSSXGpnuLLjLxfI+sY0tZO4TF7RjBAONtiVzWMJso0boROdAaOKcD0f0bGiX+R593y9nyVpl2r46ttUzjOYTiEQiQCbV3Y5N5clzATqtBvCd4dTu/hQdVNI6WAls2Y3uOS5u2xJ3JU1PW1FLjuOLHxYdI4aGyjd/tnl+NtnxwudR4zgpaLboBXVOqoP8LZCahrWTnTN98DRhodtvhG2uqhLO8cWyh9S7VM7TLmQ4xk7c8bZ54XOJb5Tht9kr4gxrOJyGxwOpmNDJhpid7TBt7JydlO66Vz3QuPGE2qItMZxN6hA0gjbmASM+C5tJGg6ea4U4s1LbqG6UtE2GoFVJLEycvknDdIfkj1ds7DqVVFfUtuArxxY9tU1hjEobKHBp5t5cvJYLuQ96EhGg3KiofVxSxVPFbpmTNY2Rr2SkPDPYB23xk4S9OnE0ko4skEkjY2vcGy5cGewDt0wMeCwSUxRoOiqLnVVL3Pm4vle5zHxkubLu1+7xy5HAyFFHN3NA+hj4m00j86oRHKGnPMYx12z4rOtNprr5c4Lbbqd9RVTu0sY36z4AdSu+7Ruz+k4F4UsTdQnuVTNIaqccjhoIa3+yPpUk5IVEnpkVWOKf4zFGImSuZLqawDAaDjljbCkirqqF1S6Pi97DVDE5b3w7wcsO23228lzqSeg6SK5VVLUd/Bxg+ObuRB3jBMD3Y5M5ch0ULKqVjoyzitzTEx7GHTNlrX+2Btydk58crBSRTdCa2U0tNTHi2TuKVwdTx4mxERyLdtsI5bhLPUVNRU8Ttqp6mA0z5Z4pXuDCRkAkbZxj5SucwnQTorfcKqzRvjtnF8lEx7tT2wCVgJ5Z2CUlXJUQthquKBUQB2p0UjJSHb5wdskZz8651FjyRoOqqbxLJV089JxBBbm01P6LBFSxzNEcWSS3JBJySScqpJWVE4He8Wuk9dknriU5ewYY7lzaOR6LA+QhJBt/0+qFPUU44vkEVU8yTsAmxI48y4Y3J+lSR3Sthtwt0XGMzKLuzH6O0TBmk8xjHLc7LnMJIDeFXL3cEX8K3aKZwdCNEvqFvskbdOngpqm719ZJBLU8ZzzyQOL4nSd8TG47EjwJXMpJ6DYqooK6Yz1fEUc8pAGuSKVxwOQ5Kv8H2/+uoP7iT7Fn5KWT4lGiaPwdQ/1zB+jy/Ym+D6D+uoP0eX7FnpinA0PQKD+uYP0eX7EvQKD+uYP7iX7FnJIDS+D6D+uYP7iX7Evg+3/wBdQfo8v2LNSQGj6BQf1zB+jy/Yl6BQf1zB+jy/Ys7ZLZGg0fQKD+uYP0eX7EvQKD+uYP0eX7FnJI0Gj6BQf1zB+jy/Yl6BQf1zB+jy/Ys7ZLZAaPoFB/XMH6PL9iXoFB/XMH6PL9izsJIDR9AoP65g/R5fsT/B9v8A66g/R5fsWaAn0oDR+D6H+uYP7iX7Evg6g/rqD9Hl+xZ6SA0vg6h/riD9Hl+xN8H0P9cwfo8v2LOT4QGj8H0P9cwfo8v2JfB1D/XMH6PL9ioNGESAu/B1D/XMH6PL9irVdPTwae5rWVOeemNzdP8AvBRoS3JQAJiFIG4TFuEAGEk+EkAKIBME6WjOAiSG4wvo/s+7OeBbpw5Q3qGklrzMzLhWSatDxs5paMDYhK3RPnakttbcqhsNBRT1MjuTYYy8/QEd5sNysFWylu1HJSVD4xK2OTGdJJAJ8ORX2zRW+jt0Iho6WGniHJkMYaPoXhvaPwhV8ads9Ja6YmOIW6J9RPjIijD35Pv3wB4pTI3idvttddaptLb6OeqndyjhjLj9HJdjT9j/AB1PGHixujB6STMafmyvpzhzhW0cK2xlDaaRkMYHrPxl8h8XO6lbWym5h8eXTs24vs0D562x1IibzfFiQD/dJXL8ua+68L587ceCaW1y0/EduhbDHUydzVRsGG68Za8eBOCD8ieOQeMpKejpJ6+shpKWJ0tRO8Rxxt5ucTgBfS3AvZBZ+HaaGqusEVwuuA5zpRqjiPgxvI48Sqt0Hz7auD+I72A622WtqGH8cRYb85wFvM7HuOnNz8C48jUMB+tfRvFfGNn4ItsVTc3uAkdohghbl7yPAeA8VyFv7eeFKyqbDUQ11Exxx3s0YLR79JOAp8rfQeI3Ls34wtcZlqbDV903m+ICQD/dJXLvY6N7mPaWuacFpGCD5jovuSGaOohZNC9r43tDmPachwO4IPguB7Sezag4stc1XSU7Ib1EwuimYMd7jfQ/xz0PREy/ofKau2q0117ucFut1O+oqpnaWMb9Z8AOpTUFsrLnc4bdSQOfVzSd2yM7b+fhjqvqTs44CtvBduyJIam7ztzUVDSDgfFb4NH0qsroJezns6ouB7Zqdpnus7R6RU45f2G+DR9K5Tt/tVwultsbbfQ1FU6OeUuEEReWjSMZwvZEEkscWNb2tzy1OAWW+9h8VfwS4j/qG5/or/sVGutldbJGR19HPSyPbqayaMsJHLIBX2/6XB/Txf3gXhXGd/jg+6DsrpDHNTQxwUzw4B7cSas/rAq5kWnikFurqn+Qo6mX/VxOd9QWk3g/iQ0stUbFcG08TC+SR8Dmta0bkklfaUcTIhhjGtHg0ALD43/AW/fmE36hS8zfGQ5JIQNh7kenzWhHZG6Q4ja558GjK0qbhy+VmBTWa4S5+LTPP7F9HdidVBcuzum1Qw9/SSvpnvEYDiActyfc4L0pRcg+IbnabjZqoUtzo5qScsDxHM3S7SeRx8ioAEk4XqHbuP8A9xR+YxfW5dp2Y9nnA9/4Zpby6lkrqg+pPHUy5bHKOY0jAx1HkU/LrYeCUdBV184ho6WapldyZDGXn6FbvPD914emhhu1DLSSzR97GyTGotzjOOi+zqG10NshENBSQUsY20wxhg+hePdpfC0vGHa9Y7W0uZCaDvKiRv4kTZDk+88h5lKZB4zYuEb9xM9zbPbJ6kNOHSAYY33uOy3q7si42oKZ077P3rWjJbBK2Rw+QHPzL6otdro7NboaC307KelhbpZGwYA+0+auc0vOh8KuY5jnMe0tc04IIwQeoKEsK9T7YbB3najHS2mlMlTcYI5DDEPakJLc+WcAn516bwB2R2vhmnjrLpHHXXc4cXPGqOE+DAdiR8Yq7lqB4FaOz7iy+RiWgsdU+I8pJG920/K7GVtP7FuOmx6/gqJ39ltSzP1r6L4p43snB8EbrnOe9kGY6eIapHDxx0HmVyNF268M1NW2Kpp62kjccd89oc0eZwcgKd5UPALvwbxFYAXXW0VNLH/SOZln+8Nljdy3qT8i+4Q6muNE1zTFPSzMBB2cx7T9BBXg3a12ZU9kp38Q2OBsdJqHpVM3lFk+23wGeY6J45d6oeMiJg/Fcfei0eEQ+UKTU7pj5EsvPLK10ABrhyjA+RF64/EH+6nxIepCfRJ1d9KqQGzJ8Qf7qYukH4g/3U5bJ4/Sl645lPQNqxzY3/dTAsPNgUmtw5gH3pZaebQp0Ad1TuG7XNPiChNIHexIPlUmhh5OIT92RyIKek1VfBJGfWbt4hRq+JHN2O4PQpd3DKfZ0uPUckvH+HtQR6cqzJSPYMtGoeShwp1RtERh2FJhJzeSZvrJGdJFp80+EACSPAS2QDAJFqdF0QEWAki0pICuE6FOCgDZ1X0B9zzdHyW29Wx7iWwyxzxt8NQIP0tC+f2dV7X9zv8A5Wv3+oh/Wcpz9B9Arx/tX46m4FurW2ikj+FLlTtL6uUahHGwkNaG+OST4br2BfOX3RX4V2f8xd/xCssfYrgantD4wrJjLLxHcMk8o5dAHyDC7nsw7U7+ziqhtN4r5a+hrZBADOQXxPPskO5kZ2IPivIVvcHDHGliP+nw/rha2dB9pLge2enbP2X3RzgCYnRSN94ePtXfLiO17+a29/kR/wDEasp7N4L2QyUsXadaXVbmhp7xsZdy7wsIb8vgvrHZfDLXujkD2OLXtdqa5pwQR1C7EdqvGwt/ofw7KWadOvu295j8rGflWmWOw2e2++R3XjoUcMmuK3QCF2Dkd4Tqd82w+ReaInvdI90kjnOe4lznOOSSeqeCKSpnZBDE+SaQ6WMYMucfADqqk1A+oexSvlruzWiEzy400stO0n4rXbD5AcL0Ncf2Y8N1HC3A9Hb6wYq3F08zfiuec6feBgLsOixvsPjfj6kZbu0G/U8Q0sbWPLQNsB3rftXVdhb3u7RwHPcR6DNsXE9Wrn+1E57TeIPzn/lat3sJye0kfmM31tWl/UPqFeJfdGOc21WDS4g+kS8jj8QL21eJfdGDNr4fH+kTfqBRPYeBd5J8d3+8VNRzPiuFNNqJcyZjgSd9nAqvhHEPv0f5Q+sLTSX3Q12poI6jKweN/wABb9+YTfqFbcH8iz8kfUsTjf8AAW/fmE36hWXyp8ZgbD3J8ZTt9ke5Etye/wD3O8ubHfIc7Mq2Ox72f/S9oXif3Owxb+If9fD+o5e2LHL9g+Ze3b+cVo/0GL63Ld+56uT2XC9WrV6j4mVLQehB0n6CPmWH26jPaI38xi+tyt9gQxxtXedvd+uxX/xD6OXBcf3ePg2jr+KGta64S00dBSB3LVqc7J8t8n8ld6vFu36cOp7FSuB0mSWUjoSA0D6yowm8tFbp5zw72m8U2i9m4Prp6+OU/f4KmQljx5fFPhhesP7d7EKEyNt1f6Tj+SOkNz+Vnl8i8BLwOQ2UZDpDpbzcQAPM7BdN4sUTKvofswop+I7hXceXZrfS6txgo2gerFE3Y6fq+fxXp08zKenkmkOGRtL3HwAGSqHD1sjs1goLbE0NbTQMj26kDc/PlVuMYa2p4Qu1Pbo3S1k1K+OJjTuS4Y/auW95NHylxNfqnibiGtutQ4kzyHQ0/iRj2Wj3BZIY48l6BB2P8YP0/wDRbGDH49QwftWhF2JcYSHd9rpx/amLj9AXV5Yyey29C7DrlLWcDvo5nl5oal0TM9GEBwHuGSvQ6+hguVBUUVSwPgqI3RSNPUEYK4zsx4JuXBdFcIrlWwVLqqRj2iEHDMAg813p5Lmys8tw3xncrfT2m51lBU1AEtLM+Fwa0k5aSPsVTvbeDu+d3ubhb/atTim7Tr41owHzNk/3mNP1rjl0Tkuk+P8AtffV0Y9iKc+8hQuqYjyjePlVZPpT86JjpN30Z56wiDmHlIPlVfCWEeVVpZ1HwBHim9UqFpc05DiFIJQ4/fBv4hOZA+Etwcgow3bLTqCcAOCYIEOHrD5QkY8bsOU2CETSRuE4SSKTTsU89MyVmpgw4eHVCcPHLdSROLSAVc7mqm9M4txz5qPGl+Oh3WlVU+r74wb9QqEjctyOYWOWOlS7OiwhYctRYSkMzghA3UiAkNd70WaBwlhMiSBsJJ0kBTSTAg8k6QSNIHNe1fc7/wCVb9/qIf1nLxNe1/c7/wCVr9+bw/rOU5/qH0GvnP7oj8LLP+Yu/wCIV9GL51+6F/Cyz/mLv+IVnj7N461u63eEvwzsX5/B+uFira4Q/DOx/n8H64WtJ9nriO17+a29/wCrZ/xGrt1xHa9/Nbe/9Wz/AIjVjPcN8oObuVYorfWXKrjpKGllqaiQ4bFE0ucfmWtwlwvW8YcQw2qjOjVl80xGRFGObj9QHivqnhbg6z8I29tLa6VrHEDvJ3bySnxcf2clrlloo8Q4c7CL1cAya+VMdthO/dM++TfYPpXZd92cdksbhAG1V4DeQIlqHH38mfQo+2vjysskdNYLVM6CpqozLPMw4c2POA1p6E77+AXzyd3ElxJJySeZSkuXsPrbs44oqeMeHJ7vURNh11ksccTfxGNxgZ6nxK7A8l5l2D/zbj89m/YvTeizymro3yH2oDPaZf8A85/5Wrd7Cv5xx+YzfW1YXah/OZf/AM5/5Wrd7C/5xx+YzfW1af8AEPp9eJ/dF/5LsB/0ib9QL2xeKfdE/wCTLB/r5f1Qox9h4BhHEMzR/lD6wkiiH35n5Q+tak+4YP5Fn5I+pYvG34DX38wm/UK2oP5Bn5I+pYvG34D338wm/UKxns3xw1vqj3JzyTjYD3IsZC6dE92+54/xDiD/AF8P6rl7WvFfueRigv8A/r4f1XL2pc+f7B809uYJ7Q24Gf4jF9bld7B4Hx8ZVr3YGaBwDTz9tqDtp0N7QA/GZPQohv03crHYa5zuNa1zv8xd+u1b+P8A69svK+en0IvD+34E1Ni/Im+tq9wXiHb6M1Nh3AGmbcnzasuH940y9PF8H3q/ZKdst+tscmA19XCCD19cKg+ZrDiPcn8Yj6kVBVGlu9HVOJPczxyH5HA/sXXl6Ri+1VzHaFda+ycDXO5WyURVdPG17HlocB6wB2O3IldKx4kY17TlrhkHxBWVxTavhzha6WwDLqmmfG38rHq/ThcM9tHzh/hi44G3wrD+is+xN/hj44/rWL9FZ9i4h7HxvcyRpbI0lrmnmCOY+dAt/CI3Xc/4Y+OP61i/RWfYm/wycc/1rF+is+xcNhLCfhD3Vu9Xmu4hus1zucolq5g0Pe1gaDgYGw8gs/Cl0ocIsPYAEWEeEsIkMGEsI8JYVaLaMIsItKcBEhhBLeRUzHNecey760OhNhVAmwQcOG6fHgmZJkaZDnwPgiLS04VyI2YAohv70kWNwnDSRuzsVUqYe7k29l24VkHBBT1LddPqHNu6q4yxPqsrGh58FLhNI31coGu6Ln9NBoXN1BSISi9hFkt2PJO6UNGUTgC3dRNaHEg8lNAe9cUlOImgbJI1QpD1T5FEm5hIbKQNe2/c6sJuXED+ghgH/wAnLxHUvoD7nOlcLVfa1wwJJ4o2n8lpJ/WCWfoPb187fdDDHFNmd40Tx/8A9F9ErwP7omlcKywVmPVcyaEnzBa77Vnj7N4jqW5wa3XxtYW+Nwg/XCwXHddR2bUzqztIsEQGcVjZCPJuXH6lrb0T7EXF9rTC/suvoHMQtPzPau0XN8f0bq/gG+0zBlz6KQgeJAz+xYz2bzP7nekhNNf6vSO+72KHV1DcF30k/QvcF80dhfFVPaOJ6i2VcgjhujGtic44HetzpHygke/C+l08/YfM3bxDNF2hRyvae6loY+7J5bFwP0rzDK+weM+BrVxvbo6a4h8c0JJhqIsB8ZPPnzB8CvOYPufLdDU95V3+ofTN3c1sLWHHm7Jx71eOUkDoOwcEdm4yCP47N+xemrzjs24qtFfc7xw9Z2xx262FjaFrT/KRgYe/zy/fPmF6Os8vew+SO1emmpu069iVhb3krZWebSwYP1/MtfsMeG9pMbTsX0UzR7/VP7F9BX3g7h/iR8cl4tcFVIwaWvcCHAeGRvhfO9TxFauHO19lystNHBaqCcQaIRs+MDTI7zJJJ+RXjdzQfUy8i7f7VPWcK2+viYXR0VSe9wM6WvbjUfLIHzr1elqYaymiqaeRskMrQ9j2nIc08iEc8EVTA+GaNksTwWvY9uQ4eBCiXVJ8Npw7QQ7w3+ZfV8/ZFwRUzulfZI2OcckRyPa35gdl5j2w0nDnDtDQ8OWO3U1NO9/pNS6NuXBgBDQXHfcknHktJl5dQPe7dMKi3U07TlskLHj3FoKhvtC652G4UDMaqmmkiGfFzSB9K4nsf4shvvCMFvll/wCkLc0QyMJ3cwew73YwPeF6Ms7NU3xFPTy0s8lPOxzJYnFj2OGC1w2IKEY3yvrW/wDZ1wxxLVOq7hbh6S72poXmNzvfjms+j7LeCbIXVhtrHCIay+rlL2tA3yQThazkia5nsDt1XR2S6VdRA6OGrmjdAXDHeBoIJA8MnmvYF53wRxQzifjC/SUmG26lgggpWgYGkOdl2OmT9AC9EWefvs8Xzr22Mxx6x3jRR/W5WewxueL693xaE/S9qs9u1G6O/wBqrsYZLTOiJ82uz9TlL2CUpfX3ysx6rI4oQfMku/YF0XKfZZa/N7mvD/ugozmwP6ff2/qle4LyLt+pXScN2qrAy2GsLHHwDmH9oC5+PrKNcvT5/wAJtO+PFSJEZXYzfU/ZfxG3iPgiikc/NVStFNUA8w5owD8owV2a+T+AuNKjgq+ekhrpaGfDKqAH2h0cP7Q/+l9Q2e80F+tsVfbalk9NIMhzTy8iOh8iuXPGyrjxftU7L6s3GfiGxU7p4piX1VNGPWY7q9o6g9RzyvGXsMbyxzS1w5tcMEfIvt3ZZVfw3ZLo8vrrTRVDzzdLA0k/LhPHl1NUafGuM8l1vCfZzf8AiydhhpnUtCT69XO0taB/ZH4x9y+mKThHh2heH0tkt8Txyc2nbkfQuO7UO0Cn4atklqt0rTd6hhaAz/w7DzcfA45D5VX3PLqFrTwDiilttFxLW0doLnUVM/uWSOdkyFow53yuBWRjyUhyXZznPUp8LWYlsGEsIwE+E9AGPJNpUuEsJhHhPpUmEWlPQ2h0paVLhNhGi8kelSxuy3SeY9kocJOaS09ExtMBsEYGUo8OjB6o8brSQtgLcJ2+sxzT1CN3RM0euqLbNkGBhVuqs1Gz3jwJVZcuftrEgOBuU+VFnCIHJU7AnjLU0bcHzRIm7FEM6SJJaBmhIoWosrAGXoHB/axd+C7H8FW+30EkZldK6SUO1Occc8HyAXABPlKwPXf/ANQvE39V2v5n/aua4z7TrpxxbaeiuFDRQiCbvWSQatQOCCNzy3XDpJSSAZG2VtcJ8TVHCfEEV4paaCeeJj2MbPnSNQwTt1wsiJuuN7R7Q3ChBV62W3r5+6E4mH/8Xa/mf9qCTt/4inifFLarW6N7S1ww/cEYPVeSpKfGGPVh+puWkHLcHGPcvU+Fu3K+2amjpLpTsukEYAbI9+iYDzdyd8oyvKkgnZKb6Cd90Tbu6Onh6sL/ADnZj51wnGPbDfeKaV9BCxluoJNnxwuLnyDwc7w8gvOUTUvGBoWa819gukFytlQ6CqhPquHIjqCOoPgvZ7Z90HppWi52Jz5gN30swDT54dy+deEqTonZKT1Xiztwul8oJKG00fwbDK0tkmMmuUtPMAjZvvXlScYyjTk0TseD+06/8HRNpYHMq7eDn0WoyQ38l3Nvu5L0WD7oWkMY9I4eqQ/r3dQ0j6QvCw0JsKvt432LXsd47fq6pgdHZ7RHSPOwmqZO8Lfc0bfOvJa2uqrlWzVtdUPqKmZ2qSR53cVAG+CfSU/CT0m1btF0r7JcY6+21UlNUx+y9h5+RHUeS9Ytfb3cIYGsuloiqXgYMsEndk/+UgheOgK5QUTqyfTq0xt3e49B9qfhMvZXPxm69xh7cY6xjnQWCZjWjd8tQ3GfAYG64Hi/tFvfFLXUj5W01DneCHID/wAo8yucq6hhAp6b1IGbAePv81TIwtMeLGduf7mWXddJwfxpX8GSVUlDBTzGpa1ru+ztpJO2Peuod26cQDnbrb8z/tXmD36QoS4uOSjPDG92Lxyrr+Mu0S48aW+npa6ipIRBL3rHw6s5xgjc8kPB/aPcuDLfPSUFFSSieXvXyTatROMAbHkuRwko8JrSvLvb1L/DvxF/V1t+Z/2rH4n7VLtxZY5bVXUFCyJ72vD4w7U0tOQRkrhSnwlOPGH51Hgg8kSLCWFek+SPGStax8RXfhurNTaq2SneTlzQctf+U3kVmgJYyjUvVPzeu2zt5uEMbW3Kzw1DhzfTyGMn5DkLVd2+0Xd+pYKov8HTsAXh+lPhR9rAfcr0a/8AbXxFc4nQW6GG2Ru5vjOuTH5R2HyBeazPknmfNNI+SV51Oe9xcXHxJKPSmwqmEnoeW0WE2FLhLCei8keEsKTHglhBeQAE+EWE+jzRoXPQcZSwpMYT42T0Xn/UeE+hNnBIT5PgjStm0ef0IXbDCl0E8yQloT1T8ohil0OLTyVgSt80wiYXDYInwZHq4CqSl5Q5kaRzTNd6wwqz2PZsQpYz7Gyfyu+lOrGmqkb5qu4KzWHNZL+Uoea58p3V4+oiwnCkwkBhTowBSApsJ04aRJMDgJKi2yt0k+fJN1WEMTU6QTpg6SSSAkhf3crXdM7+5HVRd3LkD1XbgqBWmnv6YRn22cvNVPSdIEyctI2IwmSUlgYHvIPQZTEYcQjpfbd+SUB3JKfwDIgnASxugzhP1TgJ0FTgIkgEQVaLZImjdMBlGBhWg6fCZSDfHU+CEWhbG57g1oyXHAC1XOFLTClixnnK4dT4e5DFAKZmp38s4bD4g+1NoycLXHH5c2ee+kXkk/TG31t3HkFLIWwtyRl/QeCpuJeSTzKdpwJGd8ptKPThPpUL8tIw1PjKPCfA6I0m5AwnwiwnRopmDCcjCIBLCcguYMDon04T4Tnon4l5fwydFp2zlJrd8o0XlQFMRhGRjPvTEBGjmQAE+E5wmzlScpgEWMJBPjqnINh0paU4y5yMMwjQ2iJd8UFP3bnN3OB5KcNRkDGwwU9Fc1dsLWnqfej04UobtkoSPBVovK1Gm+RSAZCYtTV5Gjbl58mlShqaIYDj5YUrW5GVeE6FyQSRhwQCPEjFb05cAoyMVHk3P0Iyx+V4576YtTvVSn+0VHhSv9dxd4nKbSuWzt0y9BATp8J1GlBSRJiEaMySfHmknomUkkksIYmp0zUQTB0kkkAkcTzG8OHRMmwmF2SLv2d7GN+oVXBHNTU8pjdjOArNVCJWCeIbgeuB9arW+4nelemGC8/2SowMq0yItpXkjBLcqBoRZoSmb1RBOAnwkosIgMpYRAKsU2kBhEAkBsiAVJ2QCLCQUnROItBhalLTCjibPM0GZwzGw/ijxKK20TSz0uZoLGn1Gn8Y+PuSne6WUvcckrTHH5rDPPfUDlznE8ydypHSNgZjYyEcvBMSKaMSPHrO9lp+tUyS9xcTklaWstD0mVxJOSUjAQMjBTBxadlOx2Tg4yeaJpO6q6COaWhW5IsgEKHSfNGh52onN6phg9VKWE+5BoIPJTo97PjZMAjI2SRIWw4SIRHfokOuVWiRuHJJOeaSFzowPROCmwkRujQthnE45odyphETueScM0nyU6PynwiDc805bgqRzd9kg3KCuSMe0Qi0J8evnyUjBv8AImW0QbhwwpQ3OxSDTueqlDSSAEFsGMnAR6dIB23RadGcpHdBbRn3IMc/NTHAGw5psDwGyDQhpB5bJiBlTYBG/RA4A7AbkphLGzEQz+NuiDDjAUrWHIZ0bspHR6WZzzK1x9JtQRtGcnocKrUEsEzx5j51fc3uwRjGkZPvWdWENp2t/GedR9yWd6bcXdZSE81IUC5a7YdOAmATjPVJRyEKMoHIOBSTpILTJRNQ9UYXNFEAnATpJgkSFEgEnHNLG2U4CYGrlHMWSdMY3B6hU1Iz1XBwKeNTlNtINMwna3cmMkfJus7HgtCll7qdkg5Ag/IqtTD3FS9g9nOWfknkryTOrpGAnThOpkO04CPCYBErTsk4GU6MBOJtCFrWy0uqQaifLKdu++2vyCsWmzMMTa24AtpubIzs6T7GqWtrzMe7jAbENmtHIBaY4ufPP4R1c+s6IsBgGBgbAKINZTRCab1s+wz43/0nPd0ga6b1pDu2MfWfJUZ5HzymR7tTj9HkFdrML5H1EjpJDlx+jyCQGCma09EQOPep0WzgZ96Jow7KYHA80Yc0Ae5VE1Ox2rAKIxh3JQd43IGVMyRufbA+VXGdliN0e5Hgh0eqrjO7cNzuopNIcWt5FGh5KxAx4KMjBVkR5Cjkhc3fzR41UyiI8kxOQiLTlMBkJaVsCScg+CYBCtiaCVIyPJyeiOGMuwp3RhowjTK5I8bYQOapPJC4ZSEqMg+CZSO9VMwFx3GAg9ha3JyjDcDdEAGpyMnCDCAjAwiDcJZ57BBbAd0sjcogNkgAM5GclBwPIpt8nwRloBznZNjYkH3IMBGGkoYgXy5xsEZdkYxv1VmKERNB2JdunJ2LdJGtLSN9zvsj0aQXuOQ3cKSnZlxe7k1DUOLg2NvMnf3Lb1ETuqk7j3Q8XnKyq14fUHB2aNIWjUyDWceywYWM/dxWHJfh18M72AjKIRo2R9TlSEYWWm1y/iIRgc0zmABSFC5JUqFwQHmpiont6pVUoUk+UkLZCkCZOFzwzpJJAIBwE45pDcgKdkTRu9w9yYA0KeOlleMhuB4k4QmQN2aAmMjyMFxx70+iqwKRoxqmbnwCMUjDyeT7lVARNJacgkHyVSxN2uMh0DGokJ3t71gDidTfZP7FFHUyM2OHjwcrLJIpOulx6FazVZZbndU8FrsEYTjmr/ds1Zc1rx4KVsdARl8EgP8AZfsn4J+5GcAiwtTRbcerDMT4Ofsjjl7v+RgYwDkdOT9Kcw2jLmkUI6KolGpkMhb4luB862rVT22haaqub6VUD2Kf8Rp8Xnr7lXlqJ5gO9le8+BKkbSvcWgjnurmGmV5L8JamuqblOTz8gMAD9gVWSaOleWxaZJxsXcw33eKluLX0z2UkXq+oHuPIuJ6LNaCCcjBQkTnGR5c85ceZKMMz0TNac5GCEeN0k2loxnHVJsYx03R4KMDkgtoxGOqcRNx0RbklOG4CotojCCeSY04zgEhWPkT4280Fuqrad7XZDvkJUsADnnPTopvkUbBpnPmE9le1jIx7IQPwRyTjmmePVKqVCAsa49BhLuUs6jjA+ZWYGOLtwcYV9C3So+E+CgLcFbrKUO6KCootJ9n5UvGCcqGkZqYpJG74Q0jtL3Md8imf4qbC32raN0nMypCllSraHQOoSIUh26IN0jlBhG0YG6JrSUnbDCD2A7piESfCAFvypFP0TFu2UGYkbDqm6YS55CQBLgMIPYmRud6zQMjffqrsTe8aHAe/ySiiDQmfmKQFpIaeYWuM1EW7TchgbAblV5JA1j5XbZGGqZwBHdNOXHclUap+t5GfUjH0p2tMJ0o1LyGaep3KqsZq3PRSPzLJk5xlHp07BY5d10b8ZqB2CElE7ZATkKDlMgcMp0DjjkpbSgTORFC5JaE7FJOeaSlTNRJJLBZImhMAnQB5A5BFzQsRhOAgMp0SSYOAiA3CTUQGU4WRAKQZ2TMYXHYFWGU5zl2/uWkjG5BY97TkHHlhWGTaiAYi7PxRzRB7YgGsZGD4ncqenqDHKCZtOerVpGOV+Wl6BBSRB1XG9tRz7nUDgdM+B8lC+XvDs1rW9AAmqHHHeFxdq31E81FARJlzvZaCStPTmttDLMInAgBzh0K0WVTZgH6g12oEAeGFgukL3kqSKV0bw4b+Xil5H46jZu1PJM5lS0ajgAkbrOEpaND4w4f2grEUzi0Fjnt8soyZjuHn5gVWme7vtCwwO5xvb+Spg2kaCcSE+ZCdlY9g0lkbx/aapGzUsm0sDmHHtMOw+RLSbUPewj2IcHxduoycnPj4KxUUphAe0tdG7k5qhxgBB7C4IsbJ8IkAOE+nfmE6WAExs2AChLfvgPkj36JNHVJOySeMsPuRAZKaQYjKokMLMuz4K5GdKr07fvefFWAN04VXI34ASlfq2QM2CZwVsPln1DTFJqCka8PaCEc7Q5hBUDIXN3BSrWVIQgT6iDghNkOKlUJOG5ThmSpGMz0SPYC3AUROSrMjcKAjdLRAIxyTKRMQkuGwmcPNEQhcEGjVuCI4BcEMMWo5PJXWt3WmOKcsv4lp4BJlztmBQyFkbXOIzk7KZ85EYjAAaNz5qk5/eEudkMG4V08YikmNOxzttUh28gqFQ/SBGDud3KaSUyPMjuTeQVUjJLupOVla2gGDYnqkXYP0IicDGOajKz2r2bOULuSIoD1SrTFGeaEojzTEKK3gCg6o0B5oWDqknSUmzkkklg0OETeaZE1AGnCZEmBYT4SCdMCUkMZecnZg5lRt3wFM46GhgOyrFnUz3iLZgGOgQd65342PJRAnqmJzyCvdRIlyUskckIycI8eKcKyNR+qS0Qv3znCmawRWuV3V+G7+9WPR+54epw4es4l3znZDUEC2sGMZePqWmPpxZWbZTYwDkqZrRjICQIwApGNJj6fKgWjhB0k/IrMcoBAKhwO5PiB0QsBLQefmtJWWU20BStlaXhoKjNIWgEHmpqKRxYcHdqtemU7nlk8DmHHtMOQfkVdWM+/hmhz4nFrt29WnkUBG+ehWs+COSPvInNez6lRki0HySsOX+q6Sk0+SWnCk9gwn0bqXSE2nCZA04IT6cHZHjKfCCCAoZ/5PHiVYwo3N1SNHQboB2Nw0AdETSnwlhOFU8ZBGMqVzMNyoIx6wUsrnCMAcicFaRlZ2rSN1PB6BDjdTuZsg0pLiMMBPJF6M124yCpGtwVaiZlKQrlpmd3I13qglSxvwcOaR71pdxjOyAwtIwRlPULzis4Nc3bBVaRmCrphDduXgq8gOErDxqoQUgFJjbkhaN8qGgSMIo4jI/HTxRtjMkmlo/wDpXWQiMYV447ouURtjDQAOiLf3Kx3eGZI36KrNJp9Rh3PNaek491DI/W7SM46qpUS5PdxkkfWpKiQRs0tPrHmVXaNLc/jH6FGVdEmptFIMHSOQQEFrVLjc7oXnbCypoCgKMoSpq4BC5GUJ3UtcUaEonISMqa2xAg6o0HVJcCeaSR5pJKZycJYSCwaHRNQo27IAkQQogmBhEEIRBMJYGgv3TPdko4eRPggWknTK+ztGykDdspkbQU026h2hWqWATVDI3cidz4BQNG2Vo07O6hLyCHOGPkVRhlk0ayYS05Y12Rn72B8UbZUBAktjs7lpBVRkg9MBz6pGn3K7StJkdCRnUMYWmLmz9qGj1Rj2lK0aQCSk5hjeWnYg4IRMYXJ6Gzu2Y7zGE8QxGAnkOljsAHZGwZA9yaNrNAMVGno5pQyt++DO+yKkOmbPg0/Umk3fz5bI30R6aZ8D9bd/Fp5EK7KGTR94wYGOXgqLBzVynBFNMD70SpyikAdWeikwnDdhsiwQp2YQ04TYKk5HG/NEGeJTCINSLVNoATFie06REIGjDiSpnNIGQhDCRnqmKEBGGZKNsZJUwbhOM7UbWgDkhl3GPMKXCEjJA81cqNmxlCY1KiBAKW9luoAw+BVymGBhBqb1RxvaCqFqcoHNUgIcEnDYqUKc3JU3q3NzVVyMmuCueadrS5wa0blHhX6SlDW63D1j9CWOO60yz0Cnp+7aSRueasxRanZI2HNSiPUQAjq3spYA1mNR5rbWumU7qhWTAOLWkLMc4RtLjzKmlcN5HHYKq0d44yP9kcgpyy06ccflEGE/fH9eQKEhTOy52SVG7wWNu17ROCjdsFKVG4ZSNCeaEjKlcFG4JVSNCeSMhCQprXGoyEKMoeiixvjUSYoyEKTSBSSSSUzUkKMDIWG2hkbUiMJkwkCIIGhGEAQKIDKEblGmVSRjEbjlOOSEHEeOpKJi1jO0fMBSt8UMcZfsBlXYog17W6Q5+ceSqRhnlPSalpNhNN7PNrfE+fkhqZXOfhpzjnhS1BkibIx3tDZV2hukEu3wq+HP8mDcYJ55ytGFzgI6gH2Tg4VAN1HYkLQoSzX3Mnsv+vonEZzae5RsMzKhnsStz7j1VVpw0jOcnK0n0xfA6nds4esw+BWcIyx+l3Mc1W0T0ct2z86IDw5KXuxpIBOcIWhFuhpNB7Tjjk1CG5dlT0wbqIcQAR1TNaNZa3llRcjmOwFuOSuMaW0D3jm52kIBEOoVqoAip4YOoGpw96UyFwqoG+SfSjaw9UQZyCnyHij0ItAIKtRw6s5HVTGkc3B04B5bKfuyLnFazi04TFpVt8WHHZRlm2Fcy2zzx0gLMhO2PCmEZRaMLWMckRZgZTgbKTCFwwrjJGQgPNGcoCCq2VpkhukkkNhckCR1T6UsIG9po5SOqssfqVIKZjsKtpsSTRhw5KjIzSVotcCN0LqfvXANHNPW7oTLXtTpYC+TURstQM9UKSKkLAAGnAVnuQyMvfsOmVtjj4xFz8qoh4jySsuok72Q88K5WygeqDzWRUyFnqg7nmpydXFihmd3r9A9kH50nDYAckmt2yj6LDK7bXL4QkbIDzUhQqCiIhA4bKYqIhCkTt0GFKQgKFxC5RlSuCjIU2NMf6AhCpOiAhRW2NAVGpioiFLaBz5JJ0kKZYG6NowgUo5LmjU+EIaE6fAVAgEYCHHgiAQBAIgmCPSXHAVSIypcyrMMXV528OqBjRG3J3cn7xxOFpGWV36Ww9rGFrBhPA/u52OLtgQVCweJUjWA7FXHNemlcQDNLjcEhUmbcwrUji+EOccnSN1CBgDOMH51cjMbQSQfJSZOBjYoRtyx8ikbvg+BQluW6ZtVGI5D9+aNj8YKae2CYfFdzDvFYkT3RO1MJDgcgjounttfHXsEcjg2fqOjvd9im9CTbEdTSwerIwg/QVGyItcTjZdfpLQWSRhzfBwRMoaKZ41U7R+SSErkfjpyWg5Bx1VmKF0j8CNx8wF14stCQMRfSr9NbIoWgtZ7srPLKKntgNsjZqakMAl73B7/ALwYAOdsKd/Dskshkkka3PTC6B87Im6W7u8lUlfLKd8hZYSya2M8t+mHNw+6JpcyZrsdCs4wuY4tcMELqi14CpT0npAcMeuORCMspCwltZtNG4gHSNj16rpbhV0s9qbDG0atsN0+wo7Xb6GagnbLNIytDgIR+IfeUpLTUZ0kNa7wLhnPhhcHNjjyZzK309LjwuOLm54dzyPuUIh3WvLSOaSHNIIOCCNwq74Mcl3cfJHn8uHai5mAoy3ZXHR46bKu8YOF1Y5xy5Y1A5RkZUzhsgIWmN2xyQaSnwpNKbCtmiwmwpsJtKobRYTYUpGEsJDaLCIc0+lNhODaVp3V+h3fkhUYmlxJ6AbrWoacuDQOu61453tnydRsUlM2TcjYKhdXtEha3GlvNa0rm0NB/bcFy1dVg5b1PNa72nixu2RUy7ukcd+ioMY6Z3ePzhWpR6RUNibyHMqwYA1oaOQWGXt3eUxmlMtwFEeWFbezmFXc3dY0pdoi0KNTEIC1CoiIQOGEZCEoXKiKidspjsgO/QpLlQndRkc1IRh3NA7OUNMaBC5EULlFa4UCAjdSFCVDeVHnySRJJGyQpFGFIOS59Nz8kuSQ5JYOeaYG0ZUgCTB6qIJwqJkZccBTbAABO0d3Fv7R3KDOStZGFu6cgnzQqRuEiE5C2KMqcDAyq7SAVbgBfI1o68z4DqqY8k7TvafR2jyCZvrBqke5ocRnbm1IAZyD86rbITSD6uAB4hSNbjqmYNySOimDABlTtJmtHJSxjSQQTlM0DQNPPqpGBFDprTcjVNMNRgvaMtd4ha8LASCMYHJcjbnGOrac88rrKR+tgKkZ+mvTRh+Ceilqpw0aI/a8kEcwggGQNR5KBjDLJnJz5LLK/JfyQqenc9+ojBz4c1cdTuY4BzSCd8FWIIHZboOH9MrSjtz5Guccud1djJXBy8/LOTU14vQ4Pp8Lxf7YTqfU/SWnGM6k7aQA5x06LXmpC07nbGFA5oZgDkNlF5fKdLw4fHKSpKWxd16PN3jHh2HhrBnHvUFVQFsrtWdRJPvXS2Stpqal0Seq7JOcc1nXOs1TPfCdIJ6Lntt7275ZNxz9wgJbDqGZCwlzjzIztlY09PjOy6N8zXgtmy4cw4e03/68lA2GjqZ2QvcYmvOO9cdm+8Lfj5LHFy8eOXpyssZAIVN8Z1LduFK2CpliZI2VrDgPbycst7N13ceW3mcuOrpRc0HYqMt3KsvbzUZC7Ma484r4TFqmLcoC1aysEelLCPCSqUtotKWFKmwmW0WE2lS4QFuAgRYbFop4s85XF3yDkuls9OHaT4BYJGqrYwHaNgaF1tqhMdsqqog6Y24B8ytp1hscveUxjKvdRrmLB7LeS4+rlJMj8+5dHcn+q5x8Fy841yxx+Jyfcqz6jTg9bPSt0x6z7Tt1MZChd5KMrC07d0ZIJ3UbmDOUslLUkcqJ7FC5pVouB6KMgFTWkqoRhROCtuYMKB7cHCFxCUBUpCByS4ryDZBkOblTOGQq2CyUt6FDTHszkJOEZCAqa0xqM7pJyhUVvApJ0klsloypAhbyRhc7oLCcc06TN04VSBSM3c33qMclI3YKomppX5dhC3mhBycowN8q4yEBgowg6ogmztLSrkDjBFqPN4wPcqwIJwpTl53znGMqozyu07SHuOTv0UjGnmFCxhGCOinbncdOaaE4xjnzUrWnG5yqzHA81aacjZSWkrMNGw3HRSaRzHMjkgDfWJ5ZICl06X4zukJE1KMTMPhsuntjtTizPslczDhkjc+K6O3uEdUdtnt2Ueej1v02d3zDc4GwWvSwEtLmx8hzVegpHVDowxhc7I2C3WW6WMaXBwPVq876rmz1rjdv0n0+O/LkR0jACHYzn6F01HVwQ0+gjScZ5c1iRQ6HAHbBVrvdLVzY8svJ43265j4YbRV+l7i8AAE8gsSXJftyWhVzl7i0FUxE7qtcOGYzUc3Ly3K7M2UtGMoZHOeiMZHRO2MkpZYSRPHyZW6qjJG49Duqc4LRhd3Q0VtfbyZw1z8esSdwuOuMbGyvDDluTj3LP+OizWLFmPrEeKpvarc3tKs4L0OL08vm9qjxufNQlitPbug0hdmN6cWc7VS1CRhW5Y2gN0uzkZO3Iqu5q2xu3PnNIUxCk0pYWkZoiEsIklSQJ2NDpGDoXBPhHG3D2nzRFY3tZpsOrJXHxK7cOij4EOj+Ukmw8+efsXCUb8zSeOpdg12eDntHNk4JWmePWP8A2res8v8ApydyfkFqxAwGocfijC2K/oFmRNyZT5j6lXL2vi649oSEJUzm7KMjCwolA5RlSEZUbm7IVETnbpi7KdzShIwitIWUDxtqxy6JymcSORUqRENdu0gqNzNsp8BsxI6jJCMnZCorOGygmbloI5g5VxzVA9qTXGqurUEJSPquPgkTlS2uPfSN7TzChe/bYHKsOUGkl5JUVth67RaZH75xnokrGySWl7ZQBCJoON0wGVIBsud0EnjGybkfejaMJwqIbFGDlC0IhzVyItGFLjZRA5Uo5K4imAyj5JhjxTtySmwy9iYNiSpRhAFI1u+M7oZ1PHzVgA5GwOVCxpxhTsG3RBQbomkkpwHtOAnacqUNOR4JbM0cpDgHD5VcjAdvnOUEcbTjYbLWfa42WyGsZURkyPLTEPabjqVjyZzH20w4/JWiZ6wyFuUzDIxpb7TSsmmieHjO5yuntNJLLI1sUL3nG4AXLy80xnbo4+G29On4YrRT1DJC3OAQQuwdLHVS6mHDsY0lcZSUjqeUOALccwea6ShcMlxJyGEryObl5cs5ML+Py9PHjmOO/lamihZ60hyR0Cpv7ufLYzpk+KTsfcVHUyOkdgFBFC4uyu3ikjDk3aFtG8ykFhLlYFC3k+RjX9G/arFRI9kETdWMtyfE7qh3u5C6p6c2UkvZ30RDtJG6IWuZ0ZkYzIaOi0re9kwDJCDjlnorVbP6HAe7AIPQrkz73b6b48cnpyFRMYgRnHksSqmy7BV+4PJe73rJkBJylx47rPnzs6VJNyoHN3Vt7Ceij7lx5Bd+FkebyS1V0ZPJA+MsOCCDhX4wY3hxAOD1QVs4lk16RnC1mWXlqemGWMmO6zH7FROGRhTPOTnkgwu3H087kyQlmlMQp8Ji1aMdqxCWkqcsCYtxyQNowzxQSHDTjoFK4qMtzlVDxvYLW7MzifFdlb3Ga0V1Pz9USAe5cJSPdDXuYTjddhZ6kR1TWuPqSNLHe4ros3i15brPbCrWlxWZDtNKz5Qugr4NEj245OXPztMFSJOhOD7lOXa+O/h4ilaq7hg4V1wDmqo8YcVlYmIeRQuCkKEjIUtIgcQhIUro84QyYZjPIoVKgKBwyp3AAZVd0rRnByfJLS5UTm4kznmMJHbnuoZjK/2W8lD38rDhzfnSa442rZd5KCV4DD4qI1R5YCidKXcznKW2s48gSHJUWojZSndRlhUZR1Ym1eKSctS0qdL2HCSdJCNspnJShRhGFzOw4GXKTHIoWoxzVIpAIgnwPBJaRFEApAomqQc04mixtupG8kCNnshVGOQ2nGylbjn1UQUzTqABAwOqGSZjsH3hTxkbtUDdiFMwDIPUIppmjzKnYScBQtGcKwxuN8KKJNpo8NPvKvRHZU443OI2K0oIM4OCAubksb4Y5fC1StJeD4rueG66OlY9jhjWR6w5rkqSlk0iQRPMY21hpx866ewW11wM+mZkYiZqJd1XkfX8M+ow+3t6X01mPeTrqWhZdHvnEmA3DduZQMdBTvkhMrnFw0lzRs37VzkFfLANMcrmgjfScZRsqjqBzyWHFxzjwmOPw35cu/fTq6WnjbI10rg6PmHDktCpiiLR3YaPMbLl6O5Pj2DgB1CsyXMuad/pXVhlqenPc8b2nrXtc4BpyGtAWe4EnKQqWuO52WrVVFuNvwxoEmPVxzz5rWZ3TG4+d2zG1YgHtYKhqrk6VuC8nHiVmVlSNRwVnuqfWO6z8bkJy+PVa9dQVEXdFwa7vGhw0uzj3+CoSUzCdInZrHNvT51TdVED2j4c0AnB6rbHjsY5cuNaQomRHFQTr6MbzHvKvUNrhllbIAZImkamcifJUWyMqXNe2VodpaCx2xyBha9urYKNrmyPDi8AHTvpU815McbcJ204vt32xbzRiGqkMcRhjccsYTnA9656fIdhdfxHPC+drYZmysEYOpvLPguRlwZF2/R5Z5YS8k7eZ9d4zL8Vdw35FCBhXGU73nYZ9yB8RbnPRehhlPTyc5fasAmcFIW4QrVijPNCSppYnsa15Hqu5FVzzQQdJKWFL0TYVQ4ya1pgqmTdHDmtekqS5rSHbhVq2Dv6ZzcesN2+9UbbVYIjdsRsujju46LPPDf8dZOW1AbIPxgNXvWLXUutjvHotOmdsA4+qVLNC07YTsY4Z+NczTvLwY3e03b5E8kYyp6+ldDL30YH2qBswlbtz6jwWOWLbW/yiFzAonbI5nkclCQ525JHuWaojkqGMODnPuVeaSWXAYwgeJVktA6IHdENIqGFxGHvPuykImtGwU7t91GUNIiKB4DhgjKkKjcp00ijNT6TqadvBVnZC05GgsKovA5KLHRxZ29VG0ogm0ovFEb2kUOE6bCLEeVhsBJPhJRpoyE/JCEa546qJp2RtO+UCNpwmjJKEsIQQUY3WkRsgj5JsJyMJpoht8yNp5bKMKZuFUZZDUjMAYwogcKdm4yeaGdSNOThTxu35KFg0nf5FKw+slQtQjV0XQU9guBsrbq6mcKFz9PekjGc45c8Z6rn4XBxxyK6a33u4w0DaGOslbTB2oRA+rlc/LbG/DJfaajtsLac1NXI9kOdLAwZdIfLyHUrToqGiqJmtjqX4wXFj48PcAM4aRsTso64OqGUtUTs+HSQBgNc04dgdM7H5UraJTXwviAHdOD3uOwa0cyT4YXFllbXdMJitG5TammF5hjaNMbGHAa39vmUZuM0ulsknqtOcNAGffjmsqokYJ5RCT3es6CRuW52+hBHI5Z3C0ryeNdXSvon2+R0r3Co/EAOyjjeSsWGVwwtShqGNqGGZhfGDlzQea5/tXj3d7XeSZzS/G9w6o3ykDmVAZozI50YLW5yATyVi412qCClETGCAe2Bu/Pirxu4zvGi9K0HnlM6uJGxKzZJiThuT7lA7vTuAcea1x47WOXL49RZmqdRO5VV8m/NRyFw3JHzqB0zQd3BdGHFY5eTk2mLyeqTHEu5qsXgn1XA+5E1x5LeYua5VfZJsi9LczYFNSzU8cUnfR63Fvq+RVWR4Iz1U447yssFzsx3tNJWFzcc1VLwXKMHf5UxOSuzHCRxcnJcva1HOW8jhA+XVlQ5wh5la44xzZZ30JyBGeSjctNMtp6SRr3mmk/k5Ngfiu6FU3NLHlruYOEWSCCOisVje80TtGNYGr3qvHZy9dqoTpspZCnZkVjXKmdTzelxD1c5eB081sKOUB7S0jIPMK8MrK1wy0jt9f3kQ9bJW9TyipiLR/KtGceIXFyRvt8+tuTCTt5LXoqwv0ua7DhuCuj9puHlhPcakzA8FrhzWDW0T4JO8j//ANW22oMntY1eKaVoc0ggEJaRhncbq+nNNnZLkHZ45gpKxX0LTl8eWu8lQZO5rzHMNLhyPQrHPCx163NxKQonKRzhj3oSsxERblREdFMVE86QSpXER3QOGyWrJyn5ptIhdyVF/tFX5NmlZzzuprfi9hcT0ThINyjEXiUtNblIBJSxU0s79ETC49cdFdFPDSYMgD5PoT0z84oNikcMtY4j3JK46skB9U4Hgkn4jzrmG5RAoWo1wx6Vp0SEFEmVEjaUAOU4OFcRU43RYCiaVIFUZ5EpPAIMImps6kBUrDyAUIUkezk2dWs5Rc8YPVBnOMKUDA2HMISmjzqBJyul4ahpau7U0FbUej073YfL4BcuzPU81fp5ywBY8uO424svGvSKqWjpGT01DURzU0LiWF7GuMhwMk5+bbwWHU3N8sBijhhhYTqeIhjWemfIeCxGVeWe0l3pcc5yuPH6fKW23brz+olmouseXHBPzrQpKd87mxxtLnnoFkQu35rWoK000gkbzAwp5Mcpjbj7Rhljll+SzLDJTyGORpa9vMFSQyaVDNWmrnL3buK1LXTMEjppAHOjbrDTyzn9nNRjjlcZ5TsdeXSeno6uV20LwPFwICsVbYmua3UXmNgYT4kKxDUS96063uy7cZ552Kz6rDJHMyCGkjIV8eE2OblsxV3vGcNaB7lBI4kc07jlRl2ei7JNPMvJVabkqEoGSr0u+VQlG5VyJ81STU05Y4g+SUVzfE8NmGRn2uqGQ7qpMMtzhVIN7dGyYSNDmHYozv1WJaqkh5iJ28Fr6wnIwz3j0fGyEg5SD+ecJtYWuMcuVPhOh1oNZWkY1McKNx8kBeT1Th5HmqiDFXYGGWi09RnCijbBMcOJa76FowQCLDW8lthNllfhhvBBLTzCBWqyLuqp43553UJWeU1WkCDkKN5RdULlC8UMrGvYWuAIKzQH0EwOSYXHY+C0nIHsbIwseMtK0wzuLaVZhm1NDmnIVuOYE4J2XOsmloZNDjqidycVpQ1DZGhwK6OrNxOWG16eAOGRuCsStowc5zhbkUw9l3JQ1EQOcqbC488sLpyj3TU7vjMHj0Usc7Jhsd/BXKuAb7bLFlaaebLOXMLPPB3Y6z/7aBGFC/DgQUUEomjz16hKRuW7c1zp1ZdVXIA2CbkjGCPMbEIHZRtcQ1D9Mfv2VJjDI7AU0+ZJAxvIKVrAxoASb43UR6AxmBjPipIKaSqk0tGAPad0ARMhfNK2NgyT9Hmrz3NhiFPDjA9tw6lVjNpyuifNFSRdxTjO27up96zJXlx1Hmp3+KqPduQqs1BhN0x3KSi1HxSUbdHhGM3kn3xzQtyiXDHcMbIkIKIY6poEEauU1ku1bH3lLa62Znxo6dxHz4UNRR1VE7RVUs8DuWJYyw/SqlJEFI3dRKdlPM5oIhlIPLEZ+xVtNhxunwjEE437mX+7P2JmgucAAS48gBzVSxlYdqkGxBJ6pej1H9BL/dlOIpXEhsUji07gMO3vRuIsqdrt+SnYcnChbDM1pc6GUAcyWEAI4Wvc4ljXOI3wASmjxqcc1MzbbxQ9zI0anRvaPEtIRN2IU+yvSdpOrHkrUeNI3wq9NFNPLohhklefxWNLj9C0HWm5QM1SW+rY34zoXAfUpuhN0mux18lM2fA0jqqIfvge4qZjJTjEbyDyIaSpuMPysalNUBhAHPO5XXWuEststyc+N0TXdyI9W7ifHyXFU8Mob/JP5/FK04ZZI2gFsjRz3BAUZ4b6h48tndjrqXNUyZtJA7vms1bOzt1+VY8r85CgguU0GowzOY5zS1xacZBUffahhLDj1WXNzzKagyUJKEOyk5bacfkil5ZVCY7uV2VwDSsyoeMHCrSpVKR+Duqs8g04RyvGr3KlUSYJ802k9rdsefTAV0D9nEeawLNGZJw5b1Q7TO4JyMuahLk2coSchBqWsjkyqXUlhRA5KlyqjOmRJISU06PkgghaFFWesGPPJZhTh2kgjmFpjlo/HbSu7BqbKCCCMLLz4laT5PSKEjAy1ZROE+Tu7GMInCEuylnKAlZLkJ2OiAp0xTq4hlYyVpY8ZBVSJ7qSTQcludirbuainjEjMdeivDPVa434q0KjIBB2U7ZzI3SVjRTkNLSdwcKxFMQ4broK4Jao7EYWPUx6tuq16o5aCOTlmSnmk147cazo5HQS/wBnqr+dTdXRUZ29UdJLsY3nYciVzZzvp2Z4+WPlEz2YOpvXmFFI/wBTzVglVnty9ZsYihbzeeZR6S5wa0FzicADqUekAAAEk9Atugt7aCAVVQP4w72Gn8Tz96JNquWlMwCggMZwahw9c+A8AqLiAN1bqCXPcScklUZjkYW0x0JuoZHElV3uwcKR5wFE7nkqM78N5+IcJJsFJZr8mQlzCEZ6owcLijvEvauxfgCiuVM/iS6wNqGNlMdJDIMty3m8jrvsPlXiwO6+ruyeNsXZjYw0AaoXOOOpL3KOS6hY+3WSz0tDEzvZYoI86W63Bgz4BVrvZbdfqCSjuNLFUwSNxh7ckeYPQ+YXjn3Qssmqwwaj3ZE79PTV6oyvSuFuIrYeFLR6TdqMT+hRd4H1DdWrQM535rPV1tVvw+Z+LuHn8NcUV9mLi9sT/vTjzcxwy0/MfnX1na6OOntNHAWMzFBGz2R0aAvn7tSfS3TtUohRzxTsmbTRl0Tw4Z1kYyF9CXGb0S1Vc4OO6ge8Hww0n9ivO7kLGJ3U8bgQWtIO3shfKfD0Ih7RbfAR/J3RrMe6Qj9i+q6WTvaSGUHOuNrvnGV8ytgFH20+j4xovYx7i/P7U+K9VHJPT6d7lnxW/MF512bRsPEPGwLQcXXG48ivSF5z2a/hFxv/ALWP1FRLdVVk8o6zia1MunDFzogwapqZ7W4b1xkfTheRdiI18R3IOA/xNpIIzvrC936Lx7szt/wT2lcTUOMCFjmtH9kyZH0EKsL+NRnj+eLoe11rY+CMtAH8bi6Y8V4xZLbNerxSW6E6X1EgZq+KOZPyDK9n7YvwF/8AdxftXnfZSA7j2kz+LDKR79P/ANrXjtnHaw5sZeSR7fZOH7dYKGOmoKdkYaPWfj1nnxJ6q+yognL2RSxyFhw8NcDpPgfBPOS2ne4cw0kfMvGOyCokk4ruAc8nvKYvfvzOsbn5ysNWy11WzGzF0naTwpSOtEt5o4WRVNP60oYMCRnU48R4rqODY2u4NtBIBPorN8eSscUMEnC11aeRpJf1SoOCfwKsv5pH9SPK3BMxk5Omy7uYzhxjB88Bcp2gPi/gu8xuZnvo+RHiuU7VpHMv9AA4j+Ku5HH4y4dsriN3EjzcStuPj3rJy/U/UTvDS/HJjmpmyFUGP6gqYSEldXjHj2rzZEi8+KrseEbn+qlcSlBPJhqy6iT1HOJCsVEuTjKyquYE6QdgjTXD2gkky7PJUJH65cc1JPMGtP0KO3xGWYZ8d0adMnW3T2OIMYHeSszO1TOOeZKCnPo9ISNidgowd1rjHJzXvSUOQPdhMTpaSq+slyqRz+Kwx2+cKfIPIquB6qYPcx2/JPSbE6WUweHb9E2Uk6FlMXIUkz0sUs+mXS72XbKCYd3M5vnlRvOkBw5g5VisGqKOcbh2xWk7xVJ2q5TO6JEplmrRikkeSizukozwhRFCd0HFKpbplDhtnmgZIWuwTzU1ZjQzxyqT3YkaV1cd3i6JNxsaHS0Jd1adgsiR2HYPNbFFIXxuAOCW4wsmqbiZ2OhwmvxVZhlgKqq3L7Cr4UWbdPFUjKghul2/mpW4f7PNBDSuk36LSp6QBzQBn5FneOMuTLGXpJbqM6xK8AkHZWq6Yufgnlsp/VhjwOZWVVSHUnqRhvdQTnBwqMruinleeqpvO+UW6dPHAO3UbjyTlyAnKxrQkkCSRsUFHlCBsnA81wvRSjbC+suyz+bKw/m//M5fJbTuvrPsr/mxsP5v/wAzlHL+ox9vO/uhP8c4f/In+tq8WwPij5l9Bdq1op79xtwba6pz2wVUk0b3RnDgNjt8ysjsF4X/AM7uX9637EYZyY6pZY7rxfgSnFVx5YYcbGtjJ/8AKdX7F9P8aT+jcEXycHBbQTEf7hXktt4OouGO3OzWygkmkp2UxqyZiC7Ol46dNgvSe06buOza+Ozu6m0f7zgP2pZXys0ePUbfDsoqOGrXMDnXRxO/+AXg/ENOabt/jGMa7jTyD3ODV7N2fz+kcAWKT/Q42/MMfsXl/HNP3XbxZJMfyzqV3zOLf2I4+srCz7j3Veddmu3EXG/+1j9RXoq867Nfwi43/wBrH6ipn607+0ehl7dWgkaiM4XE2+g9D7X7tOG4ZV2uOUHxIfpP1Bat4uPoXF/D9OXYZWNqYfe4Na4fUVput4N7iuAxltM+B3jguDh9RS9DW7/047tk/AX/AN3F+1ec9kv4eU3+ol/VXo3bKccCZ/0uL9q837JHZ4/pR/8Agm/VW/H/AIq5uSb5o+g6r/FZPyHfUvE+xwY4trPzM/rtXtlV/i0n5DvqXinY6f8ArZV/mbv12rPjn4Vpyf5MXrnEn4M3T80l/UKp8EfgRZfzRn1K5xJ+DN0/M5f1CqfA/wCBFl/M2fUo/wCLS/5Hn/a27HEFv/NT+suDbIV9EXLh+1XeZktfQxVEjG6WueOQzleV9ptot1lqra230kdO2Vjy8MGNWCMZXTw8kusXnfV/T2b5NuSjkB2UzXlZ7H7ZVqN+diV16eZlF1jsHmjkfhhVZjsqOpm0swCkWMV6iU6iMrJnl3dlTzzE6jnyWdO71SScBFdPFhtDIXSyYB2HNbFrhy5ob8pWLC4zSBjAQ3PzrqKWMU9OOWpwx7kp225PxxWpH5cGjkEgdlADujytdPPt8rs878MUcO7s9FWkmLpMeatRDDUxeosJOIIwo9XknyhiHJid10FTA5GUBAc3BUbXOY7S4+r0KVipE+UsqPUmyg9Cd6wIzzGFYtjhV0MlO7Bczce5VFXpKl9FdNQ5F2cdCFrh/GmOMs0n9aN7on+01Nla9zoW1UQr6TBB5t+KfArFZIHbHZ45tPNLLH+FIN3JRlETlCAoBuaYNRIZZWxRFxKcmzxm7pRnPe1YGfUjGD5lUZjiTA5AqUmSZ/q5VmG3ySEEtyVvL4zTsx1JqlSSEMzlRysLiXZ5nKvi2yN/Fx7kz6GQcmlPyibkyJm+rgKWkt0kxDnDDVqRW0u9Z4xutBsLWtw0YARcmeXLrqKDKRrBpAwApg0RjYKcswo37rNnMtqs7yWblZ8p3yrtQdWQFQm2aShtipznDT5qmVYnOVXztss8668ZrEJ5BATuiJygcsjhkkySNq0xQUQ5qMb4RjZcL0Eo54X1p2V/zY2D83/5nL5JB3X1p2VOD+zGwn/RyD/vuU8voY+3EdtV1qbHxHwtc6QM9Ipu+kj1jLc+rzHyr1HhS5T3jhS1XKq09/VUscsmgYGojJwvIfugwfSrAcbaJ/8AlXqfALccA2AH/MIv1Qs7Otq325wwd72+iXGe5sec+GXkfatvtEslw4j4Mq7XbGxuqZnx7SP0jSHAnf5FFRwau1i7VOB97tFNHn8qSQ/8qu8YcYUXBdrhr66GaaOWYQhsIGckE536bI3dzRfAeArRXWLgq22u4tY2qpmOY4MdqHtEjf3FcJ2kU+jtW4Nqf6SRrD/5ZAf+Zeg8IcV0fGNndcqKGWGNsroiyXGrIx4e9cl2m0//AFq4Gqcbi592T79J/Yqx6y7Kzp6YvOOzQ54h44/2sfqK9HXm/Zn+EfHP+1j+1TP1p33EPatcPgm88IV+cCCvc4nyw0H6CV6aCCNl4929D+I2PHPvZsf7oXo3CFx+FuErVXE5MtMwuP8AaAwfpBVZfpKjG/nY5jtm/AP/AN5F+1eb9kbs9oNLt/3E36q9I7ZvwD/95F+1eadkW3aDS56wTfqrXj/xVjyf5Y+iKr/FZfyHfUvEuxo54srPzR367V7bUgmmkA5ljvqXiPYy0jiuuJ5tozkeHrhZ8d/Cr5P8mL17iX8GLr+Zy/qFU+BvwHsn5mz6lb4nwOFrsf8ARJf1CqnA34DWT80Z9Sj/AIrv+T/44ftWv91tF7oIrfcJ6ZklMXObE7AJ1YyvNK69XK6yRuuFbNUmMEMMrs6c88Lue2cA8Q23ypT+uvOMLu4cJ4S/Lzvqcr52bXWEgBTxvwVSaSGAeSsRHI32W7hyna6JS1pKp1NTnO6aeXDCAVSEgJL3cm7pWqxw2U8jYmancuYB8VjTSvlfklSVVQZ3kk+4Dop7dSGaQPePUCju114zwm6vWqk0sErh7gtXVlRAhoAaNhyTg5Wkjj5eTyqUIJpgxmAd0nPDGkkqhLIXyElVGMx7SxnU8e9abeSzqYAvyVeDsdEDOdpEOpNr8kDjlCNJQ7PJM71hgoWuAG6j1guIQErSRzRZUepFlAFlVquP1BM32mnf3KdIEcn7tOxVY3S8LqrloubohgEHIw5p3BCOsoIqxxkiwx/ksRofTTkeBWzR1AdgkromqOWXH8sWfJS11OfWj7xvjjBUZkmbzpnhdY2pD4Qx2gjoSN0B9GcNEseW55t5hK8eLPHmlurHJPqX6doX5VGV087wC0gDphd061UEjHPbUObts0tysWWjDXluOSmanp0YZYxTttvdK5uW4+RdVSUDImDI3HkmtNIA0HC1+6wss89tfaiaZmPZCryUzAMBq0pG4VWQgblRMqzyZc8QGwGFTdtstGY5zlUZBglbSsMorvJCgkcQFK4qCQ5GEzxipLuSqFS4Bp8VcmOHYWZUPy4hDr44qvy45KHR4IlLAG94C84aErjK6rekTaZ7uQJSdRlntHHvVuWrDciPYeKpyyukfkuKmzGJlpCkZ1cPnSU0bNTASUkfiPKuRbnG5Rg7KMFG1eW9Qa+i+wvimlq+G3cPSyhtZRPc6Jjju+Jxzt44JIXzoNyvROFey7im82uiv9orKSnbJl8TjO5kjMEjoNtwllqwPoriDhay8UwQw3iiZUshcXx5cQWk89wtKNlPb6RkcYZDTQMDQM4axoH0ABeWUln7YqSIR/DtrlAGxmAc759K57jTh7tJmss9RfL3TSULXMD4aeQsDi5waNg0ZGSOay8f9nt6DwNeIeI+I+KbvTHVS+kQ0sD/AIzY2HJ9xLiVzH3QE2myWaDPt1T3Y9zP/tZdo7OO0nh+mfT2q90dJC9+tzI5jguxjO7fJcPxF/Cm7cXwcL3u6+mVkNSIIy92Y2veBuDgeIV44/lvZW9PUuwOoL+GrpATtFWgj/zMH2Lpe0WnEj+F58bw3yn/APlkLzyzdmXaNw9HLHab1R0jZnB0gjnPrEbDm1UbZbe0XjGSup239rzaq0Md38mMSs3Dm4b0TuO7vY3qPodeb9mX4R8c/wC1j+1cperZ2qWGzVV0q+JGvgpmd48RS5djO+BpXL8B/wAMr7croywXn0aokIqap8j8d44nGfZO6Uw6vabn3Onc9vR/idi/10v6rVtdilxFXwS+kLsvo6l7MeDXesPrK864+4b41pLNDX8TXaKtp4phHG1r9Ra53h6o8FW7P7VxrWsmPDdRJRUsjh31Q4hsZI+TcjyV2Tw1tluzk3p6l20fgF/7yL9q8Y4QvP8AB7im33OQ/eY5NMoG50OGHfQc/IvUbj2c8aXmh9FuXFkVTCXB/dSMONQ5HkvM+JuDL1wo4G4wNMDjhlREdTHeXkfIquO4zHx2z5fPymUj6gp6iGsp46iCRssMjQ5j2nIcD1CzrVwzaLLVVNTb6KOCaoP31zc775x5DJXlvD3BnaDZ6WJ9qvFLDTyAPETpS5uDv7JGB8i35bZ2ozRlnwxbI8/jRtwfn0rK4a+W85Le7i0O1DiKC1cMT0Alb6ZXNMTGA7hp9px8sbfKtngn8CLL+aM+peXVfZVxbX1TqmsrqOeZ/tSSTOLj9Ct8OWfj2tsVNLbL3HDRAOjijdJjSGuLfi+Sq4Y+GpWUzznJu4ou2X8I7d+aH9crzpuXEADJPJdVxzZ+ILdNSTcQ17auSVrmROa7OkDBI5DxUvDXAN3vdMKqKNsMLx6kk2QMeIHMrq48pjhN1x8uOWfJdRzGPXa3wUriGZJXof8AghuTWktuVK53gWOAXD8U8PXfh2ZkdfT6I5DiOVnrMf5Z8fIqpy43qVneDOd2MaebWSAVm1VTq+9x8hz812tm7Nr/AMR2WC50M1E2Cozp7yQh2xIPIeSrXvs2vHDVJHV3F9K6B8gjzC8nST45AU3kx3rbfDhsnlY5OiozUP1EYb4rdY1sTAxrRgLoeG+B7jxBb31FvfTNijkMZ71xBzz6DzUXEXC9dww+nbXPgcZw4s7pxPLHPI81WOePlr5Ycs5LPKTpjZRFwaMlRGUAKB8pdndbOWQUs2px328FFzKBxTtQvS9TDHzKyHKrTnDcqbKGWftLlCShymQnQ3O2wFGzOclOnCZpc4SygzlMSgkmoBA45KDKQOUBZDBURjAzKwfO1HG0AamhQscWkOBwQchFJVYdqIAzzx4rTDL+tN+U0tNqXNGFKyqLjuVnmVrxnOAUQcARgrS5IvFGoyctJ0nGeaMASPBJ3Kz2PytW3U5mmYcZGVGV1ETCzLTp6KibHRscBzCJ7QOqtl7Y4AwDYBZk82XFcvuu3KyRHMRqKozHchTSPzk5VOR3NXjHPcleY7KhOTvhXJXKlLu5aRG1R7sBVpZD4qeUY3VSYbE5VtIpVDjqOCVQflzyr0oJcojGMZQ6cLqKmkjdBLMyNm53VlwJGnHNZ1VEWDLlnnlqN8NZXs4e54ydh0RRtLn4ULHZaPcrVI0ukz0wspdnn0ujQxrW5HJJItYTvukjdc/biUgSEwOUlxR7SZudl9YdkH811l/Jk/4jl8nMO6+seyD+a6y/kyf8Ryzz9HIvcYcfWngk0fwnHUO9K16O5YHY04znfzXn/FHa7w7xJZH2iihrm1FRNAGGWIBu0rDzz5Kp90P7XD3un/5V41bP8r0P5zF+uEscZrZ7fbXivmu8/wDaHb/teD6mL6T6FfNl62+6IaP/AO2pz9DEuP3SyfSi807Kf8qcaf7Zf9RXpa807KD/ANKcajwvL/qKn4pu8vVA26WWut7h6tTA+I/K0heI9g0bouJLzG8Yeyla1w8CJMFe+ryPgC2/BXa3xhSBulgaJGD+y94cPrTl6qb7ja7YqV1bwfS0rPbnuVPG33uJH7V2trtlNZ7XT2+kjDIIIwxjQPDr7zzXOdoQBobHn+u6T9YrsEvjRyay25KDtAtM/G0nCzWT+lsJZ3paNBeG6i3x5LU4ntMN74auFvmYHNmgdpz0cBlp+Q4XglxvcXD3bPXXaaJ8sVNXyFzGczluP2ruH9ulrfGWiz1uSCP5Ri1vHeriynLO5k07R2s8PuFBbu6re/cI4M90MajhvjyyvSV8lWRueJLYRy9MiP8A8wvrVHNhMbNDg5LnLtwt07VLBarpVW6eGtM1PIY3lkQIyPDdXuzeQScDUDxsHGRwHvkcvE+MoXScc3rSP/Fv38OS9s7N2hvAVsaDnDX7/wDnKefHMeOWfLPi5bny2X4ZPaFb4rlf+GaORurvp3tx0A9XJ+YLv4oo4Ymxxsa1jRpa0DAAXH8UEfw54Sz/AE036i7PwWeX6yNsJ+WVcvauOrXd+Jamx07JhPDrxI4DS8tOHYVrjCzw3zha4UUrQS6Fzoz8V7RlpHyheW8CRH/CpM8n8eqx85XtNWM0sv5DvqTzx8cppPHn54W1yvZazu+zq1NPPEn67lL2j0XpvA9fgZdABO3/AMpyfoym7ND/ANQbaf8AWf8AEcukr6VlbQT0sm7Jo3Rn3EYS3rk2evLj1/pwnY+SeGKsn/PHfqtWL2znFXaN/wDu5fratzskidBw/XwvGHR1z2OHmGtH7Fg9tR/jdnH/AOOX62rfDvnc+c//ADaeWudjmoi8Ekp8F+wGVpW+2smqI4y3vJXHZhOG/KvQkry70oMa+TAYxzvyQSrDKGrecClmJ/IK6V03wcO67yljI/EY7OPmVN3EEmsgyED+yrmG025fEV6ay3J7f8UkA/tYCtCw3J2QKf53hHFe2POO8mJ8yrUd0DiPXd86f22GVz36UX2O5RjJpnEf2XAqpJS1MR++U8rfe0rqoa2nkx9+ew+e6tiQ6dTJ2vA89/mR9qo878uFyku4001RtNTRPz4tUUnDdvqBlkcsB8WnI+YqbhYrHOZenGE4Ta8ro6nhKoB/i1RHIPB3qlZ0vD9zizmkecdW7hStmowMKx8H1jN3Uso97EDoZWD1onj3hEh7gCcBQvdkqUgH25A0ddiSgzSDZzpX+4YT1VYY2qU9DWNgFZTlwjzu0nY+alpppntDXAe9bD7xDJAIfR8MDdI8gqUTYzJ6owOiuTpvctY6q5SQl+NZIBXU0UkdPEAwDPiVz9O0+qtSJ+GjySy7cmWWq1/S3O5uUMj9ZyqjZfNCZT4qPFN5LTzSgHAKrSPG4ymkcMqu9+OZTkLZPeMqpIfWyje7KryPwVejiObkfJU5ASFZkdkHCqvJLcAIaYqzxsfJQPOFYeCWqu8EFG3Riic7fdUa14dHp6q6/cYKpVEeSs85uOnh/ZVgwWNycErTp2hgySPkKyzCUPcnxKx7joy45l8tgyMyUlk92fEpJ7qP/H/2wQnCFPlcO3eMHBX1l2OnPZZZCfiSf8Ry+SgdwvrXsc/mpsf5En/Fcpz9KjlO3Sw3e9/AfwXbqisMXfd53LNWnOnGV45/B68WW6W190ttTRslqo2sdMzSHEOBIC+sbzxPZeHTCLvcoKPv8933pxqxzx84XkHa3xTY+IpOGY7Rc6esfDcA6QROzpB0gEqZl8Hp7seRXzXev+0S3/a0H1MX0oeRXzTev+0U0f8A9tT/AFMRx+6mvpZeadlH+VONf9tP+or0teadlAxdONf9sv8AqKn4pvQn1jGXCOjPtyROkb5hpAP6wXNU9tNN2p11c0erWWqIH8pkhH1EKDii5fB3aDweHOwyqdU0zvPU1uPpAXYejxuqW1GPvjWFmfIkH9gR6HtyfaGcUFi875SfrFdiuO7RB/ErD/tyk/WK7FAfKPHf4f3/APPX/sWE0lvVb3HTHO7QL/pGc1j/ANiyIaQYBkf8gXdj+sedn+1XbCSeIbYBk/xuL9cL63XypYiwX+2BoAxVxfrhfVaw+o9x0fS+q+c+MW54yvLc4HpTuS9h7OBjgS2D+y79Yrx3jB2eNby3xqnfsXsfZz+Att9z/wBcrXmmuLFh9N/myVeKW5464QPhNN+ouz6BcTxU8jjzg5o5Onnz/uLtugXLl6jtw/bJ4hwLIXdqcreQDqr6yvaav/FZfyHfUV4dwAc9rMu/49X9ZXuNV/i0n5DvqKvm/aMfp/0rmezU/wDUG2/+p/xHLpYqpk1TPAPbh06vlGQuY7M/wAtn/qf8Ryejr+77S7rby7AloIJmjzaXA/QVGU3lWuN1jFnhag+Dq3iCIDDX3F0rfc5jXfWSuE7aGOkrbMB/Ry7+G7V6PeLtQcOUdRcap2O8xho9qRwGAAvn7iviqqvNc+pqHannLY4x7LB4BdH02Fyy8/iOb6nKY4fbntlvfFSsGXDP1qlJXSPdljiAq/cvkJc95JKbu9BIB2XozPdcfHhjtMJnndxyfNE2YOdgk/IqhJkdoby6lWoY2s3zunc/4rO44rsAYSN35V5rBjIkcPes1krQdsKy2ckYBCXnXNlnf4sPqJYXZa7UEcV5fH7WQqurKYhrhuAU5y35RrHL3G5BfQQDqXSU3FcIp2t7vLhsThedOhYfZyPcma+aE+q4keCrzmRzgx94vSH8QUsp9ZhafFqmp7jHK06J9/BxwV51FcHMwHgq/FVtd6wdhPxjLPiyju/STJhuNWfBVqhsZOl8e/uWRbrgY8Euz4ZWk2qEz9T+ZSkc+UsU56SB5P3sLMqaSBnJoBW5URtkb6j8LPkgDT62/vTPHKz5YjqcE7YARNj0EYWg+NvQBROhPRDacm01McAZV0O08lmxksKs98CBupZZ91YL8DmgdIFC6bbmonyZxgoTIsOOppyceCqSPcNicqaJ2TvvgKOdut2xSXIrveSMKIlFI3S7TnPmonHbZNUhnKBw2KJzlE5+2yGsiJ2wyoHEnbCkkJ+RQPJznKTbFG5uTjkq8gHLOVO9+/JRfjJXttj0GOnLxqxspXUgzsFagae72A+VQSTYeRywnMVedphTwtGDzSVZ8uXb4SS6V+X9cgE6EbJ8ryXpnHML627HP5qbH+RJ/wAVy+SRzC+tuxz+aqx/kSf8VynP0rFwH3RZ9bh7z7//AJV41aj/ANMUH5zF+uF7J90b7XDvun/5V4rb5WwXKllcfVZPG4+4OBRj6D7kPIr5ovX/AGjG/wC16f6mL6Va9sjA5pyCMg+OV4DduFb1L90DFWR26odRur4an0gMPdhjWgkl3LoQpx+RX0AvM+yj/KnGv+2n/UV6YvL+yGQT1nGM4ILJLw9zSOo3S+B8sztwrXW24cJ1zPapqp8ox/Z0FewQTNqIGTMOWPaHNPiCMrxvt8IEViBAPrTfU1egdnlz+FuA7RUlwc8QCJ5/tM9U/Uqyn4ypmX5aV+0Fuqise/K90h/+RXXri+0uoZS2mzzyHDI7zSOJ8tS7TxU30qe3zDxTR1Nx7S7xRUcRlqJq57Y424y48+ql/wAHnFjWlxsk4xvzb9q6um4cu7e3V9WaCf0X011T35Ye70FnPVy57YXs9U9sVHNI4gNbG5xJ8AFveW46kc04pnba+VrC4niK2DGP45EP/mF9YL5HslQ5/EdsLQGg1sXLw7wL64S5/cP6ealfNfGEzhxvemADardv8y9n7NDngK2E+D/13LxXjD1uOr4PCrd+xe29nAxwJbcfFd+sVrz3fFHP9N/nrP4t/D/gv84n/UXc9AuC4ylbDx3wW95w30mVvyloAXfLmy9R24ftk8E7Pv525x/bq/rK90qv8Wk/Id9S8f4I4dutD2qVtRU0M8dPG6oJmcwhh1H1cHrnK9cuUrILbUzPOGxwvcT5BpKrlu8oy4JZjdua7MjngC2e6T/iOXJ8R3mOxdstLWzuLYBStZLgZ9Uh37cLouzqtp6Hsvt1ZVStihYyV7nuOAB3jl45xvxTHfuI6i4xR6I9AijB56W5wflytOLj8s7b6TzWzDGT22Lvd7nx9xII4dbIRsxvNsLM7k/2ig4/4egsFPZIIm6dUcrnE83HLdyvTuBuFaS12inmjGszMbJ3h5vyM5XJdt21VZcf0c31tWk5N8kxx9RnycfjxXK+68pJwoZHKRzvVJUL+bR5rtxcnH/Rws0tyUTnFETgKJ3NSi93Z2yEFTRTBp3KrJuSNn4tZkrXckfRZLZHtOQTlTsq3gesAltFxXspZVUVrT0S9IB5JFpaJaPawR4FR6cHNLJ63Pu3Hn7ioS5zyia3ByqmVi5lfVTR3CVrtJJaRzBWvS3UtA9ZY7zHO3TMNL8YbI3n8viFT1ywP05BHiFtM9neDHOdO1juocMFwSfWBwOHLj46p2dyrsdW48yq2wy+m03TOeqAz+azW1WeZRifzSZ/a00Q8HdGHZGVRZLvzCstcdGcoTcEhKFzuWEJcSgzuUI0lMukbFC6QublRkoNZaTsPlSqpAyOJd7tlG52OZ5p3uJyeXuUDnAZSXITupUDztzRFxPIqN25x4IayAcSRzULipX9FE47clDTGIXkk8kHVG73oGe2PenGsi6HhsGN+SzpZQXnfKtTv0x4HgsuWQg7DKLdNuLCWpMpKr6Qc+x9CSx83T9uMBJLomC89uJvNfTXZZxnw1a+ze0UVfe6GmqY2PD4pZQ1zcyOIyPcQvmUcxnl1Wj3Njxk1dfn82Z+8izZy6ep9u3ENovz7ELVcqas7rvu87h+rTnTjP0rx0bq+2Ox9Ku4fozP3lIyGyuOBV3A/wDtmfvJ4m997NO1y01dmprTf6ttJcadgibNMcMnA2Bz0OOeV6eL5aXRd4LnRGM/jekNx9a+OmUtkG5q673ejM/eUhZZeQq6/H5sz95K4bK19B8edrNotNsnpLNWR1l0kaWMMJ1MhztqJ5bdAOq5nsV4ks9ms91ZdbpTUsktS1zRNIGlw0bn515FpsvSrr/0Zn7yXdWYn/G679HZ+8q8JrSN3e3qvbZxDaL1FZvgu401WYnS6+5kDtOQ3GVpdjXGNptnDNZbrpcaaldFVF8QmeG6mvAJx8oK8eZBaOfpVd+js/eREWOM71VcT/qGfvK5hvHVRcr5bj2vtc4msl44LbT227UtTOKyJ+iGUOcAM7rR4H7VrRcrbT0V6rI6S5xtEbnSnDJcbag7kCeoPVeBufaHswaquHup2fvIBHZv86rz/wC3Z+8puGOtCZZb2+vPhy1CPvPhKj0fG9Ibj615t2kdp9sjs1TaLLVMqqyoYYnyxHLImnY79XYzyXh3dWb/ADmv/R2fvIgyz7Zq6/8AR2fvJ48Ul2M+S+k1kljgvtulkc1kcdVE5znbBoDxk/IvqH+HPC+4+Hrfn/XhfLuizED+M13vNO395SxMtGctqa39HZ+8tMuOZ3tljyXCdOm4klgq+L7xVwTMkhlqnOY9pyHDbcFes8B8SWag4MoKerudLDMwO1MkkAI9Y9F4nT/BeNqmsGPGBg/5lbMNsMQlMtcGH2Xdw3B+lXnxzLGYuTHky487nPl3fapeqKuns09sroZpaV735idnQfVIP0LsuGO0Sz3ukjbVVMVHXgASRSu0hx8Wk7ELxLNpkbkVNWP/AEG7/Soi21E4ZPWef3lv2pXgxuMn8Xj9TnM7l12+l33e2xx633ClazxMzcfWvL+0jtHop7TLZrJN38k40TVDPZazq0HqTjHuXm/o9r/zis3/APwN+1VqiO3DcVVbnlvC37VOP08xu60y+quU1OmpRV897tVFY6u7U1vtlHkaHPwXuLi7OOvPAPILM4pobZSXmOG2VEdRTNp2ZkjfqDnb5yfFU201pDtT6qrJzn+Rb9qJ8Nra1r3SXAMcSGu9Hbg+45WmkeW5qPduBuNbI3gy1w191paeqhi7p7JZAHeqSAce4BcZ2vXq3XaptLrbXQVQjZKH90/VpyW4yvOS2z7A1Nb8tO395G1loPKqrP0dv7yjHhmOXkrPmyuHjVZzgRjzQH+VHvVx0drDT3dTVud0DoWgZ+dR08VMaj+MyzMGNu7YHZ+crrx9McepTOIIUeFq9zaR/wCIrf7lv7ydtNa3HaprD/6Lf3kmDJa3KIQ58FtMpLWDn0is/um/aiMVqPOorP7lv2pHMv8AbF7j3JCnz1WwY7V1qaz+5b9qYi0j/wATWfJC37VO1RimnwEUTPW3Wti1f5xW/wBy395RvFpbg+k1vP8AoW/vI2NWqmnHVFhW/wDon/Oa3+5b+8l/0T/nNb/ct/eRseP+1M7JiA7mFcItI/8AE1v9y395NptP+c1v9w395Gzksu5Wc4xB+C7QemeRRNJB6Y8QVZqGWl0D9VVW7DYiFv7yGj+B2w4kqK9xzse6aMfSrxz+HTJ5Y7M15B5qVspUrG2p7sNqKzJ//C37VbjttI84bNWH/wBJn7y18mNwivFL5rSjky0BEy1W6JofJWVOc+z3Tc/Wr0cNtA9Woqflib9qXlHNnjFMJY2ytHure3/xFSfdE37Uu7t3+cVX9037UvOMPHbLPLKikwtORlu0/wCM1XP+ib9qgMdvwf4zVf3TftR5KmH+2Y87KBx2K1HMt249Iqv7pv2qF0Vs/wA4q/7kfajyaY4f7ZmcHPRDnJI6rR0Wrf8AjFX/AHTftQFlr6T1Z/8ASb9qnbSY7Zrx1zuo3nIG60iy18zU1f8Act+1QyNtRaSKus93ct+1TclzFmSHdNEfvgCUhGNum6GNwBPmqxvbSTodQeYVTOQVNO8ucqz3aWFPJ0cU0oucQ8+9JMYnEkg5SXLY6umPsm6pJLjUJeo9nvDkNdYKiiqrfLLNxHFPBTVWgltN3IBaScYGqTb/AMq8r36Lrqnix/wzaqq1uraSht0VPFHT9/ue73cdtvWOT8qdCXh/gz4Rstdc6iOunNHUiCakoGNdLGMZdIQ78UHbYc1aqrNw9RdnlLddVea2orKiFjw1uDoAwHDOwwQfHKmm4wsR4pqb/RUl3ttU+r9JHos7BqBA1RuGORcCc/2jsqd04wt194eqqKvt9RDUG4VFdTGlkaI2GXmxwIzgY6IU1qzgO3N4mZw7R3SplrixlTLNLC0RRQd13jicblwHIct1kwcN0l7tFZXcPTVUklHLEyWnq2tBe2V2hj2lu3tbEHllHVcek8fN4moqIiM07KeWlmf/ACjBEI3jI5ZA59FFBxFRWe11dLw9DVQurJopJpqt7XFjIn62RtDeY1c3HnjknNlpJX2Sw2utr7ZV3Ot9OoJGske2FpjleHASNZ1GkaiCeeFau/CNNY7lemVFVM+hoII5qeZjRmo70juvLcaj/wCUqC/X2ycSV01RQ2esivdxkAc30hpg71x3c0YzuehOBlS8ZXapZw/ZOHK1rG3Cjh/jpa8OOxcIWOI2Jawn3alULW2reOD7ZVcW0ths8tZCRRx1VS+YNc0R9z3jnDByXnlg7ZKipez+C4yUDoqqelbUSSxOpal8ZnJYzW3RpODr5DOMHxVZ/Hlv+H6K+R22d9X6G2ir4JZR3M0Qj7twbgZBIwd+SyXVnCTKtopLZdWU7mu1PfVN7yM/i6MADAPjz8kby+S8ZEVwtdPS32ntxiuNGXvZHPFWRgSROLsbY2cMYIK6SXgi3HiO42eirq2Z9rEslbIYmAFjMYbGM7vLiBvt8yxbxxQ271Nl1tqZYrYxrDNUvDp5wJNe5G23IBaEfGlOOML1dZKB0tuvIkjqqR78OMb8bBw5EEZCfabF6m4Co6qtoIRW1FO6vhqO5pptBlZPGMhjtJxpcOR5qpScESz0HD9dLUFsVyqHRVLQMmmYAXBx97Gudv4BZsV2tdqvlvr7FS1cQpJmyl1VK1z3YPs+qAAMZHyrUfx7M53EwbT6YrtgUzNsUuPVGP8A0yW7J9s7pq0nDzL9TcIUD7nL6JXOrBCDA0Oi0k8z+NnHM8lSoOGbfcaSpr6KWvqKKj0RPAYxkk07s7NycBgAzk7obNxtR2z+C5fQTvNmdUF4DwO973PLwxlULLf6KktdwtF0o5am2VcrZh3MgZJFI3OHAnY7HBCqXJFkblRwmyinraiSqc620tNDUOezS6XMhw2MgHAcCDk8tlb4g9HdwRwy2lfMYWuqgO+xqGHDI22KwrZxNaaE3G3fB9UbLXxNY9nfAzte05bIHYxnflyR3S/UVZZrdbKGlnjjonzFr5nh7nh5HPAGDstMbb7YZ4zVdHX8JUEt6oLTa5qiOSSljnmlnwWtZo1Odtvq8uSyJbDSVForbhap6l3oRaZoZw0FzHHAe0jz5gq67jKnjuVuu0NHL6ZBTsp52PeDFJGG6CAMZBI+ZZzr9b6S111BaIKpgrnN76Spe0lrGnIY3TzGepTxmaL43dWHWWkj4cttdPU1bqq4iSOGCKNuBI1waMuP4u4357qW4cHso6e6tdPOKi3Ra3SS6GxTke01gzq23xnnhVK6/wAc1ls1JAxzJ7e+STvCchxc4OBA8sIOILzZLuam4x2ypiuc4JkHfjudZG7gMZ88ZRbn8lj4/wAaEnCNkZxHBYTcq30yqijdDN3Le6D3s1AOGc7+XJDcaeA8KcK0dzqHU0MU9dHLIxmstLXgYAHMkjA96v8AEt0t9k4wpLiYame409HTujZqYIdYiw0k+1t4eIWLb+NqWlis0dXQSzyULqp0sgeAXOm/HZnk5p3Geqz3ldVtJjNw38C/TPgialkqKaGvE7pRWMAfA2EZc7A5gjl1UFs4ftt+q6OltVdUtmkkf3zKmMerE1urvARt5aT1V2m42pqJlpjo6OpljoZajvDWTBzqiOYYcCRyKr0N5tFkvFPXWSgqmtaXCaOsnD9cbmkGMaRywefNXPNN8Ed14dgobXBXwekRaqjuHwVTmGTGMh40k7HceRWKwD0lx/F5BX7k+yBuq1UdXCXOLj6TM1xbn8VuB9JVWCHEYc44JW8349seSyehHn5Io5AxDM7SNsYVbXl3giVh47Xn1AxgDdQOlcev0qEu80Bd5pbXMEpkPimDyo8psoVpL3hzjKCRxLCjZDJI0uaw6R+Mdh86B+GggnJ8kat9Kk2IO2HuTl2OqgbrOzUQjkPNyqYVXh/ak1HxTOlaOuUPd+Lim7seafhPkSY/IJXd7GWjIymjbgYUgaEbcBVJjF+ck1EkRxhXYpHDB1H51SaQTsrEcgGASnaxyrUhmc8YcSVdidthZMUgHJX4JQeeVDnyi6CnUbXgqbKGekT27Ku5pVt3JQuCBFV4UD2ZON1bcMkqF4Q0im4FpxhRPHJWXbhQSDZLbSK7ycfLlQO5EqZ52IVZ7sZypaYxE93VQ69/BO87nluoHO0py6b447TOdlV5TnARh2QoJnb7JZZdOrCaDrxthJQ6ikstr0xUSFEOa42gmDG5XWUnZ/xLWCm7qjiBqYWz07ZKmNjpmkbaATlx25BcqvTY7jQt417N5zXUvdUlDTNqH96NMJa9xIceh3RboONt3C92ucYfDDFGHzGni9ImbF3so5sZqPrO3HzqpU2K5UdrbcqmmdFTOqX0mXEahKwZc0t5jC9HkrRdLFb47LcbJDW2mrqu/juBjGQ6YvbNG54wRy5eAWbVSnibgespjd7e+6Q3uasqXzSthbIx8YBkZnmMg7DfyRtTBj4E4h9MrKb0AGajbE+ob3zAI2yAFhJJxjfn06qFnCV5qHSAMpmMbO6mY+SqYxk0o5tjcTh/vGy7ziO526WXjwwXOklFTaaCOnLJR9+LQzUG+ONJyFzVUyLijg/hmmt9XRw1FqZLTVUFRO2LRqfqEw1cwRzxk7I2GLR8HX6tNb3VA5noEzYaozSNj7l55B2ojHLmpqjgy+UdydRVFPExzacVZmM7DCIScB/eZ04zt712PEnEVrvVp44lpauEiZ9vihDzpdU91s6QNO5zjPuwlFc56ensBtdVaal7OH209XQVkrdFQ3vnExnJADhkOxkFEoc5wvYIn9odps14hjmgnnY2Rkc2Wva5uQQ5p9xVKn4br6+Sompo4YqQVL6eOSonbE17w44Y0uO5xj9q6WgksNB2vWSe3SwUlE2SGWpZ32qKnk0kyNa882g7ZUV2MHEvC9qoLfVUjKu21VVHURTTNiDmySamzNJOHDoeqoq5+Lhm6yzVcUtO2lNE8RVDquQRNY88mknqcHHlutFvBVzFiqLs+WkZHBUupnRvqGBxLQS4jfB5bAbnouqq+I/hC+XI0HwTdbU5tLS1VLXyiP0kxx479hJBGDkZG/JZ9yhs1XwjeLVYa+lEFHezVRNqZwwvg7rTlhd7eHZA64wnjU2MOgsslx4ZhqKa1zS1VRcW0kNT6Q0MJLc93oP42d88k1bwbfaC31VbUUkYipXYna2oY6SLfGXMByBlbXC9bRxcH22KStgikbxPTzuY+QBzYw0AvI6N80ZraN1Z2kO9Lpx6VFIID3g+/ff9XqfG2Gdk91HioUlrssHAUd+rqapqKh1xdRlkdT3Y06NWRscnopb3wPWUV5npqGRjqKMQls1VK2LS6VocyMk7a/8A/VPR3s2vsnjZRV0Mdcby6QxZa6QM7vGrSc4GRzVezx09zs9Zdayvgq7sK5jnw3Cp0NbHjJmxkd47pjoOiJam4xRo+EL9VT1kbKHSaKcU9SZJWsETzyBJOMefJa9VYQ7h/htlFTA3KsmqoJnMkyJDG8AHPIAbnPLqtbia40UtP2gOhuFO8VldRvgDJQe9aMFxb4gdVJabnaH8CWay1lXDC+tFXCapj/Xo3F4c3UOjHYwfJVMr7TcZ6YEdinrLNQNpaB8ldVV0tNHUNqGmOUtHstHlzz1UFbwxerfbJLjPTs7iJ4jlDJmudEScDW0HIyV01gnp7bR8M0tRX0YlpOI5JJ9M7SGs0Aa859k42KyKGqp2WLjaN1XAySeeIw5kGX4nJLmjrgbrScmTP7WLMqbLcqCFzqiKLvGvZG+BkzXSxud7IcwHIJSrOHrrR0k9RNDGRTY9IZHM174M/HaDlv7F2Ju9DT1dPeOIY7c+5UVdA6Ost0oca6MHDnPYD0bh2Tg52WZTyU9hrOJbpPX01TSVtJUQ0ndTNe6pMpy31eYwNznGMJfct+E/axZkXA/EU5aPRGCSSISxsfUMD5GkZGlucnboFV+B4q2gpjQYM8URkuE80wjhjLnYjZl3I4G/mfJdZBcKJnaRwjUGtp+4p7fTsllMg0xlsbgQT0O4XPcNVlXBNdY4G2yrppHBlRb617WtqGanYc0kjkeoO2UplT8YxY7VXuvBtkcPe1evRoicHgnnsRtjG+V10HDNNBwjJWTxQ1FZ8JwU7H09SH5a7mzY4Bz1KOzTcP27ju4xUc7IbdPTSU0Mzn6mwSPYAcO5lodkZ8FJSUcdp4UqbdU19A+qN1pZtENQ1/qNyC7I6fUruV6RjhjN7ZtTwxNNe7g2GmbR09NUCEMqahoDHHkwvOxPuUlPw7XVQkDGwsbHL3GqWVrGuk+K0nmfcunqK4ScRX0Ri13G11NeHS09RM0ZGBiVjs9BkZHgilqKOa0sorBV28GhrJnNZX6RrjcQWvaX+7HzJ+eV0yzwxt25OPhe6VJLBThkhmNOxs0jYy+Qc2NB5lZ8HD9wqWa2xxRAyOiZ38zYy97faa0HmR9a7ahlppayhvE9xoayq+E9VZJNNoZA0FuHMj2yTjnjooIaqCaqqaa6OtddYZq+oe5z5w2ajBecvYc5ORgjGcoudPHixcjScOXOup4pYIoz3+ruGPla182nnoaTl2Fj6iM5HJeh/CJqrbZq2x3K0077dAIJG1ugTQuY44eNQyQQQduq89qZHS1Mry4PLnucXAYDiScnCMbaeWMx9BBLnAAHJOAPFajKeChAdUNE1SRkRZ9Rnv8AE+SqUpELO/xmU7MBHs+acnfU4+seZXRhPmoqWeWSc5ldt0aNmj5FXeGg4ACB83MA5UDpCeqdykElG4lrstd7wn749FDqTE7Z6rK5riYyuKYyOPVA0lxDWglx2AA5rdpLEyOIVFylETMZ7vO/ypzK0/LGe4xNTvHKdpOcnK2qi60MHqUlGx2nbU4LKqKx1VLrcxjemGjCrZ7l+DA53UzXbYUWloaHNOQmEgRtnY0GSbK3FKBzOFkNl8SrDJhjnlLbPLBtxz8lZbNnmsWKoHmFZZOPjfSntlcWoHZ6pnEY5qk2oxzKc1GeoRtHjUzlA4hM6cFQvmGeaLVzEnkAndVZXg5wk+YYOfFVnyBS0xxDId8qrK/yRyyHVt4Kq95yUN8cQOdlQyPAOOaMqCXmpzvTq48RtfsoZHZKQOBhMd1FreRGkiSUnpjAZRjDQm5JlymLKYAFJMgC2ATaclLPinTUfGE+AeYylsmyiAWU+rPQICkCnoD6JwcdMoAUSYSgg9EWryUTSBzRA5QViQN3JwjGyjyQcElECqTpIN98Iwc9OSjB2wiB6JxNiUHPRTNcGhQA4wEYVxnYlLm6cNG+eeEwPXqhPvTBwB3TZ6StIG/IpDrtzQ6gXbIXP3wCmX+kjnbYwkwZG4Qsbq3J5KQvDG4wN0QZanQmOdGcgqdtXg+BPgqmvUMckxOBkHKryZ+O2mypw0b7E4Vgys0gg7josQSFWWSktAJVTKM8uNafIDnxPVROwW74URkwAAd+uUi71c538ErRJUb/AFHZUzH6sYO5UTsuCKm2fghPD2vXS8NhqJUMs+5AKeV+BgKq45K0yy1EzHvZa99k+UGcJtZWNuz0LKJgc94YxpLnbADqVHn3LbooW2ymFZMB6RIPvTD+KPjIxm6FunZT2KDvJQ2WucNm9I1lVddPWSa5ZCc9OigmnfNK5zjknc5UeVvNQ5jrsYGUxGN02T4oXPPilaW9nbIWE+9GXh27Rg9VCh1EHZQuYJxJjmjbMq+vPNNnbOVPkVxXxPgY1FTsqcgdFlCQ4RtlI6o8kXBsioyBhGakYzyWKJzy1IvSPEo8k/bavpG2VG+o2zkLNdOeYKAzk80eR/bXHzjBOVE6cYxlVHTZ5FRGXfdHk0x41h0hznOVGTkoNWeqcJ722x4zk4CqyvwTlTveGjdZ082px0rPky06MYd07tXqn5E7KsjZ7RjxAVQnKbKx8qvTVa6F4yJGj3pLJykn5jSLdMnJS1LHZGTggc02cpOT2CSykEkKFqQ5SSRAdEhHJLfKYGEQKBOCmBpJsp0BIHZRZUWcIs5KY0mb13RtKgBwealBTlRkm5YRcxzUIcSjCuVnYMkjzTgjPrIAc80wcSSAnsaSZJOyJjd8lKPYZKcuHRNF/hy7HJIuyM9Qo9XybpahnCCuIieZSacps4SBGCgaHsDzRg4G5+VQo9WWYQmxJqA5bpy7f3qHUU+pPafBN3hHIc1YY3THnqqsQ1PHkrBcRtnZa4eh4mfJtuoMknmme71/JMCFGV7FxFndMXIHOwnGXEADJPRIpGha4I5agzT/AOLwDW8fGPRvylHWVklZO6V558h0HkE0v8Wp2Ujcah60pHV3h8iq5Ws9CTXYspE7oCU5dsjZatp3HGEJcgLsoM5UXJpjgkL8IgdShyh1lvJEy/rSRORvzTasAhRd6eqfvA4c+SVux47IuwkHHxQl2UJKml4JO880jIhLSQCCMICCgeES955pjIOijIQEEdUHMBmRAZPFA5AXAKLWkxi2yTopC8NblxwFQEuFHLK54AJ2R9yRUxSVNSZCQ3ZviqxSyMIScrK3ZkhT5TIM+EkySAhSSSUESfLfjD50gdPreG69EfaOKYa+3UFXcbTS1db3ZbBJBGXsa8Etc4CM7bb4zjIygPOst+MPnT5b8YLsKk8YUtLT1MlEDBUyuhgkbb4yJHNONvUzueXjgqxaY+J7nW3Gjc6lpJ6CjkrJY6ihjadDBkgDRzPRCnDZHiPnSyPjD5107rlxS2GnmdRkR1JAgebbHiQnkGnRuVI6q4tYZw+hkaaduqbNtj+9jGcn1Ntt/cnKHKhzR+MPnRam/Gb862BxVdv6an/Q4f3U/wDCm7/01P8AocP7qNhi62+I+dPqb8ZvzrZ/hTdv6an/AEOH91L+FN2/paf9Ei/dRsMgPb8Zvzp9bfjN+daw4ru/9LT/AKJF+6i/hVdv6Sm/RIv3Uwx+8Z8YfOiEjB+O351rfwpu39LT/okX7qccU3c/99T/AKHF+6nsMlsjDze351IJGfHb861P4UXXpLT/AKJF+6t+yRcVcQWq53G3yUL4razXOx1PEHkYLvVGjfYFA049krN92/Oi7xnx2/Ou1uVFxha6C0Vk7KV4uzdVLDDSRvkIwDu0M22IVKiqOKa+7ttkVLpqS9rXtNvZ96BIGp3qbDfmjyTcduY7xnLU351LGWAZ1N+ddTdP4T2q5XCke2KdlBOYJqmOgYYmkYyc6NhuFr3y0cT2Gjq6iest0votTDSujhpGFznysD249TfYpzJNxcAZmkYDm496HvGk7Pbj8pdJ6VxWal1N6DL3wAcYxbWZAPI40dVZo/4T1L2942GliMUkvfVNJGyPSxup3raPm8VXknxciZGZALh86WtnR7fnXT09fxFU0vpMNDNLDp1d4y2sLcZxz0eKmbPxM+aeEW+cS04zMwW1mY9s7+ptsq/+jTkxIM4yMe9F3jB+M35104qeJHUhq2Uz/RtIcZjbmaME4BzoxjK3ZrBxPTUVfWTXC2CnpHtjEgpGuEryzUGt+95HMDJ6kBFuhY867xufab86LW3b1m/Ouk9J4q9I9GFA/vwzvDH8Gx6g3xI0cuikml4tghoppKFwZXAmm/6PjzJ7hp8ifcMpeafHbl9bfjt+dOHBzg0OaT71uzXa+0s7oaprIJW+0ySija4fIWqakvN2nqYqeB8D55niONopYsucTgD2VclvY1pjsLI2Yc9uo+aB0zACS4bea626DiG23MW4z0VVW6nMfBS0zHvjc3GQ4aB48xkbHdZxuXEknpHd0riKbInLbcw92Rz1ersqufXReDnO8YSTrb86HvG/GHzrojX8Tsc5rqR4LXNYQbawEOd7Ixo5np4q9DFxXNb5KgRxtlE8cDKV9AwSyF+cFo0YxkEZys/M/FyGtnx2/OrVC5jZzMXNIjGQM/jdFuVcnFlBUugqaB7Htm7j/J8eDJ8UHTuT08Veb/CJnDlFdWvp5RWzyxRwx0cZeDGMuyNPLmnjl2Xg5Z0oc4kuBJOSSeaHWPFg+VdFFWcTzshfDRvkZOCYnNtzCHgDO3q77KnNf7zC2N0piY2RuphdRxgOGcZHq7jK08i8WO6VgHtN+dCZmn8dvzrTPE10/paf9Ei/dRs4iubuctP+iRfuqd2qmEjG7xvx2/Olqb8dvzrYdxJc2naSm/RIv3UP8Jrp/SU/6JF+6lVMfvGfHb86XeM+O351rnia6f0tP+iRfuohxJcyM66f9Ei/dSGmIZGD8dvzpu9jH47fnXTR117ntM1wjq7aI4g4mJ0MQkcGkZIGjzCjuFwvtsp6OaeajxVxCWMNpYyQ0gEZ9THXplTcj058TxH8YfOj72H+kaPlVz+FN1/paf8ARIv3Uv4UXU85af8ARIv3UeZzFTE8I/71vzpnVMP9I351c/hPdR/3lN+iRfuoTxRdB/3tP+iRfup+Y0omqh+MPnVilZDWHSJmh3xcqX+FF1/pab9Ei/dSHFd2YQWzU4cORFJFt/8AFLzPKddKlZGKeQs1b+ZVJz29Xs+ddaOKK6voQ7vIBUx7P/isR1Dx9lZknEt2jdh0lP8AocX7qWU+YWHrth62/HZ86jLx8Zvzrb/hRdP6Sm/Q4v3UzuKLt0lpv0OL91Z1bD1D47fnS1DoQfcVs/wpu/8AS036HD+6qVddau5tY2pfE7uydOiFkfP8kDKAqJgU6FMCSQJICJEhSUGJeuW3tStlDDZoat9wuQt9YyaKeeCNs1PCGFpjDgfXyTjJxsvIj7J9y9H4h4eoal9bJDE2Otht9PMymb95a5gpmPe9vqkOdkkuaSDjcKRpo0PaXZaabh2pmprhLNbDUxSs9XQY5XOIkbk+2A4YB81mU/HlBBxBdKuaWtq4JrNJbKd8kMcbhkYblrdg0cupRw8FWqo4qqbTHBcPRYJ4qV1S6Zuz5Glw2089sActiSUVm4bt1sv1gBM89XLJSyguiLopWyMJcNxpGnYDc5wcoNpS9qluMj6iCGsgnqp6OV/3tj2UZgj0/ewTh2o+7bIUdV2jcPVFJdqX4Mk9FrIsmlEIa01Hd6e+Y4OzHvzbuMe8rk2W2ku/C89dGxor6OIgwj70O5ZpHeDbEhy46hkEbYyte08DUVdTW81cdZTSSTQMlGsOLmywySBwGMN3YMDJJB3wgPPum6WV18Vqt8NNa7jFR1r21zzJC4PD2QFsoYGv9X1s4JPL2m4Wvd+HbbWVtZX09FWHu7hXx1MYmAbiLS7XkN9Vvr4IAJ5YVB5yn1eK7+8cFWuztqu9qas6paiOCRsZcIjGG6Wvw3G+rJJIwMEK/aeF6C3cRVBibM51vqpaNwnw5tUDTSu1tGNsFmeowWlMPMEs7813cHBttllFI+oqYnRQ0Mz6wYcyUTlgLWNxzGvbc50uyrDuGqCnirKeOKemqvg6WSbvj3jIyJ2Mbhxb8U6iRuOWyNh5+iXbR8K0Pw7U299tuYjopjDNNJIGscDK1jX+znfJ2Gebd+aq8Y26O126y0kYyIHVsPeFoDnhlS5oJx1wEbDlMldvwJxnScJMk7+KaQzVkT5I2tBbJAGPa9pyeZ1jA8lxAC6/g1tLUxS0L2ej1lVUxx01e+lE8QdgjuZB+K12QcjfbwTpOr/wo2yaG2d9S1feRwV0FQ5gb96E/smPf8UADG2yFvaVZZqaSgkpq9kMcNAyGqja3vZjTOydYJ2DvecLLqOH6K40NDSStdT10Fogf6Q1w7kfxp0Ti5uNxh2dWeihp+DbfWST00PpdPVelVNvpo5nj77NGzWx/LYHBBHm3dTqBu3rtLtlxt1dDTMrqad9RVPjLYY3CaObGWvJ3bjlt0AVmp7VbO65yVkVDVSZulLWtjka0erHCI3DOfazuPcFxtzsdjtN0tTZKuea3V0rZRUNcARTENaXYxsQ/X8jVPLwlS29ssdaKioqqerho6iGmfu10peQ4bHYNDQB1LuaNQN2ftIpoqa9wUVXcddTRCChldFHE6A9455HqdBk77nJKxeKOLaG/cOW6kEcr7jTlodVvjEbjEGY0OwSH77h2BsAmrODKWk9ILZZ5mwW6sqDMzGh0kMxjG+ORABI55Kjn4ctkvGlVw5SCqZK2KWKnfLKD3lQG6mZ22aeWEyblo7R6K3cNW+2Yr2vp7TV0T9BGDLK4FjhvyG+/NalJ2o8PQXyO6zU90fMzuBpOHNOiExuONWA7J9rc42XLVfCVqpYKiqhqJ6uBlGa+nY14DpoRoZg4GxEhfk+DFIeHbVaZYqrTVzyfCNJDCxzgBH3sbZcPGNy05GNs5HJHjA0x2i202UW0CvA+BHW8A4098ZNQdjPLG2ea0bj2rWyeqjngpK2Tu7tBXGOXDQ6NkQYW8+edx02Cw7pw7DT3i/sc2QtdAahs0bWmN4dVsbhmR6ukOLT1yD0QzcI2p89RFRsrtdNVVtL3UkgJqHQtDmjIHqZyc8+SNQm1B2k2qO6zmU1tXbHx6TTz0sXrNLy8sGkgggnIdvvnZRRdolobJaZ3U9cHwW2W3TNBBETXAgSMJOS4ZA36LCqOGrS43KOg9I9JpWamQ1DyzUGxa5HNcW4cWnI07ZaMjmuSla+neY5WOY8c2uGCPkKqSUr06biriGnvtVQeiskEVFRR0gkmxrl0D2nY5eQ32WHSzsir6eSWSVkbJGuc6HGtoB5tz1HRUXSYCmt72/CdKX0zqpgmYXU45yjUMt+XktN6mkWbr1H/ChapJII62GprZTRTUk9zNPGych5Gn1MkEDG+TvlZFy45obrZJ6aaousdbHUyzQ1MLY2Gpa+MMIlAwBsMbZ2UdRZKa7VkFfGJKm1yh+gNibTS02JWsLZQAdQGsBpAOduW6abg+3iSno2R1PeMdcDLNqJMwp3ODWBoGziAOW/PYrPUXG5U9plimqXVLIbgyWaroaqVpa3DO4ADmtOd8gKlS9plPFV3CoqfT6l8t6hrqdriPVgYT9757HB5clHZqOgioJW0kb5IfSJyPSIcOafg97i3cZIDhsceBVeThq3VcMbXMl9Jmnt1OKjIa2Fk0AcS5oGDvtk4ztkqdQ1+Himlp6Hiarpp+/pa2qE9tjqpB38VXnd+gE4a1rjg/2QobVxlZaTgtvD1fS1TnuFS11TE0aou8A0lpz5YcPBZ1HwzaJ7jJTxGrbU6TEyCoDomul7wgN7wt5luCMjGdsqlFZKAcOMuFW6o72c1DWdywubE+LGGuwCNzzyRgbhaSTXZXt17OPBca+0utE76GeI0754anuoqfELcOPee1u3IDfMrh+LLvT3fiOqmoWCOgjcYqSMcmxAnG3TJJPyrdruErd6RUxUlPXyOo6400rXStzIzuHS6uXq40789vNXZeHrVHBbbRJDVvhq7m0MmjcGviEtNG/JJb6waXZwcZAKNyUa2867xjGkuOSOgWpVQx01HGQMukAdn3rpqjh6gq7bbK2sMroaehpYHiliJc4PkmBl9UEnZgx4k7lctO8TWuMMcXCJ7oskYJAOxI6bLXjzl2zyl3GeXZckoc7qTohehDBOE079IDB8qKEAuyeiqSPzK45zvsllei061rqMdm8kbahwqnSveYe+aMgPaC7SdyMY23VfilzXWfh9w/zXTnXqzgN+rf6umVHTWqFvAVZdZIIzI+ZscMpfhw3GQB5YOcZ5jcdX4oijisnDr4YqdjJKUkmJpBL/AFdWrPXluFltbmkOcJtQQFxygRITlCXIMpIGjk5TJJiUtmtUcxhqWOzsTpd7irdVEHZwNwVlA4WrC/vI9+a0wu5qlrtnPBG2ECt1LCDqCqHqs7DCh6pJJA5TJakOpALUkmSQAJJJKVEeRXTXq1cQW1/cSzVtTSzCFolaXmOQuja5rN+ZAIGPJcz0K9ApuPaOmus1V6NUyRulontjeRsIYTG/3H1st926A5tsHEsc1XJG25tkDWvqHtLwcYJBcfcDj3KzVWviaihhZG64SUsVSYad8RkDRLgEhoOCD63gOqsV/E0ElirrVBPWzNkNO2CSVjI9LIzIS0tb/rPPqtKu4xslyrIpauC4iKO5S1IbG4AujkjY05IOQQWZwOYONkthzMVv4geZrbFTV7g0gy0zWuIydxlvXPPzwmldfqWlZJJJcI6aB3dsJe8NYRkYG+3UfOF31t4ktVXDFN3ssJpX0jIcCNr43xROYZtLnAacO2GTy3C5niDiKkqrQLfQ1NVlkMdHI0RMEU7InEskz7QJ2dp6EndMMuejvVsiq6WGSrNFA5rpjHrbGHYDgS043GRzHghijv7ZwIvhISuAlGkvye9wA7bnq2Geq3rrxdb7lT3WN8E8sdUdVPFNG37zJ3bG9414OR7By3cOGFXpOLKM0VlpK+nqHNpHGOqlhk0vkgaXGJo/JL3ddwAEBQbQcUzmppGU92kdIQaiJoedZLcjUBsSW7jPRCaa+vZRvhnrah3o5ljDNeYWZLSN/ceW2Nl0R45t7Jba6GKsDaWqoJn6WtZqbTtc12ADsTkYCih4ytzXQMmgmlpW0xhnpnxNc2Yd9JIN85YRrGHDcHKYU4rbfrTUWeeJ8lTSH0aeF7o3vgjdLu1pHiM9PkQ3io4mraCTvYa34Op3P1SAyuY4F2kkucSdJLQMcsjxV2k40oYJIi6Gq0R0tBCACPap5WvcefIhpwpBxhSVVW1oFREySinow6QjSx8lSZWvP9kA7+5AYFV/CShijqqqS6QR6e4ZJI97duegHPlyWZLUT1Ab308kukkjW8uxk5OM+J3K7Hjqrt1XTfxOqkBbXyyinIY5shk3fKHNcTza0b42Ow5rh0AQK0LaLu9k4tnppYBqlFMXY5Hc48gfpWdldRwfxBa7BIaitgqpKhlQ2SMxYLdGhzXDBIAd62c77AjqmSrQ2e8V9kra5j6htNTwRsa1xd9+a6UNDGeI1HOOSeotvEwxUVFLdXdzEZGySMfljBsSCeQC2oOL7WyETdxWNqX0lFTSRNDe7aaeRjtTTnPrBnLGxJQDjWlE0TnxVZDKm4zOGobtqGaWDn0PP6EBjyWi5W9ra+WiNZQUndhzpI3CJutusMOcEc8+HzoHi/uulVNormV0sgE2gOa4ucNQBx5DIHgFpXniagutmqqMx1Uby6lkiJ0kOdHAIXB3gNsjCvVXFUVEaKkqWiWV9tfS189PKHnW5hjjeDyLmxhufeQkHMlt8gikowa9kTZBG6EFwaHScgRyy7HyppaW7tca+anrWuMun0h7XZMmS3GrxyCPkXS0/GFs9FioqmKs7imFEYpGBpfI6nc8nUCds6yBucABZ964igvE9rZEJomU9TPI/vCMffKkyDGPBrt/cgKBob9RT02aa4U8ziY6c6HtJxnU1vznIV2isl1rWTmSpmgfFW07HRyh5cZJdWmTA3OA3nud9l0Fy4ut9Be71TQunrKarr6qR8+W/exJG6MGI55+tnO2cAKtbeNaCgbb4jDVPioZaItk9UPlbC+RzsjOxPeYaPAI2GIbffvRhJUSVkVPLBLVMe8vLZWtOXEYzzIzk9Rkqxa5uIqCo72OkrZXVTXkd4H5eXY1Oa4HIdjGXc8HzVmLim3xw0rzFVOqIbXPb3RkDQ4vc5zHZznHrYI8lM7im3Mv9RcoZK8Q1jnyVFJPEyWP1y0ujxnduBgO2Iw3wTDOrLhxDdoqiUitdTwMEUwZrLGNbk4fnnjJznoqdxo71JIa+4UlYTUSBvfSxEa3kbAbc8YwPBa1p4js9vZXn0WqbJNJUiFgeHtZHLE5jRudnDIy7ByFeg44o46+apdT1MjHy0TwxzhsIYTE8+R9bLfcMoKxzlzslXaaKgqKoFjqxj3tic0hzA1+nf381UoYpKi4UsEcndPlmZG2Tf1SXAA7b7Zyr16uVDUUFsoqE1T46JkzDJUgAv1yahsCVn2+obS3OkqXguZDPHK4DmQ1wJ+pPadNasZfqWsrZTPXSClkkppKprn4w12CM+GcH5RlA+n4lpnQa4bpFrnLoch41TYySP7WOq1qji6jfMaoQVAmihrYI4tu7lbO97g5+/Ma9xvnS1aVu4uoa69Vet08UNRVioBlc0ZY2mfEWbnAc4u25DzCLT05OpF8pqtkdU64MqKl2trXufrlLvVyPHI29xRvpOIIY6jvKe5NjDG9/qD8BoHqh3kBjHgta53mlob5a5qaofNSxNpu9gdHGXwsheNLA4EjJaM8877q1Z+IqCKO63GSKqNTLLV6HOIcHNmYQ0bn1SCckjnt4InYvTOrY+JaXujOLrqlxAHuMn3x2M6QevuVMUPEFPG+jbBcIo5263QNa4NeOWS3kV1Vu4uo6y/TiR00UdRUwztdM8ABsdO+N7ck4DnasDl5kKOr4ktltpm08NVWNJjgdA6OKJ76QwFwYw+sQQdWrOcgp3IRydM+91cj5aI100jXh75InOJDsEZJHXHy4Qa77pkAkuBD2Mc/d/rNd6rCfEHYDxXR8I363GvtMFdJPBPTXGapE+WiN4kbg94dsEEcx44UUHFlpFFG2eGuMrqOipJmxuDABBI1xLXZzktbttsVOzY8VHxNDVCCCnujJ2xCPRGHhwiJ2G34uc7cs5R0dpu7aR2u3VQgne+NrzGf5WP2hjntvlalw4woJLdNRUkVUwGlip43FrWD1KkzZIBP4px71Zk43tk11hrXRVzO7r6yYNaGnMVQ3BPP2mnpyKrG6pWbczBZrpVSNbTW+qnLmte0RxE5a7Ok+44OPcgqqCuoYopKujnp2yg92ZWFurHPGfBdM7iqgNrZT0raw91FRRanlrSe4lc9xIB6h2wWVfr/AA3WiMDGza/hOqrAZMbMl04HvGndG6GVG4Nhe49AVnl2VZa/71KPJU08r0I6yC2zu4BqLhNV1hpvWbHTlxEOdbQCADzyXHljZScZtjFo4de1oZI+ky9rWADk3BGB195UFLXVsXA9XTOtzTRSNJNS+Q4JLxjS34wO/nhcuXOdgOeXAcsnkoMySbKEnCYFlLKHUllGwfKSSFIEtSm9VnvCoU8Tp5mxt5nf3BXs6PVBBx4K8P6WynGQs+Q4cQrU07QzGck7Kick7lLO9mWUKfmEygEkkkmCSSSQAJJJKVEeRXpFLwHb5bv3EjK0Ur6y3wxvzjUyeIveQcbkEbFebqyLhWaY2mrn0x40DvXYZjljfZAde7hq3T2Rl3o6Sqdih780Xel7nuE5iLg4DOkAZOBzI6LW4v4ftjKm6XOdlVqkkna1tPGXCnfHGwsa7AwMk5JONtwvOI6ypiLXR1EzCwFrS2QjAPMDB5FI1tWWSM9Jm0S/yje8OH/lb7/KjQdjWcNW08ZVVlpIKksoqWSYsdNqkqXtjDw1u22c42ycBSW3he2V5oXvpKyFlbWmke10m9EBG063bbglxdvj1W+O64j0mfvxUd9J3wORJrOoHxzzRmrqi6U+kzapv5U9471/yt9/lRoO+h4Ms9VFDTMNRDO6noKh1U6YFmJ3hjhpxsN8g5WcLLaxTXeartNwpX2+Nn3qaYtDnOm7vUSW5AAIz5grkfSZy0tM0mC0NI1nBA5D3DwRS1tVOXGWpmkLgGu1yF2oDkDk8kB6EOErLR3yegfR11ZLBDVFrSHsZUBkOtjmuxuS4HAbkYIWJeuH7da7DBM0VbqmengnjlDHGJ2vOtpdy9XYDrkHK5kV9aDE4VdQDCMRHvXfex/Z32+RC+qqHwCB08zoWuLhG6QloJ5nHLKZbRNRoEXRIH2CFMkjZnXR2CyUt2tdwJDzXRtJga9zmRvAY5zgHgEB4wCA7AIyucU7KmeKKSKOaRkcmz2tcQHe8dVQek3bh+jvN0qHxUFQ6thmoYntjmDGzMkptR204aRo579eqoz8JWenppJ5G1AEnwe2MmbSyE1DX6nEkZIaW5AOPNcOK2qa7W2pnDstdkSEHI5H5OnggkqamYHvaiWTOMh7yc45deiVDrbnZLFa+JKGhqWV8VP6XJT1ZkaWYjDg1sjXEc8HJxt4c1ZHBtFSEQVEc9VVw10FBVRU8n8m5+pznjY7AaQOmc5XHMuNQyrhqJ3elmLZrKomRuOgwTy8kLq6rfVTVPpMomnJMr2vLS/Jyc4QHZVHBtHTxTPjNRPBFa5qkVDD6j5WVJiGDjGC0Zx5qaCgttu4r4mtdJRzvp6O3VUTmySanylpbuDp9U8uQ6Lhm1dS2n7htTKId/vYeQ3fy5JmVNQyoM4nlExOe8Dzq+dIPUbZZKKHuaWmjliiqbhb5nRvxJJTukp5iYySOhA5jkRlZMHCNpq4YKdoqKeofT2+odUvmy1oneGPGnGMDOQcrhRVVLXl4qJQ4v1kh5yXePv80xqJiwtM0hBAaQXndo5D3DwQHohs1BPabXRVlFU0UcdXXMaJdRy8d0GmRzW6mt3xkA4PkVVPCltZSwxVNPUxVEtNWyPqe/1RU74HvaByw4HSAd87ghcWbjX953np1TrGwcZnZxyO+fJTVN6rqq2UlukmIpqVr2tY0katTy8l3iclUTuaDg+0fDzqWanqHR09ZDTgvlwK4SRudluBsctBGM7Fc9VWak/gsblTwTRVMbgaiGd7muiDnlrdIIw9vIZzkHOQud9Lqj3Q9JmxD/JffD6nu8PkTvq6mWPu5aiaSPUXaXyEjJ64PXzQAK3aqRtwu1FRPmELKiojhdKeTA5wGfpVHKWogjGyYdm6y26Nt6fV2m4wG2U5eI5JtPeHvhGCSW7DB38+SuUfC9lq6u2PHpL6a5wGWnjZN67e7heZQdv6RoA8lw8lZVTau9qZ3lzQx2qQnLRyG/TyWvQ3m5R3OmuFO2CD0WJ0MIazDGNc0h2BnmdROfE5RJaToY+G7TLYKmvioahs8lBBOIZJnE0hdM5jn7DJaQA7ccvnWi7hO2y1dRbmsqY20lX6NFl2RW/envDm7bZLASRn1XD3rhXVsjA9kdRLqc3TI8yHU8eBPX3JqK8VtFVxyRzGQxxujaJSXBjXDB07+qcciMYVei9uor7BaqS33Cd9BXCSkhpB3bpSAZZtQdgubu1pAAxzwrNTwXbqeJ01RR1bJIqetc+mbMSS+Ax6Rq075DznAxtsVxd1vdbc+6immcYoWaGMDnEAZLupJO5J3So7/cqKSeSOqke+anfTl0jy4ta7GdJzsdhupqnewWOztoae3SUlS6lr7pQ/e+9xJTOmgdqaXY30nfG3TK5e6WO30fDsVzifK7vR6KGGQZFSyQiQkfF0aSPylzvpM+ou7+XUX94TrPtfG9/mpaq4zVVPTwOEbI4AdLWNxqceb3eLjgZPkp0StlJCkmE8M3dPHxTsVJMzS7bkd1UVqN/eU+k+036lUvwAB2xHiFByKMOw5C7YlIq6WK4W+DgKoohO306omD+60F5IBG5O2jYDG568srl0+UxOUgfKYpiUKNmSSScIAgUTWue9rGNJcTgAdVEtan00FN3xANRIPV/sN+1OTZUtPoMZia4d87+UI6eQVV8ukYBySopJS52eqiJ8UrkJCcSTlMUuaYqTOmTIkwZJMkjYOklnySRsIwnQpJKEkkkgEkkkgEnymSQD806EHCfKCp0spJJbBJwT1KZJAJO1MkgaEnCEckRTgLKSBFlPY2dClqUjGF252HijYR5Klax55NKclrdmge9Nrd8YogH3MpHs4+VLuJPAfOgDnHmSiyfjFUBejy45D50xhkH4v0pd5jqfnS713RHQN3cnxCn7mXowqRjieZUwk080dBAKaY/ige8qQUjh7b2tTvqdOwJULp3O6p9BMI4oiHE6j5pSVTiC1uAFVLieqXLmQl5BJGSXE9UznBjdLTlx5lCZNtLBgdVFlLZC1JalGkgDyllAkgCylqQpJAeVJC7TKPPZQJ2kggoCZ+zyhdu3PgnccnKbbkmESScjBTIBJJJIBJJJIA4gHSNB5ahlWKmUyPJ+RV4jiQJnHKNg3UpnJk5UmWUySSNkSSSSQJJJJMEkkkgI0kkkKJEkkgEkkkgEkkkgHATpJJUEkkkkCSSSQCSSSQBNTZSSThGSSSQQ42asnoET5T7O2Ekk9mDmkQkkiASQKSScBxunSSTBw/HJAZCfFJJKUGLiQmyfFJJMCSSSU0El0SSQAdUkkk4CSSSTBJJJJESSSSAMcgkkkmCccBAkkgEkkkgEmSSSoE04cCkeSSSUAUkkkAkkkkgSSSSASYnCSSZwspJJ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4103" y="4672942"/>
            <a:ext cx="1124107" cy="1371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2781" y="187563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软件工程简介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5"/>
          <p:cNvSpPr txBox="1"/>
          <p:nvPr/>
        </p:nvSpPr>
        <p:spPr>
          <a:xfrm>
            <a:off x="346267" y="108240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软件发展存在的问题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05575" y="4017220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面向对基础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1137" y="1915696"/>
            <a:ext cx="5042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进度难以控制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项目延期比比皆是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由于进度问题而取消的软件项目较常见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只有一小部分的项目能够按期完成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维护非常困难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软件维护的多样性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软件维护的复杂性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软件维护的副作用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930750" y="994797"/>
            <a:ext cx="354965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FF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66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软件危机</a:t>
            </a:r>
            <a:endParaRPr lang="zh-CN" altLang="en-US" sz="6600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8065" y="2361846"/>
            <a:ext cx="1509650" cy="143485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218349" y="2372615"/>
            <a:ext cx="27475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英特尔奔腾芯片出错损失</a:t>
            </a:r>
            <a:b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4.75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亿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美元及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公司信誉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065" y="4065205"/>
            <a:ext cx="1509650" cy="14715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218349" y="4065205"/>
            <a:ext cx="3130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1996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年阿丽亚娜火箭爆炸损</a:t>
            </a:r>
            <a:b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失超过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3.7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亿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美元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软件工程简介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5"/>
          <p:cNvSpPr txBox="1"/>
          <p:nvPr/>
        </p:nvSpPr>
        <p:spPr>
          <a:xfrm>
            <a:off x="469990" y="96742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怎么解决软件危机？</a:t>
            </a:r>
            <a:endParaRPr lang="en-US" sz="28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9" name="Group 12"/>
          <p:cNvGrpSpPr/>
          <p:nvPr/>
        </p:nvGrpSpPr>
        <p:grpSpPr bwMode="auto">
          <a:xfrm>
            <a:off x="7644220" y="2228395"/>
            <a:ext cx="2046288" cy="2133600"/>
            <a:chOff x="3744" y="2400"/>
            <a:chExt cx="1289" cy="1344"/>
          </a:xfrm>
        </p:grpSpPr>
        <p:pic>
          <p:nvPicPr>
            <p:cNvPr id="10" name="Picture 13" descr="Dad%20-%20Early%20Machine%20Operation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6" t="2000" r="6241" b="19066"/>
            <a:stretch>
              <a:fillRect/>
            </a:stretch>
          </p:blipFill>
          <p:spPr bwMode="auto">
            <a:xfrm>
              <a:off x="3744" y="2400"/>
              <a:ext cx="1289" cy="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4179" y="3387"/>
              <a:ext cx="422" cy="249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0">
                  <a:latin typeface="Courier New" panose="02070309020205020404" pitchFamily="49" charset="0"/>
                  <a:ea typeface="宋体" panose="02010600030101010101" pitchFamily="2" charset="-122"/>
                </a:rPr>
                <a:t>操作</a:t>
              </a:r>
              <a:endParaRPr lang="zh-CN" altLang="en-US" sz="1800" b="0">
                <a:latin typeface="Courier New" panose="02070309020205020404" pitchFamily="49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Group 6"/>
          <p:cNvGrpSpPr/>
          <p:nvPr/>
        </p:nvGrpSpPr>
        <p:grpSpPr bwMode="auto">
          <a:xfrm>
            <a:off x="1887945" y="2202995"/>
            <a:ext cx="2362200" cy="2114550"/>
            <a:chOff x="528" y="2400"/>
            <a:chExt cx="1488" cy="1332"/>
          </a:xfrm>
        </p:grpSpPr>
        <p:pic>
          <p:nvPicPr>
            <p:cNvPr id="13" name="Picture 7" descr="blueprint-frontax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34" r="28696" b="37251"/>
            <a:stretch>
              <a:fillRect/>
            </a:stretch>
          </p:blipFill>
          <p:spPr bwMode="auto">
            <a:xfrm>
              <a:off x="528" y="2400"/>
              <a:ext cx="1488" cy="1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074" y="3375"/>
              <a:ext cx="422" cy="249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0">
                  <a:latin typeface="Courier New" panose="02070309020205020404" pitchFamily="49" charset="0"/>
                  <a:ea typeface="宋体" panose="02010600030101010101" pitchFamily="2" charset="-122"/>
                </a:rPr>
                <a:t>设计</a:t>
              </a:r>
              <a:endParaRPr lang="zh-CN" altLang="en-US" sz="1800" b="0">
                <a:latin typeface="Courier New" panose="02070309020205020404" pitchFamily="49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Group 9"/>
          <p:cNvGrpSpPr/>
          <p:nvPr/>
        </p:nvGrpSpPr>
        <p:grpSpPr bwMode="auto">
          <a:xfrm>
            <a:off x="4651782" y="2248260"/>
            <a:ext cx="2590800" cy="2133600"/>
            <a:chOff x="2064" y="2400"/>
            <a:chExt cx="1632" cy="1344"/>
          </a:xfrm>
        </p:grpSpPr>
        <p:pic>
          <p:nvPicPr>
            <p:cNvPr id="16" name="Picture 10" descr="1952%20Ford%20Final%20Inspection%20Assembly%20Line_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" t="8261" r="3572" b="4991"/>
            <a:stretch>
              <a:fillRect/>
            </a:stretch>
          </p:blipFill>
          <p:spPr bwMode="auto">
            <a:xfrm>
              <a:off x="2064" y="2400"/>
              <a:ext cx="1632" cy="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2657" y="3387"/>
              <a:ext cx="422" cy="249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Monotype Sorts" pitchFamily="2" charset="2"/>
                <a:defRPr sz="2600" b="1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0" dirty="0">
                  <a:latin typeface="Courier New" panose="02070309020205020404" pitchFamily="49" charset="0"/>
                  <a:ea typeface="宋体" panose="02010600030101010101" pitchFamily="2" charset="-122"/>
                </a:rPr>
                <a:t>制造</a:t>
              </a:r>
              <a:endParaRPr lang="zh-CN" altLang="en-US" sz="1800" b="0" dirty="0">
                <a:latin typeface="Courier New" panose="02070309020205020404" pitchFamily="49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890336" y="4908509"/>
            <a:ext cx="97335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系统的、规范的、可度量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的方法应用于软件开发、运行和维护过程，即把工程的思想应用于软件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软件工程简介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75"/>
          <p:cNvSpPr txBox="1"/>
          <p:nvPr/>
        </p:nvSpPr>
        <p:spPr>
          <a:xfrm>
            <a:off x="402199" y="9433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软件工程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20" name="Rectangle 2"/>
          <p:cNvSpPr txBox="1">
            <a:spLocks noRot="1" noChangeArrowheads="1"/>
          </p:cNvSpPr>
          <p:nvPr/>
        </p:nvSpPr>
        <p:spPr>
          <a:xfrm>
            <a:off x="1140554" y="1405054"/>
            <a:ext cx="5313362" cy="696912"/>
          </a:xfrm>
          <a:prstGeom prst="rect">
            <a:avLst/>
          </a:prstGeom>
          <a:noFill/>
        </p:spPr>
        <p:txBody>
          <a:bodyPr wrap="none" lIns="63500" tIns="25400" rIns="63500" bIns="25400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4200" kern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</a:rPr>
              <a:t>A Layered Technology</a:t>
            </a:r>
            <a:endParaRPr lang="en-US" altLang="zh-CN" sz="4200" kern="0">
              <a:solidFill>
                <a:schemeClr val="tx2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039079" y="2597266"/>
            <a:ext cx="3355975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Palatino" charset="0"/>
                <a:ea typeface="宋体" panose="02010600030101010101" pitchFamily="2" charset="-122"/>
              </a:rPr>
              <a:t>Software Engineering</a:t>
            </a:r>
            <a:endParaRPr lang="en-US" altLang="zh-CN" sz="2400">
              <a:latin typeface="Palatino" charset="0"/>
              <a:ea typeface="宋体" panose="02010600030101010101" pitchFamily="2" charset="-122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-115159" y="4195879"/>
            <a:ext cx="7620000" cy="1143000"/>
          </a:xfrm>
          <a:prstGeom prst="ellipse">
            <a:avLst/>
          </a:prstGeom>
          <a:solidFill>
            <a:schemeClr val="bg1"/>
          </a:solidFill>
          <a:ln w="12700">
            <a:noFill/>
            <a:rou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342041" y="3814879"/>
            <a:ext cx="6629400" cy="1066800"/>
          </a:xfrm>
          <a:prstGeom prst="ellipse">
            <a:avLst/>
          </a:prstGeom>
          <a:solidFill>
            <a:srgbClr val="BC3700"/>
          </a:solidFill>
          <a:ln w="12700">
            <a:noFill/>
            <a:rou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862741" y="3405304"/>
            <a:ext cx="5486400" cy="914400"/>
          </a:xfrm>
          <a:prstGeom prst="ellipse">
            <a:avLst/>
          </a:prstGeom>
          <a:solidFill>
            <a:schemeClr val="accent1"/>
          </a:solidFill>
          <a:ln w="12700">
            <a:noFill/>
            <a:rou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1256441" y="3205279"/>
            <a:ext cx="4724400" cy="609600"/>
          </a:xfrm>
          <a:prstGeom prst="ellipse">
            <a:avLst/>
          </a:prstGeom>
          <a:solidFill>
            <a:srgbClr val="790015"/>
          </a:solidFill>
          <a:ln w="12700">
            <a:noFill/>
            <a:rou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2537554" y="4943591"/>
            <a:ext cx="1714500" cy="39370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lIns="90487" tIns="44450" rIns="90487" bIns="4445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Palatino" charset="0"/>
                <a:ea typeface="宋体" panose="02010600030101010101" pitchFamily="2" charset="-122"/>
              </a:rPr>
              <a:t>以质量为焦点</a:t>
            </a:r>
            <a:endParaRPr lang="zh-CN" altLang="en-US" sz="2000">
              <a:effectLst>
                <a:outerShdw blurRad="38100" dist="38100" dir="2700000" algn="tl">
                  <a:srgbClr val="C0C0C0"/>
                </a:outerShdw>
              </a:effectLst>
              <a:latin typeface="Palatino" charset="0"/>
              <a:ea typeface="宋体" panose="02010600030101010101" pitchFamily="2" charset="-122"/>
            </a:endParaRP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2639154" y="4410191"/>
            <a:ext cx="692150" cy="39370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lIns="90487" tIns="44450" rIns="90487" bIns="4445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DADA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charset="0"/>
                <a:ea typeface="宋体" panose="02010600030101010101" pitchFamily="2" charset="-122"/>
              </a:rPr>
              <a:t>过程</a:t>
            </a:r>
            <a:endParaRPr lang="zh-CN" altLang="en-US" sz="2000">
              <a:solidFill>
                <a:srgbClr val="DADAD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 charset="0"/>
              <a:ea typeface="宋体" panose="02010600030101010101" pitchFamily="2" charset="-122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2994754" y="3876791"/>
            <a:ext cx="692150" cy="39370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lIns="90487" tIns="44450" rIns="90487" bIns="4445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DADA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charset="0"/>
                <a:ea typeface="宋体" panose="02010600030101010101" pitchFamily="2" charset="-122"/>
              </a:rPr>
              <a:t>方法</a:t>
            </a:r>
            <a:endParaRPr lang="zh-CN" altLang="en-US" sz="2000" dirty="0">
              <a:solidFill>
                <a:srgbClr val="DADAD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 charset="0"/>
              <a:ea typeface="宋体" panose="02010600030101010101" pitchFamily="2" charset="-122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3299554" y="3343391"/>
            <a:ext cx="692150" cy="39370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lIns="90487" tIns="44450" rIns="90487" bIns="4445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Monotype Sorts" pitchFamily="2" charset="2"/>
              <a:defRPr sz="26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DADA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" charset="0"/>
                <a:ea typeface="宋体" panose="02010600030101010101" pitchFamily="2" charset="-122"/>
              </a:rPr>
              <a:t>工具</a:t>
            </a:r>
            <a:endParaRPr lang="zh-CN" altLang="en-US" sz="2000">
              <a:solidFill>
                <a:srgbClr val="DADAD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 charset="0"/>
              <a:ea typeface="宋体" panose="02010600030101010101" pitchFamily="2" charset="-122"/>
            </a:endParaRPr>
          </a:p>
        </p:txBody>
      </p:sp>
      <p:graphicFrame>
        <p:nvGraphicFramePr>
          <p:cNvPr id="30" name="图示 29"/>
          <p:cNvGraphicFramePr/>
          <p:nvPr/>
        </p:nvGraphicFramePr>
        <p:xfrm>
          <a:off x="7527067" y="1764094"/>
          <a:ext cx="4635690" cy="3573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/>
          <p:nvPr/>
        </p:nvSpPr>
        <p:spPr>
          <a:xfrm>
            <a:off x="0" y="1"/>
            <a:ext cx="4367463" cy="213742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rtlCol="0" anchor="t"/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方正粗宋简体"/>
              <a:ea typeface="方正粗宋简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137420"/>
            <a:ext cx="9312442" cy="2145822"/>
          </a:xfrm>
          <a:prstGeom prst="rect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软件开发方法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121351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PART2</a:t>
            </a:r>
            <a:r>
              <a:rPr lang="en-US" altLang="zh-CN" sz="4000" b="1" i="1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endParaRPr lang="zh-CN" altLang="en-US" sz="4000" b="1" dirty="0">
              <a:solidFill>
                <a:schemeClr val="accent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8" name="矩形 4"/>
          <p:cNvSpPr/>
          <p:nvPr/>
        </p:nvSpPr>
        <p:spPr>
          <a:xfrm>
            <a:off x="9312442" y="4283242"/>
            <a:ext cx="2879559" cy="2574758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rtlCol="0" anchor="t"/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方正粗宋简体"/>
              <a:ea typeface="方正粗宋简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2442" y="2137419"/>
            <a:ext cx="2879559" cy="21458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026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软件开发的本质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1606696" y="928362"/>
            <a:ext cx="1937748" cy="40011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要做什么</a:t>
            </a:r>
            <a:endParaRPr lang="zh-CN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51608" y="856764"/>
            <a:ext cx="817991" cy="8179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511739" y="1081093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463" y="1546050"/>
            <a:ext cx="7934926" cy="457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矩形 25"/>
          <p:cNvSpPr/>
          <p:nvPr/>
        </p:nvSpPr>
        <p:spPr>
          <a:xfrm>
            <a:off x="4001644" y="6267680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软件－现实业务映射到计算机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026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软件开发的本质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1606696" y="928362"/>
            <a:ext cx="1937748" cy="461665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要做什么</a:t>
            </a:r>
            <a:endParaRPr lang="zh-CN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091765" y="1715682"/>
            <a:ext cx="8163766" cy="4641850"/>
            <a:chOff x="2159000" y="2016472"/>
            <a:chExt cx="8163766" cy="4641850"/>
          </a:xfrm>
        </p:grpSpPr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7434263" y="3146772"/>
              <a:ext cx="2490787" cy="3667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对问题域的认识（人）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4675188" y="2951509"/>
              <a:ext cx="2332037" cy="9017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4675188" y="5766147"/>
              <a:ext cx="2238375" cy="868362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auto">
            <a:xfrm>
              <a:off x="5030787" y="3111053"/>
              <a:ext cx="1620837" cy="63341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客观世界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  <a:p>
              <a:pPr algn="ctr" eaLnBrk="1" hangingPunct="1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（问题域）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4986923" y="6008820"/>
              <a:ext cx="1620837" cy="49053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计算机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3001010" y="3168737"/>
              <a:ext cx="1106487" cy="36671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自然语言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5557837" y="3967509"/>
              <a:ext cx="414338" cy="147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简综艺"/>
                </a:rPr>
                <a:t>语</a:t>
              </a:r>
              <a:endParaRPr lang="zh-CN" altLang="en-US" sz="18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简综艺"/>
              </a:endParaRPr>
            </a:p>
            <a:p>
              <a:pPr eaLnBrk="1" hangingPunct="1"/>
              <a:r>
                <a:rPr lang="zh-CN" altLang="en-US" sz="18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简综艺"/>
                </a:rPr>
                <a:t>言</a:t>
              </a:r>
              <a:endParaRPr lang="zh-CN" altLang="en-US" sz="18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简综艺"/>
              </a:endParaRPr>
            </a:p>
            <a:p>
              <a:pPr eaLnBrk="1" hangingPunct="1"/>
              <a:r>
                <a:rPr lang="zh-CN" altLang="en-US" sz="18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简综艺"/>
                </a:rPr>
                <a:t>的</a:t>
              </a:r>
              <a:endParaRPr lang="zh-CN" altLang="en-US" sz="18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简综艺"/>
              </a:endParaRPr>
            </a:p>
            <a:p>
              <a:pPr eaLnBrk="1" hangingPunct="1"/>
              <a:r>
                <a:rPr lang="zh-CN" altLang="en-US" sz="18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简综艺"/>
                </a:rPr>
                <a:t>鸿</a:t>
              </a:r>
              <a:endParaRPr lang="zh-CN" altLang="en-US" sz="18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简综艺"/>
              </a:endParaRPr>
            </a:p>
            <a:p>
              <a:pPr eaLnBrk="1" hangingPunct="1"/>
              <a:r>
                <a:rPr lang="zh-CN" altLang="en-US" sz="1800" b="1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简综艺"/>
                </a:rPr>
                <a:t>沟</a:t>
              </a:r>
              <a:endParaRPr lang="zh-CN" altLang="en-US" sz="18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简综艺"/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3110943" y="6051103"/>
              <a:ext cx="1106487" cy="3667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编程语言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</p:txBody>
        </p:sp>
        <p:sp>
          <p:nvSpPr>
            <p:cNvPr id="38" name="Rectangle 10"/>
            <p:cNvSpPr>
              <a:spLocks noChangeArrowheads="1"/>
            </p:cNvSpPr>
            <p:nvPr/>
          </p:nvSpPr>
          <p:spPr bwMode="auto">
            <a:xfrm>
              <a:off x="7481888" y="4542184"/>
              <a:ext cx="20288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语言的过渡（人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</p:txBody>
        </p:sp>
        <p:sp>
          <p:nvSpPr>
            <p:cNvPr id="39" name="Rectangle 11"/>
            <p:cNvSpPr>
              <a:spLocks noChangeArrowheads="1"/>
            </p:cNvSpPr>
            <p:nvPr/>
          </p:nvSpPr>
          <p:spPr bwMode="auto">
            <a:xfrm>
              <a:off x="7484550" y="5715567"/>
              <a:ext cx="1336675" cy="3667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编程（人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</p:txBody>
        </p:sp>
        <p:sp>
          <p:nvSpPr>
            <p:cNvPr id="40" name="Rectangle 12"/>
            <p:cNvSpPr>
              <a:spLocks noChangeArrowheads="1"/>
            </p:cNvSpPr>
            <p:nvPr/>
          </p:nvSpPr>
          <p:spPr bwMode="auto">
            <a:xfrm>
              <a:off x="7478247" y="6114915"/>
              <a:ext cx="2844519" cy="3667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程序的理解和执行（机器）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</p:txBody>
        </p:sp>
        <p:sp>
          <p:nvSpPr>
            <p:cNvPr id="41" name="AutoShape 13"/>
            <p:cNvSpPr/>
            <p:nvPr/>
          </p:nvSpPr>
          <p:spPr bwMode="auto">
            <a:xfrm>
              <a:off x="7192963" y="3953222"/>
              <a:ext cx="187325" cy="1703387"/>
            </a:xfrm>
            <a:prstGeom prst="rightBrace">
              <a:avLst>
                <a:gd name="adj1" fmla="val 7577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AutoShape 15"/>
            <p:cNvSpPr/>
            <p:nvPr/>
          </p:nvSpPr>
          <p:spPr bwMode="auto">
            <a:xfrm>
              <a:off x="7177088" y="5756622"/>
              <a:ext cx="187325" cy="901700"/>
            </a:xfrm>
            <a:prstGeom prst="rightBrace">
              <a:avLst>
                <a:gd name="adj1" fmla="val 4011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Box 16"/>
            <p:cNvSpPr txBox="1">
              <a:spLocks noChangeArrowheads="1"/>
            </p:cNvSpPr>
            <p:nvPr/>
          </p:nvSpPr>
          <p:spPr bwMode="auto">
            <a:xfrm>
              <a:off x="2159000" y="2016472"/>
              <a:ext cx="7212013" cy="922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Char char="•"/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软件开发：从问题域出发，对事物进行认识和描述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  <a:p>
              <a:pPr algn="ctr" eaLnBrk="1" hangingPunct="1">
                <a:buFontTx/>
                <a:buChar char="•"/>
              </a:pP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  <a:p>
              <a:pPr eaLnBrk="1" hangingPunct="1">
                <a:buFontTx/>
                <a:buChar char="•"/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问题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——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简魏碑"/>
                </a:rPr>
                <a:t>语言的鸿沟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简魏碑"/>
              </a:endParaRPr>
            </a:p>
          </p:txBody>
        </p:sp>
        <p:sp>
          <p:nvSpPr>
            <p:cNvPr id="44" name="Line 17"/>
            <p:cNvSpPr>
              <a:spLocks noChangeShapeType="1"/>
            </p:cNvSpPr>
            <p:nvPr/>
          </p:nvSpPr>
          <p:spPr bwMode="auto">
            <a:xfrm>
              <a:off x="4369267" y="5693702"/>
              <a:ext cx="3179762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Line 17"/>
          <p:cNvSpPr>
            <a:spLocks noChangeShapeType="1"/>
          </p:cNvSpPr>
          <p:nvPr/>
        </p:nvSpPr>
        <p:spPr bwMode="auto">
          <a:xfrm>
            <a:off x="4140667" y="3569378"/>
            <a:ext cx="3179762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51608" y="856764"/>
            <a:ext cx="817991" cy="8179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511739" y="1081093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026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软件开发的本质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260" y="1062483"/>
            <a:ext cx="2612494" cy="2580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矩形 25"/>
          <p:cNvSpPr/>
          <p:nvPr/>
        </p:nvSpPr>
        <p:spPr>
          <a:xfrm>
            <a:off x="974283" y="3805194"/>
            <a:ext cx="1448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狗窝</a:t>
            </a:r>
            <a:endParaRPr lang="en-US" altLang="zh-CN" dirty="0"/>
          </a:p>
          <a:p>
            <a:r>
              <a:rPr lang="zh-CN" altLang="en-US" b="1" dirty="0"/>
              <a:t>   小软件</a:t>
            </a:r>
            <a:endParaRPr lang="zh-CN" altLang="en-US" b="1" dirty="0"/>
          </a:p>
        </p:txBody>
      </p:sp>
      <p:sp>
        <p:nvSpPr>
          <p:cNvPr id="27" name="矩形 26"/>
          <p:cNvSpPr/>
          <p:nvPr/>
        </p:nvSpPr>
        <p:spPr>
          <a:xfrm>
            <a:off x="10438122" y="28614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面向对象基础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05" y="1061091"/>
            <a:ext cx="3437606" cy="2581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668" y="1062483"/>
            <a:ext cx="3251284" cy="2606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矩形 29"/>
          <p:cNvSpPr/>
          <p:nvPr/>
        </p:nvSpPr>
        <p:spPr>
          <a:xfrm>
            <a:off x="4653091" y="3805194"/>
            <a:ext cx="6228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一栋房屋                            写字楼大厦</a:t>
            </a:r>
            <a:r>
              <a:rPr lang="zh-CN" altLang="en-US" dirty="0"/>
              <a:t>                                                                </a:t>
            </a:r>
            <a:endParaRPr lang="en-US" altLang="zh-CN" dirty="0"/>
          </a:p>
          <a:p>
            <a:r>
              <a:rPr lang="zh-CN" altLang="en-US" b="1" dirty="0"/>
              <a:t>中型软件                                                      大型软件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1977148" y="5121261"/>
            <a:ext cx="83654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软件复杂性的增长，使软件开发越来越困难，必须要有有效的软件开发方法。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026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软件开发的方法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7832" y="1564106"/>
            <a:ext cx="2971800" cy="187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面向过程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97832" y="3958390"/>
            <a:ext cx="2971800" cy="187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56844" y="90601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将大象装进冰箱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9450" y="1434935"/>
            <a:ext cx="7856297" cy="17053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67727" y="3140242"/>
            <a:ext cx="7070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面向过程，就是按照我们分析好了的步骤，按照步骤解决问题。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467727" y="3958390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先找出对象，并写出这些对象的功能∶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727" y="4524524"/>
            <a:ext cx="1692441" cy="124811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63" y="4524524"/>
            <a:ext cx="1511969" cy="171877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514" y="4524524"/>
            <a:ext cx="3292486" cy="5109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026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软件开发的方法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5590" y="1072499"/>
            <a:ext cx="109326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(Procedure Oriented)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是一种以过程为中心的编程思想。这些都是以什么正在发生为主要目标进行编程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590" y="2449878"/>
            <a:ext cx="5590673" cy="31360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57999" y="2557989"/>
            <a:ext cx="488482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重点关注：</a:t>
            </a:r>
            <a:r>
              <a:rPr lang="zh-CN" altLang="en-US" dirty="0"/>
              <a:t>数据结构，算法和执行步骤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过程按业务自顶向下分解，</a:t>
            </a:r>
            <a:r>
              <a:rPr lang="zh-CN" altLang="en-US" b="1" dirty="0"/>
              <a:t>难以重用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缺乏表达力强的建模技术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分析、设计、实现上很难统一，要进行概念转换，加大理解难度</a:t>
            </a:r>
            <a:endParaRPr lang="zh-CN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1115695"/>
            <a:ext cx="3876040" cy="2465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932" y="1197306"/>
            <a:ext cx="4880773" cy="33898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15704" y="4848752"/>
            <a:ext cx="5237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普通程序员怎么办？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3017490" y="253687"/>
            <a:ext cx="6278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人工智能对软件工程的挑战与机遇</a:t>
            </a:r>
            <a:endParaRPr lang="zh-CN" altLang="en-US" sz="3200" b="1" dirty="0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760855" y="3127375"/>
            <a:ext cx="3827145" cy="2488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026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软件开发的方法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9337" y="892025"/>
            <a:ext cx="1093269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面向过程软件开发方法主要思想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6"/>
          <p:cNvSpPr txBox="1"/>
          <p:nvPr/>
        </p:nvSpPr>
        <p:spPr>
          <a:xfrm>
            <a:off x="509337" y="1956956"/>
            <a:ext cx="5318641" cy="1015663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现实世界被映射为</a:t>
            </a:r>
            <a:r>
              <a:rPr lang="zh-CN" altLang="zh-CN" sz="2000" b="1" dirty="0">
                <a:solidFill>
                  <a:srgbClr val="FF0000"/>
                </a:solidFill>
              </a:rPr>
              <a:t>功能（函数）</a:t>
            </a:r>
            <a:r>
              <a:rPr lang="zh-CN" altLang="zh-CN" sz="2000" dirty="0"/>
              <a:t>的集合。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结构化程序设计：</a:t>
            </a:r>
            <a:r>
              <a:rPr lang="zh-CN" altLang="en-US" sz="2000" b="1" dirty="0"/>
              <a:t>程序 </a:t>
            </a:r>
            <a:r>
              <a:rPr lang="en-US" altLang="zh-CN" sz="2000" b="1" dirty="0"/>
              <a:t>= </a:t>
            </a:r>
            <a:r>
              <a:rPr lang="zh-CN" altLang="en-US" sz="2000" b="1" dirty="0"/>
              <a:t>算法 </a:t>
            </a:r>
            <a:r>
              <a:rPr lang="en-US" altLang="zh-CN" sz="2000" b="1" dirty="0"/>
              <a:t>+ </a:t>
            </a:r>
            <a:r>
              <a:rPr lang="zh-CN" altLang="en-US" sz="2000" b="1" dirty="0"/>
              <a:t>数据结构</a:t>
            </a:r>
            <a:endParaRPr lang="zh-CN" altLang="zh-CN" sz="2000" b="1" dirty="0"/>
          </a:p>
        </p:txBody>
      </p:sp>
      <p:pic>
        <p:nvPicPr>
          <p:cNvPr id="8" name="Picture 2" descr="https://gimg2.baidu.com/image_search/src=http%3A%2F%2F5b0988e595225.cdn.sohucs.com%2Fq_70%2Cc_zoom%2Cw_640%2Fimages%2F20180912%2Fdfc6c1fca16442cc82dda46223c789eb.jpg&amp;refer=http%3A%2F%2F5b0988e595225.cdn.sohucs.com&amp;app=2002&amp;size=f9999,10000&amp;q=a80&amp;n=0&amp;g=0n&amp;fmt=jpeg?sec=1617169571&amp;t=6199a98bd3dcfb3416275223183af3f6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12520" r="1858" b="2388"/>
          <a:stretch>
            <a:fillRect/>
          </a:stretch>
        </p:blipFill>
        <p:spPr bwMode="auto">
          <a:xfrm>
            <a:off x="6088946" y="1669144"/>
            <a:ext cx="5978727" cy="43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78" y="3293358"/>
            <a:ext cx="4200446" cy="2750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942271" y="6329378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数据结构发生变化，算法也发生变化</a:t>
            </a:r>
            <a:endParaRPr lang="zh-CN" altLang="zh-CN" sz="1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026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软件开发的方法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241" y="909935"/>
            <a:ext cx="1007845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面向对象方法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把相关的数据和方法组织为一个整体来看待，从更高的层次来进行系统建模，更贴近事物的自然运行模式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242" y="2241633"/>
            <a:ext cx="4011498" cy="3689935"/>
          </a:xfrm>
          <a:prstGeom prst="rect">
            <a:avLst/>
          </a:prstGeom>
        </p:spPr>
      </p:pic>
      <p:sp>
        <p:nvSpPr>
          <p:cNvPr id="14" name="TextBox 76"/>
          <p:cNvSpPr txBox="1"/>
          <p:nvPr/>
        </p:nvSpPr>
        <p:spPr>
          <a:xfrm>
            <a:off x="5216087" y="2402197"/>
            <a:ext cx="5740206" cy="1323439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程序 </a:t>
            </a:r>
            <a:r>
              <a:rPr lang="en-US" altLang="zh-CN" sz="2000" dirty="0"/>
              <a:t>= </a:t>
            </a:r>
            <a:r>
              <a:rPr lang="zh-CN" altLang="en-US" sz="2000" dirty="0"/>
              <a:t>对象</a:t>
            </a:r>
            <a:r>
              <a:rPr lang="en-US" altLang="zh-CN" sz="2000" dirty="0"/>
              <a:t>s + </a:t>
            </a:r>
            <a:r>
              <a:rPr lang="zh-CN" altLang="en-US" sz="2000" dirty="0"/>
              <a:t>消息</a:t>
            </a:r>
            <a:endParaRPr lang="zh-CN" altLang="en-US" sz="2000" dirty="0"/>
          </a:p>
          <a:p>
            <a:r>
              <a:rPr lang="zh-CN" altLang="en-US" sz="2000" dirty="0"/>
              <a:t>对象</a:t>
            </a:r>
            <a:r>
              <a:rPr lang="en-US" altLang="zh-CN" sz="2000" dirty="0"/>
              <a:t>1</a:t>
            </a:r>
            <a:r>
              <a:rPr lang="zh-CN" altLang="en-US" sz="2000" dirty="0"/>
              <a:t>＝</a:t>
            </a:r>
            <a:r>
              <a:rPr lang="en-US" altLang="zh-CN" sz="2000" dirty="0"/>
              <a:t>{</a:t>
            </a:r>
            <a:r>
              <a:rPr lang="zh-CN" altLang="en-US" sz="2000" dirty="0"/>
              <a:t>算法</a:t>
            </a:r>
            <a:r>
              <a:rPr lang="en-US" altLang="zh-CN" sz="2000" dirty="0"/>
              <a:t>1 + </a:t>
            </a:r>
            <a:r>
              <a:rPr lang="zh-CN" altLang="en-US" sz="2000" dirty="0"/>
              <a:t>数据结构</a:t>
            </a:r>
            <a:r>
              <a:rPr lang="en-US" altLang="zh-CN" sz="2000" dirty="0"/>
              <a:t>1}</a:t>
            </a:r>
            <a:endParaRPr lang="en-US" altLang="zh-CN" sz="2000" dirty="0"/>
          </a:p>
          <a:p>
            <a:r>
              <a:rPr lang="en-US" altLang="zh-CN" sz="2000" dirty="0"/>
              <a:t>...</a:t>
            </a:r>
            <a:endParaRPr lang="en-US" altLang="zh-CN" sz="2000" dirty="0"/>
          </a:p>
          <a:p>
            <a:r>
              <a:rPr lang="zh-CN" altLang="en-US" sz="2000" dirty="0"/>
              <a:t>对象</a:t>
            </a:r>
            <a:r>
              <a:rPr lang="en-US" altLang="zh-CN" sz="2000" dirty="0"/>
              <a:t>n</a:t>
            </a:r>
            <a:r>
              <a:rPr lang="zh-CN" altLang="en-US" sz="2000" dirty="0"/>
              <a:t>＝ </a:t>
            </a:r>
            <a:r>
              <a:rPr lang="en-US" altLang="zh-CN" sz="2000" dirty="0"/>
              <a:t>{</a:t>
            </a:r>
            <a:r>
              <a:rPr lang="zh-CN" altLang="en-US" sz="2000" dirty="0"/>
              <a:t>算法</a:t>
            </a:r>
            <a:r>
              <a:rPr lang="en-US" altLang="zh-CN" sz="2000" dirty="0"/>
              <a:t>n+ </a:t>
            </a:r>
            <a:r>
              <a:rPr lang="zh-CN" altLang="en-US" sz="2000" dirty="0"/>
              <a:t>数据结构</a:t>
            </a:r>
            <a:r>
              <a:rPr lang="en-US" altLang="zh-CN" sz="2000" dirty="0"/>
              <a:t>n}</a:t>
            </a:r>
            <a:endParaRPr lang="zh-CN" altLang="zh-CN" sz="2000" dirty="0"/>
          </a:p>
        </p:txBody>
      </p:sp>
      <p:sp>
        <p:nvSpPr>
          <p:cNvPr id="15" name="矩形 14"/>
          <p:cNvSpPr/>
          <p:nvPr/>
        </p:nvSpPr>
        <p:spPr>
          <a:xfrm>
            <a:off x="5216087" y="4212909"/>
            <a:ext cx="5740205" cy="1477328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封装性</a:t>
            </a:r>
            <a:endParaRPr lang="zh-CN" altLang="zh-CN" sz="1400" b="1" kern="1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 将数据和对数据的操作封装在一起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 有选择的数据隐藏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 防止意外的数据破坏，保证数据的一致性和安全性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• 更易于隔离和修复错误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软件开发方法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58750" y="2782071"/>
            <a:ext cx="3247175" cy="1994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系统级软件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/>
              <a:t>数据库</a:t>
            </a:r>
            <a:endParaRPr lang="en-US" altLang="zh-CN" sz="2800" dirty="0"/>
          </a:p>
          <a:p>
            <a:pPr algn="ctr"/>
            <a:r>
              <a:rPr lang="zh-CN" altLang="en-US" sz="2800" dirty="0"/>
              <a:t>操作系统</a:t>
            </a:r>
            <a:endParaRPr lang="en-US" altLang="zh-CN" sz="2800" dirty="0"/>
          </a:p>
          <a:p>
            <a:pPr algn="ctr"/>
            <a:r>
              <a:rPr lang="zh-CN" altLang="en-US" sz="2800" dirty="0"/>
              <a:t>协议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722113" y="2782071"/>
            <a:ext cx="3205898" cy="1994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用户软件</a:t>
            </a:r>
            <a:endParaRPr lang="en-US" altLang="zh-CN" sz="2800" b="1" dirty="0"/>
          </a:p>
          <a:p>
            <a:pPr algn="ctr"/>
            <a:r>
              <a:rPr lang="zh-CN" altLang="en-US" sz="2800" dirty="0"/>
              <a:t>企业应用</a:t>
            </a:r>
            <a:endParaRPr lang="en-US" altLang="zh-CN" sz="2800" dirty="0"/>
          </a:p>
          <a:p>
            <a:pPr algn="ctr"/>
            <a:r>
              <a:rPr lang="zh-CN" altLang="en-US" sz="2800" dirty="0"/>
              <a:t>游戏</a:t>
            </a:r>
            <a:endParaRPr lang="en-US" altLang="zh-CN" sz="2800" dirty="0"/>
          </a:p>
          <a:p>
            <a:pPr algn="ctr"/>
            <a:r>
              <a:rPr lang="zh-CN" altLang="en-US" sz="2800" dirty="0"/>
              <a:t>电商</a:t>
            </a:r>
            <a:endParaRPr lang="en-US" altLang="zh-CN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2860431" y="1652954"/>
            <a:ext cx="190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面向过程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3815" y="1652954"/>
            <a:ext cx="190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2781" y="187563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软件开发方法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AutoShape 2" descr="data:image/jpeg;base64,/9j/4AAQSkZJRgABAQEASABIAAD/2wBDAAgGBgcGBQgHBwcJCQgKDBQNDAsLDBkSEw8UHRofHh0aHBwgJC4nICIsIxwcKDcpLDAxNDQ0Hyc5PTgyPC4zNDL/2wBDAQkJCQwLDBgNDRgyIRwhMjIyMjIyMjIyMjIyMjIyMjIyMjIyMjIyMjIyMjIyMjIyMjIyMjIyMjIyMjIyMjIyMjL/wAARCAKXAfQDASIAAhEBAxEB/8QAHAAAAQUBAQEAAAAAAAAAAAAAAgABAwQFBgcI/8QAWxAAAQMDAgMEBAcKCAoKAQUBAQACAwQFERIhBjFBBxNRYRQiMnEVUoGRobHRCCM2QnJ0lLLB0hYkMzdTVWKTFzQ1VGRzdZKzwiUmOENEgoOEouFjGCdFZfGj/8QAGQEAAwEBAQAAAAAAAAAAAAAAAAECAwQF/8QAKREBAQACAgIBBQACAgMBAAAAAAECEQMhEjFBBBMiMlEzYUJxFCOBJP/aAAwDAQACEQMRAD8A8K5e5ON0ydnVbASbCdJBkmcDjITpILZNdtgpwgHNECnCSIXNynCRcgIcncckmx5OSkB62VKBsloGxjlyRY2TpI0EaRCJMQmDIUSSAFJJDulQJJAkkBpIEkAaSBJAGkhwiQCSSSTgNpTY3UibCAWEinSQApIk2EAySJJACknwmQCQI0kACSNJAAkjSQAJI0CASSSSQJJJGmCSTgJYQCCdJJOA2ExCJJFANKbBUiSWgiSRaUOEaBsJJ0kaAwMpNTgYTA4OEKEmyPEJ16LU3q4u7ObFVmYd/U3WoglkETAXxgMw07dN8IJ52QWnDgQfAjCcr2O98JWjibi+54ZPSVLeIWUc0olBErHxufs3Hqn1MDnzXOWC2Wh/HNlgtr6qEyxVHftDXfe5GsfjSZG7ggDO2xygPPCMFLK9CbwtYPghrTT1bqx3Drbx33pHqh4fhzNOORHXOy0Lvwnw9FfOIZzRSU9BapqaDuGyvOsSbmT1WkjAGPDJ3KNh5cCn5r0On4X4ZcbBAIrjUG8XOakbM6TutETJmtDtOPaLXYx8qeThazTW6G4UdurCyKWvhqI31fqkQBpErnY9VvrbgZPLCNh541u6kwvSL3wtZLJa746KimqJIa+ijgldMQYWSw954b4PU89vBXLzwnbHcVMZV+mVT7re5beJWPDTThoYNRAGHOOrODgYCNh5TpThpJw0EnwAyvRBwjZGUMdO5lTNWy2arrW1TJ/UD4JJGjDMbtcGePVa/DPDNHbb3Za1lJNSV0F1jpZoZpe8cQ+mdJl4xhpz0GdiOqNh5D1SXoXCfD9NxBw0IJ6mZkb7y8PjYW5cGU734btnUcY548lHBwnaa/hh97hjqIJJLVV1LKQyl5bJDIxocCRksIcdj1BT2Hn6YnC9GuHCthtFpuVxqKatlFJRW+ZkTZ9GXzscXZOM4yArE/BFkk9PoqOjuD6yljt0zSyoDjL6QWBzA0gAH1jgpWh5kAXZw0nAycBCvWaKw0NpiqKqijdF6ZYbm2aIymVrXRPDNnEDfxxtkbLDtfCNrqaSzUswn9Iu1tqK0VjZMR05j14aW4wQNHrE/GR5BwZa4M1lrtJOA7GxUa9Ov3wZUX6wWWtfNR2dtqpqibS9xZrMGWuIAy0ZPrOGTuSqlx4Rt9hon3C4W6epjlrPR2w0NUXtijMLXtkD8Zdq1AtBxsDlLew88wi0r1Ou4YtUkIulylqZYKa321pjOQ5olYS4/e25wA3A258yooOEOG5IKSFkVdNJXUFfUxVLpdGjuC/QTHjqGgEZ2RboPMdPmnXokHBtqfxNQcNywVnfSxwTm4Nd6krXRGR7WtxjB2a0g52KxprNaKu/2qnt7pmQSxl9e14eGxBhJeWl4BI0DryKYcqQWnDvVPgdk3XGRleg8H3itqOKqu7Op4/gvvzUV4NK2Uui/FgGQd3bNAHv5BPRzxVnBd5oKF8tuq6Vk1XU0s9LGWTROkAw2QjWxzQWjHXBS2Tz4J16VW2WkuPA9tqJIiJqPhp9XH3eBqkFVoy7A9b1T9CnqODOHLc9slRSVs7TV26m7sVOj/GIdbj7PMHkE9m8uSyM4zuvRLjwbYrPQyOrJ6pz5pa6OCRjXuMboXlkbSGjSScZdqIwDsqvD1TUx8E3RlwpGvttRTmno420oLnTagXTa8ZAYM5dnHIIDhcjxSyPEL1i708La/jOg9Egdb7TT077YzuQQ2TUwM0/G1gnI31KaPFUKaO6Ucct+ttorqgy+ihre+wDFFgANc6NuXdcE+SA8hSXWcWsjlsPC1xlDBcaujlNS4NDTI1spEb3DxIyM9cLlMIIySSSASSSSAbCWE6SAbCZEkgBT4TpIBsJkSSAFJEkgBSRJIBJJJIBJJJwEwZJEmwmDJJ8JYQDJsIsJkAOEkSSAbmh0ko04UnUYBaRnktgub6JDSHiNvo8MhljhMUuljzzcBjn5rMQvjzulYTdfXTSulc/ix7jLM2okcWTZfK3k87e0PFSSXGpnuLLjLxfI+sY0tZO4TF7RjBAONtiVzWMJso0boROdAaOKcD0f0bGiX+R593y9nyVpl2r46ttUzjOYTiEQiQCbV3Y5N5clzATqtBvCd4dTu/hQdVNI6WAls2Y3uOS5u2xJ3JU1PW1FLjuOLHxYdI4aGyjd/tnl+NtnxwudR4zgpaLboBXVOqoP8LZCahrWTnTN98DRhodtvhG2uqhLO8cWyh9S7VM7TLmQ4xk7c8bZ54XOJb5Tht9kr4gxrOJyGxwOpmNDJhpid7TBt7JydlO66Vz3QuPGE2qItMZxN6hA0gjbmASM+C5tJGg6ea4U4s1LbqG6UtE2GoFVJLEycvknDdIfkj1ds7DqVVFfUtuArxxY9tU1hjEobKHBp5t5cvJYLuQ96EhGg3KiofVxSxVPFbpmTNY2Rr2SkPDPYB23xk4S9OnE0ko4skEkjY2vcGy5cGewDt0wMeCwSUxRoOiqLnVVL3Pm4vle5zHxkubLu1+7xy5HAyFFHN3NA+hj4m00j86oRHKGnPMYx12z4rOtNprr5c4Lbbqd9RVTu0sY36z4AdSu+7Ruz+k4F4UsTdQnuVTNIaqccjhoIa3+yPpUk5IVEnpkVWOKf4zFGImSuZLqawDAaDjljbCkirqqF1S6Pi97DVDE5b3w7wcsO23228lzqSeg6SK5VVLUd/Bxg+ObuRB3jBMD3Y5M5ch0ULKqVjoyzitzTEx7GHTNlrX+2Btydk58crBSRTdCa2U0tNTHi2TuKVwdTx4mxERyLdtsI5bhLPUVNRU8Ttqp6mA0z5Z4pXuDCRkAkbZxj5SucwnQTorfcKqzRvjtnF8lEx7tT2wCVgJ5Z2CUlXJUQthquKBUQB2p0UjJSHb5wdskZz8651FjyRoOqqbxLJV089JxBBbm01P6LBFSxzNEcWSS3JBJySScqpJWVE4He8Wuk9dknriU5ewYY7lzaOR6LA+QhJBt/0+qFPUU44vkEVU8yTsAmxI48y4Y3J+lSR3Sthtwt0XGMzKLuzH6O0TBmk8xjHLc7LnMJIDeFXL3cEX8K3aKZwdCNEvqFvskbdOngpqm719ZJBLU8ZzzyQOL4nSd8TG47EjwJXMpJ6DYqooK6Yz1fEUc8pAGuSKVxwOQ5Kv8H2/+uoP7iT7Fn5KWT4lGiaPwdQ/1zB+jy/Ym+D6D+uoP0eX7FnpinA0PQKD+uYP0eX7EvQKD+uYP7iX7FnJIDS+D6D+uYP7iX7Evg+3/wBdQfo8v2LNSQGj6BQf1zB+jy/Yl6BQf1zB+jy/Ys7ZLZGg0fQKD+uYP0eX7EvQKD+uYP0eX7FnJI0Gj6BQf1zB+jy/Yl6BQf1zB+jy/Ys7ZLZAaPoFB/XMH6PL9iXoFB/XMH6PL9izsJIDR9AoP65g/R5fsT/B9v8A66g/R5fsWaAn0oDR+D6H+uYP7iX7Evg6g/rqD9Hl+xZ6SA0vg6h/riD9Hl+xN8H0P9cwfo8v2LOT4QGj8H0P9cwfo8v2JfB1D/XMH6PL9ioNGESAu/B1D/XMH6PL9irVdPTwae5rWVOeemNzdP8AvBRoS3JQAJiFIG4TFuEAGEk+EkAKIBME6WjOAiSG4wvo/s+7OeBbpw5Q3qGklrzMzLhWSatDxs5paMDYhK3RPnakttbcqhsNBRT1MjuTYYy8/QEd5sNysFWylu1HJSVD4xK2OTGdJJAJ8ORX2zRW+jt0Iho6WGniHJkMYaPoXhvaPwhV8ads9Ja6YmOIW6J9RPjIijD35Pv3wB4pTI3idvttddaptLb6OeqndyjhjLj9HJdjT9j/AB1PGHixujB6STMafmyvpzhzhW0cK2xlDaaRkMYHrPxl8h8XO6lbWym5h8eXTs24vs0D562x1IibzfFiQD/dJXL8ua+68L587ceCaW1y0/EduhbDHUydzVRsGG68Za8eBOCD8ieOQeMpKejpJ6+shpKWJ0tRO8Rxxt5ucTgBfS3AvZBZ+HaaGqusEVwuuA5zpRqjiPgxvI48Sqt0Hz7auD+I72A622WtqGH8cRYb85wFvM7HuOnNz8C48jUMB+tfRvFfGNn4ItsVTc3uAkdohghbl7yPAeA8VyFv7eeFKyqbDUQ11Exxx3s0YLR79JOAp8rfQeI3Ls34wtcZlqbDV903m+ICQD/dJXLvY6N7mPaWuacFpGCD5jovuSGaOohZNC9r43tDmPachwO4IPguB7Sezag4stc1XSU7Ib1EwuimYMd7jfQ/xz0PREy/ofKau2q0117ucFut1O+oqpnaWMb9Z8AOpTUFsrLnc4bdSQOfVzSd2yM7b+fhjqvqTs44CtvBduyJIam7ztzUVDSDgfFb4NH0qsroJezns6ouB7Zqdpnus7R6RU45f2G+DR9K5Tt/tVwultsbbfQ1FU6OeUuEEReWjSMZwvZEEkscWNb2tzy1OAWW+9h8VfwS4j/qG5/or/sVGutldbJGR19HPSyPbqayaMsJHLIBX2/6XB/Txf3gXhXGd/jg+6DsrpDHNTQxwUzw4B7cSas/rAq5kWnikFurqn+Qo6mX/VxOd9QWk3g/iQ0stUbFcG08TC+SR8Dmta0bkklfaUcTIhhjGtHg0ALD43/AW/fmE36hS8zfGQ5JIQNh7kenzWhHZG6Q4ja558GjK0qbhy+VmBTWa4S5+LTPP7F9HdidVBcuzum1Qw9/SSvpnvEYDiActyfc4L0pRcg+IbnabjZqoUtzo5qScsDxHM3S7SeRx8ioAEk4XqHbuP8A9xR+YxfW5dp2Y9nnA9/4Zpby6lkrqg+pPHUy5bHKOY0jAx1HkU/LrYeCUdBV184ho6WapldyZDGXn6FbvPD914emhhu1DLSSzR97GyTGotzjOOi+zqG10NshENBSQUsY20wxhg+hePdpfC0vGHa9Y7W0uZCaDvKiRv4kTZDk+88h5lKZB4zYuEb9xM9zbPbJ6kNOHSAYY33uOy3q7si42oKZ077P3rWjJbBK2Rw+QHPzL6otdro7NboaC307KelhbpZGwYA+0+auc0vOh8KuY5jnMe0tc04IIwQeoKEsK9T7YbB3najHS2mlMlTcYI5DDEPakJLc+WcAn516bwB2R2vhmnjrLpHHXXc4cXPGqOE+DAdiR8Yq7lqB4FaOz7iy+RiWgsdU+I8pJG920/K7GVtP7FuOmx6/gqJ39ltSzP1r6L4p43snB8EbrnOe9kGY6eIapHDxx0HmVyNF268M1NW2Kpp62kjccd89oc0eZwcgKd5UPALvwbxFYAXXW0VNLH/SOZln+8Nljdy3qT8i+4Q6muNE1zTFPSzMBB2cx7T9BBXg3a12ZU9kp38Q2OBsdJqHpVM3lFk+23wGeY6J45d6oeMiJg/Fcfei0eEQ+UKTU7pj5EsvPLK10ABrhyjA+RF64/EH+6nxIepCfRJ1d9KqQGzJ8Qf7qYukH4g/3U5bJ4/Sl645lPQNqxzY3/dTAsPNgUmtw5gH3pZaebQp0Ad1TuG7XNPiChNIHexIPlUmhh5OIT92RyIKek1VfBJGfWbt4hRq+JHN2O4PQpd3DKfZ0uPUckvH+HtQR6cqzJSPYMtGoeShwp1RtERh2FJhJzeSZvrJGdJFp80+EACSPAS2QDAJFqdF0QEWAki0pICuE6FOCgDZ1X0B9zzdHyW29Wx7iWwyxzxt8NQIP0tC+f2dV7X9zv8A5Wv3+oh/Wcpz9B9Arx/tX46m4FurW2ikj+FLlTtL6uUahHGwkNaG+OST4br2BfOX3RX4V2f8xd/xCssfYrgantD4wrJjLLxHcMk8o5dAHyDC7nsw7U7+ziqhtN4r5a+hrZBADOQXxPPskO5kZ2IPivIVvcHDHGliP+nw/rha2dB9pLge2enbP2X3RzgCYnRSN94ePtXfLiO17+a29/kR/wDEasp7N4L2QyUsXadaXVbmhp7xsZdy7wsIb8vgvrHZfDLXujkD2OLXtdqa5pwQR1C7EdqvGwt/ofw7KWadOvu295j8rGflWmWOw2e2++R3XjoUcMmuK3QCF2Dkd4Tqd82w+ReaInvdI90kjnOe4lznOOSSeqeCKSpnZBDE+SaQ6WMYMucfADqqk1A+oexSvlruzWiEzy400stO0n4rXbD5AcL0Ncf2Y8N1HC3A9Hb6wYq3F08zfiuec6feBgLsOixvsPjfj6kZbu0G/U8Q0sbWPLQNsB3rftXVdhb3u7RwHPcR6DNsXE9Wrn+1E57TeIPzn/lat3sJye0kfmM31tWl/UPqFeJfdGOc21WDS4g+kS8jj8QL21eJfdGDNr4fH+kTfqBRPYeBd5J8d3+8VNRzPiuFNNqJcyZjgSd9nAqvhHEPv0f5Q+sLTSX3Q12poI6jKweN/wABb9+YTfqFbcH8iz8kfUsTjf8AAW/fmE36hWXyp8ZgbD3J8ZTt9ke5Etye/wD3O8ubHfIc7Mq2Ox72f/S9oXif3Owxb+If9fD+o5e2LHL9g+Ze3b+cVo/0GL63Ld+56uT2XC9WrV6j4mVLQehB0n6CPmWH26jPaI38xi+tyt9gQxxtXedvd+uxX/xD6OXBcf3ePg2jr+KGta64S00dBSB3LVqc7J8t8n8ld6vFu36cOp7FSuB0mSWUjoSA0D6yowm8tFbp5zw72m8U2i9m4Prp6+OU/f4KmQljx5fFPhhesP7d7EKEyNt1f6Tj+SOkNz+Vnl8i8BLwOQ2UZDpDpbzcQAPM7BdN4sUTKvofswop+I7hXceXZrfS6txgo2gerFE3Y6fq+fxXp08zKenkmkOGRtL3HwAGSqHD1sjs1goLbE0NbTQMj26kDc/PlVuMYa2p4Qu1Pbo3S1k1K+OJjTuS4Y/auW95NHylxNfqnibiGtutQ4kzyHQ0/iRj2Wj3BZIY48l6BB2P8YP0/wDRbGDH49QwftWhF2JcYSHd9rpx/amLj9AXV5Yyey29C7DrlLWcDvo5nl5oal0TM9GEBwHuGSvQ6+hguVBUUVSwPgqI3RSNPUEYK4zsx4JuXBdFcIrlWwVLqqRj2iEHDMAg813p5Lmys8tw3xncrfT2m51lBU1AEtLM+Fwa0k5aSPsVTvbeDu+d3ubhb/atTim7Tr41owHzNk/3mNP1rjl0Tkuk+P8AtffV0Y9iKc+8hQuqYjyjePlVZPpT86JjpN30Z56wiDmHlIPlVfCWEeVVpZ1HwBHim9UqFpc05DiFIJQ4/fBv4hOZA+Etwcgow3bLTqCcAOCYIEOHrD5QkY8bsOU2CETSRuE4SSKTTsU89MyVmpgw4eHVCcPHLdSROLSAVc7mqm9M4txz5qPGl+Oh3WlVU+r74wb9QqEjctyOYWOWOlS7OiwhYctRYSkMzghA3UiAkNd70WaBwlhMiSBsJJ0kBTSTAg8k6QSNIHNe1fc7/wCVb9/qIf1nLxNe1/c7/wCVr9+bw/rOU5/qH0GvnP7oj8LLP+Yu/wCIV9GL51+6F/Cyz/mLv+IVnj7N461u63eEvwzsX5/B+uFira4Q/DOx/n8H64WtJ9nriO17+a29/wCrZ/xGrt1xHa9/Nbe/9Wz/AIjVjPcN8oObuVYorfWXKrjpKGllqaiQ4bFE0ucfmWtwlwvW8YcQw2qjOjVl80xGRFGObj9QHivqnhbg6z8I29tLa6VrHEDvJ3bySnxcf2clrlloo8Q4c7CL1cAya+VMdthO/dM++TfYPpXZd92cdksbhAG1V4DeQIlqHH38mfQo+2vjysskdNYLVM6CpqozLPMw4c2POA1p6E77+AXzyd3ElxJJySeZSkuXsPrbs44oqeMeHJ7vURNh11ksccTfxGNxgZ6nxK7A8l5l2D/zbj89m/YvTeizymro3yH2oDPaZf8A85/5Wrd7Cv5xx+YzfW1YXah/OZf/AM5/5Wrd7C/5xx+YzfW1af8AEPp9eJ/dF/5LsB/0ib9QL2xeKfdE/wCTLB/r5f1Qox9h4BhHEMzR/lD6wkiiH35n5Q+tak+4YP5Fn5I+pYvG34DX38wm/UK2oP5Bn5I+pYvG34D338wm/UKxns3xw1vqj3JzyTjYD3IsZC6dE92+54/xDiD/AF8P6rl7WvFfueRigv8A/r4f1XL2pc+f7B809uYJ7Q24Gf4jF9bld7B4Hx8ZVr3YGaBwDTz9tqDtp0N7QA/GZPQohv03crHYa5zuNa1zv8xd+u1b+P8A69svK+en0IvD+34E1Ni/Im+tq9wXiHb6M1Nh3AGmbcnzasuH940y9PF8H3q/ZKdst+tscmA19XCCD19cKg+ZrDiPcn8Yj6kVBVGlu9HVOJPczxyH5HA/sXXl6Ri+1VzHaFda+ycDXO5WyURVdPG17HlocB6wB2O3IldKx4kY17TlrhkHxBWVxTavhzha6WwDLqmmfG38rHq/ThcM9tHzh/hi44G3wrD+is+xN/hj44/rWL9FZ9i4h7HxvcyRpbI0lrmnmCOY+dAt/CI3Xc/4Y+OP61i/RWfYm/wycc/1rF+is+xcNhLCfhD3Vu9Xmu4hus1zucolq5g0Pe1gaDgYGw8gs/Cl0ocIsPYAEWEeEsIkMGEsI8JYVaLaMIsItKcBEhhBLeRUzHNecey760OhNhVAmwQcOG6fHgmZJkaZDnwPgiLS04VyI2YAohv70kWNwnDSRuzsVUqYe7k29l24VkHBBT1LddPqHNu6q4yxPqsrGh58FLhNI31coGu6Ln9NBoXN1BSISi9hFkt2PJO6UNGUTgC3dRNaHEg8lNAe9cUlOImgbJI1QpD1T5FEm5hIbKQNe2/c6sJuXED+ghgH/wAnLxHUvoD7nOlcLVfa1wwJJ4o2n8lpJ/WCWfoPb187fdDDHFNmd40Tx/8A9F9ErwP7omlcKywVmPVcyaEnzBa77Vnj7N4jqW5wa3XxtYW+Nwg/XCwXHddR2bUzqztIsEQGcVjZCPJuXH6lrb0T7EXF9rTC/suvoHMQtPzPau0XN8f0bq/gG+0zBlz6KQgeJAz+xYz2bzP7nekhNNf6vSO+72KHV1DcF30k/QvcF80dhfFVPaOJ6i2VcgjhujGtic44HetzpHygke/C+l08/YfM3bxDNF2hRyvae6loY+7J5bFwP0rzDK+weM+BrVxvbo6a4h8c0JJhqIsB8ZPPnzB8CvOYPufLdDU95V3+ofTN3c1sLWHHm7Jx71eOUkDoOwcEdm4yCP47N+xemrzjs24qtFfc7xw9Z2xx262FjaFrT/KRgYe/zy/fPmF6Os8vew+SO1emmpu069iVhb3krZWebSwYP1/MtfsMeG9pMbTsX0UzR7/VP7F9BX3g7h/iR8cl4tcFVIwaWvcCHAeGRvhfO9TxFauHO19lystNHBaqCcQaIRs+MDTI7zJJJ+RXjdzQfUy8i7f7VPWcK2+viYXR0VSe9wM6WvbjUfLIHzr1elqYaymiqaeRskMrQ9j2nIc08iEc8EVTA+GaNksTwWvY9uQ4eBCiXVJ8Npw7QQ7w3+ZfV8/ZFwRUzulfZI2OcckRyPa35gdl5j2w0nDnDtDQ8OWO3U1NO9/pNS6NuXBgBDQXHfcknHktJl5dQPe7dMKi3U07TlskLHj3FoKhvtC652G4UDMaqmmkiGfFzSB9K4nsf4shvvCMFvll/wCkLc0QyMJ3cwew73YwPeF6Ms7NU3xFPTy0s8lPOxzJYnFj2OGC1w2IKEY3yvrW/wDZ1wxxLVOq7hbh6S72poXmNzvfjms+j7LeCbIXVhtrHCIay+rlL2tA3yQThazkia5nsDt1XR2S6VdRA6OGrmjdAXDHeBoIJA8MnmvYF53wRxQzifjC/SUmG26lgggpWgYGkOdl2OmT9AC9EWefvs8Xzr22Mxx6x3jRR/W5WewxueL693xaE/S9qs9u1G6O/wBqrsYZLTOiJ82uz9TlL2CUpfX3ysx6rI4oQfMku/YF0XKfZZa/N7mvD/ugozmwP6ff2/qle4LyLt+pXScN2qrAy2GsLHHwDmH9oC5+PrKNcvT5/wAJtO+PFSJEZXYzfU/ZfxG3iPgiikc/NVStFNUA8w5owD8owV2a+T+AuNKjgq+ekhrpaGfDKqAH2h0cP7Q/+l9Q2e80F+tsVfbalk9NIMhzTy8iOh8iuXPGyrjxftU7L6s3GfiGxU7p4piX1VNGPWY7q9o6g9RzyvGXsMbyxzS1w5tcMEfIvt3ZZVfw3ZLo8vrrTRVDzzdLA0k/LhPHl1NUafGuM8l1vCfZzf8AiydhhpnUtCT69XO0taB/ZH4x9y+mKThHh2heH0tkt8Txyc2nbkfQuO7UO0Cn4atklqt0rTd6hhaAz/w7DzcfA45D5VX3PLqFrTwDiilttFxLW0doLnUVM/uWSOdkyFow53yuBWRjyUhyXZznPUp8LWYlsGEsIwE+E9AGPJNpUuEsJhHhPpUmEWlPQ2h0paVLhNhGi8kelSxuy3SeY9kocJOaS09ExtMBsEYGUo8OjB6o8brSQtgLcJ2+sxzT1CN3RM0euqLbNkGBhVuqs1Gz3jwJVZcuftrEgOBuU+VFnCIHJU7AnjLU0bcHzRIm7FEM6SJJaBmhIoWosrAGXoHB/axd+C7H8FW+30EkZldK6SUO1Occc8HyAXABPlKwPXf/ANQvE39V2v5n/aua4z7TrpxxbaeiuFDRQiCbvWSQatQOCCNzy3XDpJSSAZG2VtcJ8TVHCfEEV4paaCeeJj2MbPnSNQwTt1wsiJuuN7R7Q3ChBV62W3r5+6E4mH/8Xa/mf9qCTt/4inifFLarW6N7S1ww/cEYPVeSpKfGGPVh+puWkHLcHGPcvU+Fu3K+2amjpLpTsukEYAbI9+iYDzdyd8oyvKkgnZKb6Cd90Tbu6Onh6sL/ADnZj51wnGPbDfeKaV9BCxluoJNnxwuLnyDwc7w8gvOUTUvGBoWa819gukFytlQ6CqhPquHIjqCOoPgvZ7Z90HppWi52Jz5gN30swDT54dy+deEqTonZKT1Xiztwul8oJKG00fwbDK0tkmMmuUtPMAjZvvXlScYyjTk0TseD+06/8HRNpYHMq7eDn0WoyQ38l3Nvu5L0WD7oWkMY9I4eqQ/r3dQ0j6QvCw0JsKvt432LXsd47fq6pgdHZ7RHSPOwmqZO8Lfc0bfOvJa2uqrlWzVtdUPqKmZ2qSR53cVAG+CfSU/CT0m1btF0r7JcY6+21UlNUx+y9h5+RHUeS9Ytfb3cIYGsuloiqXgYMsEndk/+UgheOgK5QUTqyfTq0xt3e49B9qfhMvZXPxm69xh7cY6xjnQWCZjWjd8tQ3GfAYG64Hi/tFvfFLXUj5W01DneCHID/wAo8yucq6hhAp6b1IGbAePv81TIwtMeLGduf7mWXddJwfxpX8GSVUlDBTzGpa1ru+ztpJO2Peuod26cQDnbrb8z/tXmD36QoS4uOSjPDG92Lxyrr+Mu0S48aW+npa6ipIRBL3rHw6s5xgjc8kPB/aPcuDLfPSUFFSSieXvXyTatROMAbHkuRwko8JrSvLvb1L/DvxF/V1t+Z/2rH4n7VLtxZY5bVXUFCyJ72vD4w7U0tOQRkrhSnwlOPGH51Hgg8kSLCWFek+SPGStax8RXfhurNTaq2SneTlzQctf+U3kVmgJYyjUvVPzeu2zt5uEMbW3Kzw1DhzfTyGMn5DkLVd2+0Xd+pYKov8HTsAXh+lPhR9rAfcr0a/8AbXxFc4nQW6GG2Ru5vjOuTH5R2HyBeazPknmfNNI+SV51Oe9xcXHxJKPSmwqmEnoeW0WE2FLhLCei8keEsKTHglhBeQAE+EWE+jzRoXPQcZSwpMYT42T0Xn/UeE+hNnBIT5PgjStm0ef0IXbDCl0E8yQloT1T8ohil0OLTyVgSt80wiYXDYInwZHq4CqSl5Q5kaRzTNd6wwqz2PZsQpYz7Gyfyu+lOrGmqkb5qu4KzWHNZL+Uoea58p3V4+oiwnCkwkBhTowBSApsJ04aRJMDgJKi2yt0k+fJN1WEMTU6QTpg6SSSAkhf3crXdM7+5HVRd3LkD1XbgqBWmnv6YRn22cvNVPSdIEyctI2IwmSUlgYHvIPQZTEYcQjpfbd+SUB3JKfwDIgnASxugzhP1TgJ0FTgIkgEQVaLZImjdMBlGBhWg6fCZSDfHU+CEWhbG57g1oyXHAC1XOFLTClixnnK4dT4e5DFAKZmp38s4bD4g+1NoycLXHH5c2ee+kXkk/TG31t3HkFLIWwtyRl/QeCpuJeSTzKdpwJGd8ptKPThPpUL8tIw1PjKPCfA6I0m5AwnwiwnRopmDCcjCIBLCcguYMDon04T4Tnon4l5fwydFp2zlJrd8o0XlQFMRhGRjPvTEBGjmQAE+E5wmzlScpgEWMJBPjqnINh0paU4y5yMMwjQ2iJd8UFP3bnN3OB5KcNRkDGwwU9Fc1dsLWnqfej04UobtkoSPBVovK1Gm+RSAZCYtTV5Gjbl58mlShqaIYDj5YUrW5GVeE6FyQSRhwQCPEjFb05cAoyMVHk3P0Iyx+V4576YtTvVSn+0VHhSv9dxd4nKbSuWzt0y9BATp8J1GlBSRJiEaMySfHmknomUkkksIYmp0zUQTB0kkkAkcTzG8OHRMmwmF2SLv2d7GN+oVXBHNTU8pjdjOArNVCJWCeIbgeuB9arW+4nelemGC8/2SowMq0yItpXkjBLcqBoRZoSmb1RBOAnwkosIgMpYRAKsU2kBhEAkBsiAVJ2QCLCQUnROItBhalLTCjibPM0GZwzGw/ijxKK20TSz0uZoLGn1Gn8Y+PuSne6WUvcckrTHH5rDPPfUDlznE8ydypHSNgZjYyEcvBMSKaMSPHrO9lp+tUyS9xcTklaWstD0mVxJOSUjAQMjBTBxadlOx2Tg4yeaJpO6q6COaWhW5IsgEKHSfNGh52onN6phg9VKWE+5BoIPJTo97PjZMAjI2SRIWw4SIRHfokOuVWiRuHJJOeaSFzowPROCmwkRujQthnE45odyphETueScM0nyU6PynwiDc805bgqRzd9kg3KCuSMe0Qi0J8evnyUjBv8AImW0QbhwwpQ3OxSDTueqlDSSAEFsGMnAR6dIB23RadGcpHdBbRn3IMc/NTHAGw5psDwGyDQhpB5bJiBlTYBG/RA4A7AbkphLGzEQz+NuiDDjAUrWHIZ0bspHR6WZzzK1x9JtQRtGcnocKrUEsEzx5j51fc3uwRjGkZPvWdWENp2t/GedR9yWd6bcXdZSE81IUC5a7YdOAmATjPVJRyEKMoHIOBSTpILTJRNQ9UYXNFEAnATpJgkSFEgEnHNLG2U4CYGrlHMWSdMY3B6hU1Iz1XBwKeNTlNtINMwna3cmMkfJus7HgtCll7qdkg5Ag/IqtTD3FS9g9nOWfknkryTOrpGAnThOpkO04CPCYBErTsk4GU6MBOJtCFrWy0uqQaifLKdu++2vyCsWmzMMTa24AtpubIzs6T7GqWtrzMe7jAbENmtHIBaY4ufPP4R1c+s6IsBgGBgbAKINZTRCab1s+wz43/0nPd0ga6b1pDu2MfWfJUZ5HzymR7tTj9HkFdrML5H1EjpJDlx+jyCQGCma09EQOPep0WzgZ96Jow7KYHA80Yc0Ae5VE1Ox2rAKIxh3JQd43IGVMyRufbA+VXGdliN0e5Hgh0eqrjO7cNzuopNIcWt5FGh5KxAx4KMjBVkR5Cjkhc3fzR41UyiI8kxOQiLTlMBkJaVsCScg+CYBCtiaCVIyPJyeiOGMuwp3RhowjTK5I8bYQOapPJC4ZSEqMg+CZSO9VMwFx3GAg9ha3JyjDcDdEAGpyMnCDCAjAwiDcJZ57BBbAd0sjcogNkgAM5GclBwPIpt8nwRloBznZNjYkH3IMBGGkoYgXy5xsEZdkYxv1VmKERNB2JdunJ2LdJGtLSN9zvsj0aQXuOQ3cKSnZlxe7k1DUOLg2NvMnf3Lb1ETuqk7j3Q8XnKyq14fUHB2aNIWjUyDWceywYWM/dxWHJfh18M72AjKIRo2R9TlSEYWWm1y/iIRgc0zmABSFC5JUqFwQHmpiont6pVUoUk+UkLZCkCZOFzwzpJJAIBwE45pDcgKdkTRu9w9yYA0KeOlleMhuB4k4QmQN2aAmMjyMFxx70+iqwKRoxqmbnwCMUjDyeT7lVARNJacgkHyVSxN2uMh0DGokJ3t71gDidTfZP7FFHUyM2OHjwcrLJIpOulx6FazVZZbndU8FrsEYTjmr/ds1Zc1rx4KVsdARl8EgP8AZfsn4J+5GcAiwtTRbcerDMT4Ofsjjl7v+RgYwDkdOT9Kcw2jLmkUI6KolGpkMhb4luB862rVT22haaqub6VUD2Kf8Rp8Xnr7lXlqJ5gO9le8+BKkbSvcWgjnurmGmV5L8JamuqblOTz8gMAD9gVWSaOleWxaZJxsXcw33eKluLX0z2UkXq+oHuPIuJ6LNaCCcjBQkTnGR5c85ceZKMMz0TNac5GCEeN0k2loxnHVJsYx03R4KMDkgtoxGOqcRNx0RbklOG4CotojCCeSY04zgEhWPkT4280Fuqrad7XZDvkJUsADnnPTopvkUbBpnPmE9le1jIx7IQPwRyTjmmePVKqVCAsa49BhLuUs6jjA+ZWYGOLtwcYV9C3So+E+CgLcFbrKUO6KCootJ9n5UvGCcqGkZqYpJG74Q0jtL3Md8imf4qbC32raN0nMypCllSraHQOoSIUh26IN0jlBhG0YG6JrSUnbDCD2A7piESfCAFvypFP0TFu2UGYkbDqm6YS55CQBLgMIPYmRud6zQMjffqrsTe8aHAe/ySiiDQmfmKQFpIaeYWuM1EW7TchgbAblV5JA1j5XbZGGqZwBHdNOXHclUap+t5GfUjH0p2tMJ0o1LyGaep3KqsZq3PRSPzLJk5xlHp07BY5d10b8ZqB2CElE7ZATkKDlMgcMp0DjjkpbSgTORFC5JaE7FJOeaSlTNRJJLBZImhMAnQB5A5BFzQsRhOAgMp0SSYOAiA3CTUQGU4WRAKQZ2TMYXHYFWGU5zl2/uWkjG5BY97TkHHlhWGTaiAYi7PxRzRB7YgGsZGD4ncqenqDHKCZtOerVpGOV+Wl6BBSRB1XG9tRz7nUDgdM+B8lC+XvDs1rW9AAmqHHHeFxdq31E81FARJlzvZaCStPTmttDLMInAgBzh0K0WVTZgH6g12oEAeGFgukL3kqSKV0bw4b+Xil5H46jZu1PJM5lS0ajgAkbrOEpaND4w4f2grEUzi0Fjnt8soyZjuHn5gVWme7vtCwwO5xvb+Spg2kaCcSE+ZCdlY9g0lkbx/aapGzUsm0sDmHHtMOw+RLSbUPewj2IcHxduoycnPj4KxUUphAe0tdG7k5qhxgBB7C4IsbJ8IkAOE+nfmE6WAExs2AChLfvgPkj36JNHVJOySeMsPuRAZKaQYjKokMLMuz4K5GdKr07fvefFWAN04VXI34ASlfq2QM2CZwVsPln1DTFJqCka8PaCEc7Q5hBUDIXN3BSrWVIQgT6iDghNkOKlUJOG5ThmSpGMz0SPYC3AUROSrMjcKAjdLRAIxyTKRMQkuGwmcPNEQhcEGjVuCI4BcEMMWo5PJXWt3WmOKcsv4lp4BJlztmBQyFkbXOIzk7KZ85EYjAAaNz5qk5/eEudkMG4V08YikmNOxzttUh28gqFQ/SBGDud3KaSUyPMjuTeQVUjJLupOVla2gGDYnqkXYP0IicDGOajKz2r2bOULuSIoD1SrTFGeaEojzTEKK3gCg6o0B5oWDqknSUmzkkklg0OETeaZE1AGnCZEmBYT4SCdMCUkMZecnZg5lRt3wFM46GhgOyrFnUz3iLZgGOgQd65342PJRAnqmJzyCvdRIlyUskckIycI8eKcKyNR+qS0Qv3znCmawRWuV3V+G7+9WPR+54epw4es4l3znZDUEC2sGMZePqWmPpxZWbZTYwDkqZrRjICQIwApGNJj6fKgWjhB0k/IrMcoBAKhwO5PiB0QsBLQefmtJWWU20BStlaXhoKjNIWgEHmpqKRxYcHdqtemU7nlk8DmHHtMOQfkVdWM+/hmhz4nFrt29WnkUBG+ehWs+COSPvInNez6lRki0HySsOX+q6Sk0+SWnCk9gwn0bqXSE2nCZA04IT6cHZHjKfCCCAoZ/5PHiVYwo3N1SNHQboB2Nw0AdETSnwlhOFU8ZBGMqVzMNyoIx6wUsrnCMAcicFaRlZ2rSN1PB6BDjdTuZsg0pLiMMBPJF6M124yCpGtwVaiZlKQrlpmd3I13qglSxvwcOaR71pdxjOyAwtIwRlPULzis4Nc3bBVaRmCrphDduXgq8gOErDxqoQUgFJjbkhaN8qGgSMIo4jI/HTxRtjMkmlo/wDpXWQiMYV447ouURtjDQAOiLf3Kx3eGZI36KrNJp9Rh3PNaek491DI/W7SM46qpUS5PdxkkfWpKiQRs0tPrHmVXaNLc/jH6FGVdEmptFIMHSOQQEFrVLjc7oXnbCypoCgKMoSpq4BC5GUJ3UtcUaEonISMqa2xAg6o0HVJcCeaSR5pJKZycJYSCwaHRNQo27IAkQQogmBhEEIRBMJYGgv3TPdko4eRPggWknTK+ztGykDdspkbQU026h2hWqWATVDI3cidz4BQNG2Vo07O6hLyCHOGPkVRhlk0ayYS05Y12Rn72B8UbZUBAktjs7lpBVRkg9MBz6pGn3K7StJkdCRnUMYWmLmz9qGj1Rj2lK0aQCSk5hjeWnYg4IRMYXJ6Gzu2Y7zGE8QxGAnkOljsAHZGwZA9yaNrNAMVGno5pQyt++DO+yKkOmbPg0/Umk3fz5bI30R6aZ8D9bd/Fp5EK7KGTR94wYGOXgqLBzVynBFNMD70SpyikAdWeikwnDdhsiwQp2YQ04TYKk5HG/NEGeJTCINSLVNoATFie06REIGjDiSpnNIGQhDCRnqmKEBGGZKNsZJUwbhOM7UbWgDkhl3GPMKXCEjJA81cqNmxlCY1KiBAKW9luoAw+BVymGBhBqb1RxvaCqFqcoHNUgIcEnDYqUKc3JU3q3NzVVyMmuCueadrS5wa0blHhX6SlDW63D1j9CWOO60yz0Cnp+7aSRueasxRanZI2HNSiPUQAjq3spYA1mNR5rbWumU7qhWTAOLWkLMc4RtLjzKmlcN5HHYKq0d44yP9kcgpyy06ccflEGE/fH9eQKEhTOy52SVG7wWNu17ROCjdsFKVG4ZSNCeaEjKlcFG4JVSNCeSMhCQprXGoyEKMoeiixvjUSYoyEKTSBSSSSUzUkKMDIWG2hkbUiMJkwkCIIGhGEAQKIDKEblGmVSRjEbjlOOSEHEeOpKJi1jO0fMBSt8UMcZfsBlXYog17W6Q5+ceSqRhnlPSalpNhNN7PNrfE+fkhqZXOfhpzjnhS1BkibIx3tDZV2hukEu3wq+HP8mDcYJ55ytGFzgI6gH2Tg4VAN1HYkLQoSzX3Mnsv+vonEZzae5RsMzKhnsStz7j1VVpw0jOcnK0n0xfA6nds4esw+BWcIyx+l3Mc1W0T0ct2z86IDw5KXuxpIBOcIWhFuhpNB7Tjjk1CG5dlT0wbqIcQAR1TNaNZa3llRcjmOwFuOSuMaW0D3jm52kIBEOoVqoAip4YOoGpw96UyFwqoG+SfSjaw9UQZyCnyHij0ItAIKtRw6s5HVTGkc3B04B5bKfuyLnFazi04TFpVt8WHHZRlm2Fcy2zzx0gLMhO2PCmEZRaMLWMckRZgZTgbKTCFwwrjJGQgPNGcoCCq2VpkhukkkNhckCR1T6UsIG9po5SOqssfqVIKZjsKtpsSTRhw5KjIzSVotcCN0LqfvXANHNPW7oTLXtTpYC+TURstQM9UKSKkLAAGnAVnuQyMvfsOmVtjj4xFz8qoh4jySsuok72Q88K5WygeqDzWRUyFnqg7nmpydXFihmd3r9A9kH50nDYAckmt2yj6LDK7bXL4QkbIDzUhQqCiIhA4bKYqIhCkTt0GFKQgKFxC5RlSuCjIU2NMf6AhCpOiAhRW2NAVGpioiFLaBz5JJ0kKZYG6NowgUo5LmjU+EIaE6fAVAgEYCHHgiAQBAIgmCPSXHAVSIypcyrMMXV528OqBjRG3J3cn7xxOFpGWV36Ww9rGFrBhPA/u52OLtgQVCweJUjWA7FXHNemlcQDNLjcEhUmbcwrUji+EOccnSN1CBgDOMH51cjMbQSQfJSZOBjYoRtyx8ikbvg+BQluW6ZtVGI5D9+aNj8YKae2CYfFdzDvFYkT3RO1MJDgcgjounttfHXsEcjg2fqOjvd9im9CTbEdTSwerIwg/QVGyItcTjZdfpLQWSRhzfBwRMoaKZ41U7R+SSErkfjpyWg5Bx1VmKF0j8CNx8wF14stCQMRfSr9NbIoWgtZ7srPLKKntgNsjZqakMAl73B7/ALwYAOdsKd/Dskshkkka3PTC6B87Im6W7u8lUlfLKd8hZYSya2M8t+mHNw+6JpcyZrsdCs4wuY4tcMELqi14CpT0npAcMeuORCMspCwltZtNG4gHSNj16rpbhV0s9qbDG0atsN0+wo7Xb6GagnbLNIytDgIR+IfeUpLTUZ0kNa7wLhnPhhcHNjjyZzK309LjwuOLm54dzyPuUIh3WvLSOaSHNIIOCCNwq74Mcl3cfJHn8uHai5mAoy3ZXHR46bKu8YOF1Y5xy5Y1A5RkZUzhsgIWmN2xyQaSnwpNKbCtmiwmwpsJtKobRYTYUpGEsJDaLCIc0+lNhODaVp3V+h3fkhUYmlxJ6AbrWoacuDQOu61453tnydRsUlM2TcjYKhdXtEha3GlvNa0rm0NB/bcFy1dVg5b1PNa72nixu2RUy7ukcd+ioMY6Z3ePzhWpR6RUNibyHMqwYA1oaOQWGXt3eUxmlMtwFEeWFbezmFXc3dY0pdoi0KNTEIC1CoiIQOGEZCEoXKiKidspjsgO/QpLlQndRkc1IRh3NA7OUNMaBC5EULlFa4UCAjdSFCVDeVHnySRJJGyQpFGFIOS59Nz8kuSQ5JYOeaYG0ZUgCTB6qIJwqJkZccBTbAABO0d3Fv7R3KDOStZGFu6cgnzQqRuEiE5C2KMqcDAyq7SAVbgBfI1o68z4DqqY8k7TvafR2jyCZvrBqke5ocRnbm1IAZyD86rbITSD6uAB4hSNbjqmYNySOimDABlTtJmtHJSxjSQQTlM0DQNPPqpGBFDprTcjVNMNRgvaMtd4ha8LASCMYHJcjbnGOrac88rrKR+tgKkZ+mvTRh+Ceilqpw0aI/a8kEcwggGQNR5KBjDLJnJz5LLK/JfyQqenc9+ojBz4c1cdTuY4BzSCd8FWIIHZboOH9MrSjtz5Guccud1djJXBy8/LOTU14vQ4Pp8Lxf7YTqfU/SWnGM6k7aQA5x06LXmpC07nbGFA5oZgDkNlF5fKdLw4fHKSpKWxd16PN3jHh2HhrBnHvUFVQFsrtWdRJPvXS2Stpqal0Seq7JOcc1nXOs1TPfCdIJ6Lntt7275ZNxz9wgJbDqGZCwlzjzIztlY09PjOy6N8zXgtmy4cw4e03/68lA2GjqZ2QvcYmvOO9cdm+8Lfj5LHFy8eOXpyssZAIVN8Z1LduFK2CpliZI2VrDgPbycst7N13ceW3mcuOrpRc0HYqMt3KsvbzUZC7Ma484r4TFqmLcoC1aysEelLCPCSqUtotKWFKmwmW0WE2lS4QFuAgRYbFop4s85XF3yDkuls9OHaT4BYJGqrYwHaNgaF1tqhMdsqqog6Y24B8ytp1hscveUxjKvdRrmLB7LeS4+rlJMj8+5dHcn+q5x8Fy841yxx+Jyfcqz6jTg9bPSt0x6z7Tt1MZChd5KMrC07d0ZIJ3UbmDOUslLUkcqJ7FC5pVouB6KMgFTWkqoRhROCtuYMKB7cHCFxCUBUpCByS4ryDZBkOblTOGQq2CyUt6FDTHszkJOEZCAqa0xqM7pJyhUVvApJ0klsloypAhbyRhc7oLCcc06TN04VSBSM3c33qMclI3YKomppX5dhC3mhBycowN8q4yEBgowg6ogmztLSrkDjBFqPN4wPcqwIJwpTl53znGMqozyu07SHuOTv0UjGnmFCxhGCOinbncdOaaE4xjnzUrWnG5yqzHA81aacjZSWkrMNGw3HRSaRzHMjkgDfWJ5ZICl06X4zukJE1KMTMPhsuntjtTizPslczDhkjc+K6O3uEdUdtnt2Ueej1v02d3zDc4GwWvSwEtLmx8hzVegpHVDowxhc7I2C3WW6WMaXBwPVq876rmz1rjdv0n0+O/LkR0jACHYzn6F01HVwQ0+gjScZ5c1iRQ6HAHbBVrvdLVzY8svJ43265j4YbRV+l7i8AAE8gsSXJftyWhVzl7i0FUxE7qtcOGYzUc3Ly3K7M2UtGMoZHOeiMZHRO2MkpZYSRPHyZW6qjJG49Duqc4LRhd3Q0VtfbyZw1z8esSdwuOuMbGyvDDluTj3LP+OizWLFmPrEeKpvarc3tKs4L0OL08vm9qjxufNQlitPbug0hdmN6cWc7VS1CRhW5Y2gN0uzkZO3Iqu5q2xu3PnNIUxCk0pYWkZoiEsIklSQJ2NDpGDoXBPhHG3D2nzRFY3tZpsOrJXHxK7cOij4EOj+Ukmw8+efsXCUb8zSeOpdg12eDntHNk4JWmePWP8A2res8v8ApydyfkFqxAwGocfijC2K/oFmRNyZT5j6lXL2vi649oSEJUzm7KMjCwolA5RlSEZUbm7IVETnbpi7KdzShIwitIWUDxtqxy6JymcSORUqRENdu0gqNzNsp8BsxI6jJCMnZCorOGygmbloI5g5VxzVA9qTXGqurUEJSPquPgkTlS2uPfSN7TzChe/bYHKsOUGkl5JUVth67RaZH75xnokrGySWl7ZQBCJoON0wGVIBsud0EnjGybkfejaMJwqIbFGDlC0IhzVyItGFLjZRA5Uo5K4imAyj5JhjxTtySmwy9iYNiSpRhAFI1u+M7oZ1PHzVgA5GwOVCxpxhTsG3RBQbomkkpwHtOAnacqUNOR4JbM0cpDgHD5VcjAdvnOUEcbTjYbLWfa42WyGsZURkyPLTEPabjqVjyZzH20w4/JWiZ6wyFuUzDIxpb7TSsmmieHjO5yuntNJLLI1sUL3nG4AXLy80xnbo4+G29On4YrRT1DJC3OAQQuwdLHVS6mHDsY0lcZSUjqeUOALccwea6ShcMlxJyGEryObl5cs5ML+Py9PHjmOO/lamihZ60hyR0Cpv7ufLYzpk+KTsfcVHUyOkdgFBFC4uyu3ikjDk3aFtG8ykFhLlYFC3k+RjX9G/arFRI9kETdWMtyfE7qh3u5C6p6c2UkvZ30RDtJG6IWuZ0ZkYzIaOi0re9kwDJCDjlnorVbP6HAe7AIPQrkz73b6b48cnpyFRMYgRnHksSqmy7BV+4PJe73rJkBJylx47rPnzs6VJNyoHN3Vt7Ceij7lx5Bd+FkebyS1V0ZPJA+MsOCCDhX4wY3hxAOD1QVs4lk16RnC1mWXlqemGWMmO6zH7FROGRhTPOTnkgwu3H087kyQlmlMQp8Ji1aMdqxCWkqcsCYtxyQNowzxQSHDTjoFK4qMtzlVDxvYLW7MzifFdlb3Ga0V1Pz9USAe5cJSPdDXuYTjddhZ6kR1TWuPqSNLHe4ros3i15brPbCrWlxWZDtNKz5Qugr4NEj245OXPztMFSJOhOD7lOXa+O/h4ilaq7hg4V1wDmqo8YcVlYmIeRQuCkKEjIUtIgcQhIUro84QyYZjPIoVKgKBwyp3AAZVd0rRnByfJLS5UTm4kznmMJHbnuoZjK/2W8lD38rDhzfnSa442rZd5KCV4DD4qI1R5YCidKXcznKW2s48gSHJUWojZSndRlhUZR1Ym1eKSctS0qdL2HCSdJCNspnJShRhGFzOw4GXKTHIoWoxzVIpAIgnwPBJaRFEApAomqQc04mixtupG8kCNnshVGOQ2nGylbjn1UQUzTqABAwOqGSZjsH3hTxkbtUDdiFMwDIPUIppmjzKnYScBQtGcKwxuN8KKJNpo8NPvKvRHZU443OI2K0oIM4OCAubksb4Y5fC1StJeD4rueG66OlY9jhjWR6w5rkqSlk0iQRPMY21hpx866ewW11wM+mZkYiZqJd1XkfX8M+ow+3t6X01mPeTrqWhZdHvnEmA3DduZQMdBTvkhMrnFw0lzRs37VzkFfLANMcrmgjfScZRsqjqBzyWHFxzjwmOPw35cu/fTq6WnjbI10rg6PmHDktCpiiLR3YaPMbLl6O5Pj2DgB1CsyXMuad/pXVhlqenPc8b2nrXtc4BpyGtAWe4EnKQqWuO52WrVVFuNvwxoEmPVxzz5rWZ3TG4+d2zG1YgHtYKhqrk6VuC8nHiVmVlSNRwVnuqfWO6z8bkJy+PVa9dQVEXdFwa7vGhw0uzj3+CoSUzCdInZrHNvT51TdVED2j4c0AnB6rbHjsY5cuNaQomRHFQTr6MbzHvKvUNrhllbIAZImkamcifJUWyMqXNe2VodpaCx2xyBha9urYKNrmyPDi8AHTvpU815McbcJ204vt32xbzRiGqkMcRhjccsYTnA9656fIdhdfxHPC+drYZmysEYOpvLPguRlwZF2/R5Z5YS8k7eZ9d4zL8Vdw35FCBhXGU73nYZ9yB8RbnPRehhlPTyc5fasAmcFIW4QrVijPNCSppYnsa15Hqu5FVzzQQdJKWFL0TYVQ4ya1pgqmTdHDmtekqS5rSHbhVq2Dv6ZzcesN2+9UbbVYIjdsRsujju46LPPDf8dZOW1AbIPxgNXvWLXUutjvHotOmdsA4+qVLNC07YTsY4Z+NczTvLwY3e03b5E8kYyp6+ldDL30YH2qBswlbtz6jwWOWLbW/yiFzAonbI5nkclCQ525JHuWaojkqGMODnPuVeaSWXAYwgeJVktA6IHdENIqGFxGHvPuykImtGwU7t91GUNIiKB4DhgjKkKjcp00ijNT6TqadvBVnZC05GgsKovA5KLHRxZ29VG0ogm0ovFEb2kUOE6bCLEeVhsBJPhJRpoyE/JCEa546qJp2RtO+UCNpwmjJKEsIQQUY3WkRsgj5JsJyMJpoht8yNp5bKMKZuFUZZDUjMAYwogcKdm4yeaGdSNOThTxu35KFg0nf5FKw+slQtQjV0XQU9guBsrbq6mcKFz9PekjGc45c8Z6rn4XBxxyK6a33u4w0DaGOslbTB2oRA+rlc/LbG/DJfaajtsLac1NXI9kOdLAwZdIfLyHUrToqGiqJmtjqX4wXFj48PcAM4aRsTso64OqGUtUTs+HSQBgNc04dgdM7H5UraJTXwviAHdOD3uOwa0cyT4YXFllbXdMJitG5TammF5hjaNMbGHAa39vmUZuM0ulsknqtOcNAGffjmsqokYJ5RCT3es6CRuW52+hBHI5Z3C0ryeNdXSvon2+R0r3Co/EAOyjjeSsWGVwwtShqGNqGGZhfGDlzQea5/tXj3d7XeSZzS/G9w6o3ykDmVAZozI50YLW5yATyVi412qCClETGCAe2Bu/Pirxu4zvGi9K0HnlM6uJGxKzZJiThuT7lA7vTuAcea1x47WOXL49RZmqdRO5VV8m/NRyFw3JHzqB0zQd3BdGHFY5eTk2mLyeqTHEu5qsXgn1XA+5E1x5LeYua5VfZJsi9LczYFNSzU8cUnfR63Fvq+RVWR4Iz1U447yssFzsx3tNJWFzcc1VLwXKMHf5UxOSuzHCRxcnJcva1HOW8jhA+XVlQ5wh5la44xzZZ30JyBGeSjctNMtp6SRr3mmk/k5Ngfiu6FU3NLHlruYOEWSCCOisVje80TtGNYGr3qvHZy9dqoTpspZCnZkVjXKmdTzelxD1c5eB081sKOUB7S0jIPMK8MrK1wy0jt9f3kQ9bJW9TyipiLR/KtGceIXFyRvt8+tuTCTt5LXoqwv0ua7DhuCuj9puHlhPcakzA8FrhzWDW0T4JO8j//ANW22oMntY1eKaVoc0ggEJaRhncbq+nNNnZLkHZ45gpKxX0LTl8eWu8lQZO5rzHMNLhyPQrHPCx163NxKQonKRzhj3oSsxERblREdFMVE86QSpXER3QOGyWrJyn5ptIhdyVF/tFX5NmlZzzuprfi9hcT0ThINyjEXiUtNblIBJSxU0s79ETC49cdFdFPDSYMgD5PoT0z84oNikcMtY4j3JK46skB9U4Hgkn4jzrmG5RAoWo1wx6Vp0SEFEmVEjaUAOU4OFcRU43RYCiaVIFUZ5EpPAIMImps6kBUrDyAUIUkezk2dWs5Rc8YPVBnOMKUDA2HMISmjzqBJyul4ahpau7U0FbUej073YfL4BcuzPU81fp5ywBY8uO424svGvSKqWjpGT01DURzU0LiWF7GuMhwMk5+bbwWHU3N8sBijhhhYTqeIhjWemfIeCxGVeWe0l3pcc5yuPH6fKW23brz+olmouseXHBPzrQpKd87mxxtLnnoFkQu35rWoK000gkbzAwp5Mcpjbj7Rhljll+SzLDJTyGORpa9vMFSQyaVDNWmrnL3buK1LXTMEjppAHOjbrDTyzn9nNRjjlcZ5TsdeXSeno6uV20LwPFwICsVbYmua3UXmNgYT4kKxDUS96063uy7cZ552Kz6rDJHMyCGkjIV8eE2OblsxV3vGcNaB7lBI4kc07jlRl2ei7JNPMvJVabkqEoGSr0u+VQlG5VyJ81STU05Y4g+SUVzfE8NmGRn2uqGQ7qpMMtzhVIN7dGyYSNDmHYozv1WJaqkh5iJ28Fr6wnIwz3j0fGyEg5SD+ecJtYWuMcuVPhOh1oNZWkY1McKNx8kBeT1Th5HmqiDFXYGGWi09RnCijbBMcOJa76FowQCLDW8lthNllfhhvBBLTzCBWqyLuqp43553UJWeU1WkCDkKN5RdULlC8UMrGvYWuAIKzQH0EwOSYXHY+C0nIHsbIwseMtK0wzuLaVZhm1NDmnIVuOYE4J2XOsmloZNDjqidycVpQ1DZGhwK6OrNxOWG16eAOGRuCsStowc5zhbkUw9l3JQ1EQOcqbC488sLpyj3TU7vjMHj0Usc7Jhsd/BXKuAb7bLFlaaebLOXMLPPB3Y6z/7aBGFC/DgQUUEomjz16hKRuW7c1zp1ZdVXIA2CbkjGCPMbEIHZRtcQ1D9Mfv2VJjDI7AU0+ZJAxvIKVrAxoASb43UR6AxmBjPipIKaSqk0tGAPad0ARMhfNK2NgyT9Hmrz3NhiFPDjA9tw6lVjNpyuifNFSRdxTjO27up96zJXlx1Hmp3+KqPduQqs1BhN0x3KSi1HxSUbdHhGM3kn3xzQtyiXDHcMbIkIKIY6poEEauU1ku1bH3lLa62Znxo6dxHz4UNRR1VE7RVUs8DuWJYyw/SqlJEFI3dRKdlPM5oIhlIPLEZ+xVtNhxunwjEE437mX+7P2JmgucAAS48gBzVSxlYdqkGxBJ6pej1H9BL/dlOIpXEhsUji07gMO3vRuIsqdrt+SnYcnChbDM1pc6GUAcyWEAI4Wvc4ljXOI3wASmjxqcc1MzbbxQ9zI0anRvaPEtIRN2IU+yvSdpOrHkrUeNI3wq9NFNPLohhklefxWNLj9C0HWm5QM1SW+rY34zoXAfUpuhN0mux18lM2fA0jqqIfvge4qZjJTjEbyDyIaSpuMPysalNUBhAHPO5XXWuEststyc+N0TXdyI9W7ifHyXFU8Mob/JP5/FK04ZZI2gFsjRz3BAUZ4b6h48tndjrqXNUyZtJA7vms1bOzt1+VY8r85CgguU0GowzOY5zS1xacZBUffahhLDj1WXNzzKagyUJKEOyk5bacfkil5ZVCY7uV2VwDSsyoeMHCrSpVKR+Duqs8g04RyvGr3KlUSYJ802k9rdsefTAV0D9nEeawLNGZJw5b1Q7TO4JyMuahLk2coSchBqWsjkyqXUlhRA5KlyqjOmRJISU06PkgghaFFWesGPPJZhTh2kgjmFpjlo/HbSu7BqbKCCCMLLz4laT5PSKEjAy1ZROE+Tu7GMInCEuylnKAlZLkJ2OiAp0xTq4hlYyVpY8ZBVSJ7qSTQcludirbuainjEjMdeivDPVa434q0KjIBB2U7ZzI3SVjRTkNLSdwcKxFMQ4broK4Jao7EYWPUx6tuq16o5aCOTlmSnmk147cazo5HQS/wBnqr+dTdXRUZ29UdJLsY3nYciVzZzvp2Z4+WPlEz2YOpvXmFFI/wBTzVglVnty9ZsYihbzeeZR6S5wa0FzicADqUekAAAEk9Atugt7aCAVVQP4w72Gn8Tz96JNquWlMwCggMZwahw9c+A8AqLiAN1bqCXPcScklUZjkYW0x0JuoZHElV3uwcKR5wFE7nkqM78N5+IcJJsFJZr8mQlzCEZ6owcLijvEvauxfgCiuVM/iS6wNqGNlMdJDIMty3m8jrvsPlXiwO6+ruyeNsXZjYw0AaoXOOOpL3KOS6hY+3WSz0tDEzvZYoI86W63Bgz4BVrvZbdfqCSjuNLFUwSNxh7ckeYPQ+YXjn3Qssmqwwaj3ZE79PTV6oyvSuFuIrYeFLR6TdqMT+hRd4H1DdWrQM535rPV1tVvw+Z+LuHn8NcUV9mLi9sT/vTjzcxwy0/MfnX1na6OOntNHAWMzFBGz2R0aAvn7tSfS3TtUohRzxTsmbTRl0Tw4Z1kYyF9CXGb0S1Vc4OO6ge8Hww0n9ivO7kLGJ3U8bgQWtIO3shfKfD0Ih7RbfAR/J3RrMe6Qj9i+q6WTvaSGUHOuNrvnGV8ytgFH20+j4xovYx7i/P7U+K9VHJPT6d7lnxW/MF512bRsPEPGwLQcXXG48ivSF5z2a/hFxv/ALWP1FRLdVVk8o6zia1MunDFzogwapqZ7W4b1xkfTheRdiI18R3IOA/xNpIIzvrC936Lx7szt/wT2lcTUOMCFjmtH9kyZH0EKsL+NRnj+eLoe11rY+CMtAH8bi6Y8V4xZLbNerxSW6E6X1EgZq+KOZPyDK9n7YvwF/8AdxftXnfZSA7j2kz+LDKR79P/ANrXjtnHaw5sZeSR7fZOH7dYKGOmoKdkYaPWfj1nnxJ6q+yognL2RSxyFhw8NcDpPgfBPOS2ne4cw0kfMvGOyCokk4ruAc8nvKYvfvzOsbn5ysNWy11WzGzF0naTwpSOtEt5o4WRVNP60oYMCRnU48R4rqODY2u4NtBIBPorN8eSscUMEnC11aeRpJf1SoOCfwKsv5pH9SPK3BMxk5Omy7uYzhxjB88Bcp2gPi/gu8xuZnvo+RHiuU7VpHMv9AA4j+Ku5HH4y4dsriN3EjzcStuPj3rJy/U/UTvDS/HJjmpmyFUGP6gqYSEldXjHj2rzZEi8+KrseEbn+qlcSlBPJhqy6iT1HOJCsVEuTjKyquYE6QdgjTXD2gkky7PJUJH65cc1JPMGtP0KO3xGWYZ8d0adMnW3T2OIMYHeSszO1TOOeZKCnPo9ISNidgowd1rjHJzXvSUOQPdhMTpaSq+slyqRz+Kwx2+cKfIPIquB6qYPcx2/JPSbE6WUweHb9E2Uk6FlMXIUkz0sUs+mXS72XbKCYd3M5vnlRvOkBw5g5VisGqKOcbh2xWk7xVJ2q5TO6JEplmrRikkeSizukozwhRFCd0HFKpbplDhtnmgZIWuwTzU1ZjQzxyqT3YkaV1cd3i6JNxsaHS0Jd1adgsiR2HYPNbFFIXxuAOCW4wsmqbiZ2OhwmvxVZhlgKqq3L7Cr4UWbdPFUjKghul2/mpW4f7PNBDSuk36LSp6QBzQBn5FneOMuTLGXpJbqM6xK8AkHZWq6Yufgnlsp/VhjwOZWVVSHUnqRhvdQTnBwqMruinleeqpvO+UW6dPHAO3UbjyTlyAnKxrQkkCSRsUFHlCBsnA81wvRSjbC+suyz+bKw/m//M5fJbTuvrPsr/mxsP5v/wAzlHL+ox9vO/uhP8c4f/In+tq8WwPij5l9Bdq1op79xtwba6pz2wVUk0b3RnDgNjt8ysjsF4X/AM7uX9637EYZyY6pZY7rxfgSnFVx5YYcbGtjJ/8AKdX7F9P8aT+jcEXycHBbQTEf7hXktt4OouGO3OzWygkmkp2UxqyZiC7Ol46dNgvSe06buOza+Ozu6m0f7zgP2pZXys0ePUbfDsoqOGrXMDnXRxO/+AXg/ENOabt/jGMa7jTyD3ODV7N2fz+kcAWKT/Q42/MMfsXl/HNP3XbxZJMfyzqV3zOLf2I4+srCz7j3Veddmu3EXG/+1j9RXoq867Nfwi43/wBrH6ipn607+0ehl7dWgkaiM4XE2+g9D7X7tOG4ZV2uOUHxIfpP1Bat4uPoXF/D9OXYZWNqYfe4Na4fUVput4N7iuAxltM+B3jguDh9RS9DW7/047tk/AX/AN3F+1ec9kv4eU3+ol/VXo3bKccCZ/0uL9q837JHZ4/pR/8Agm/VW/H/AIq5uSb5o+g6r/FZPyHfUvE+xwY4trPzM/rtXtlV/i0n5DvqXinY6f8ArZV/mbv12rPjn4Vpyf5MXrnEn4M3T80l/UKp8EfgRZfzRn1K5xJ+DN0/M5f1CqfA/wCBFl/M2fUo/wCLS/5Hn/a27HEFv/NT+suDbIV9EXLh+1XeZktfQxVEjG6WueOQzleV9ptot1lqra230kdO2Vjy8MGNWCMZXTw8kusXnfV/T2b5NuSjkB2UzXlZ7H7ZVqN+diV16eZlF1jsHmjkfhhVZjsqOpm0swCkWMV6iU6iMrJnl3dlTzzE6jnyWdO71SScBFdPFhtDIXSyYB2HNbFrhy5ob8pWLC4zSBjAQ3PzrqKWMU9OOWpwx7kp225PxxWpH5cGjkEgdlADujytdPPt8rs878MUcO7s9FWkmLpMeatRDDUxeosJOIIwo9XknyhiHJid10FTA5GUBAc3BUbXOY7S4+r0KVipE+UsqPUmyg9Cd6wIzzGFYtjhV0MlO7Bczce5VFXpKl9FdNQ5F2cdCFrh/GmOMs0n9aN7on+01Nla9zoW1UQr6TBB5t+KfArFZIHbHZ45tPNLLH+FIN3JRlETlCAoBuaYNRIZZWxRFxKcmzxm7pRnPe1YGfUjGD5lUZjiTA5AqUmSZ/q5VmG3ySEEtyVvL4zTsx1JqlSSEMzlRysLiXZ5nKvi2yN/Fx7kz6GQcmlPyibkyJm+rgKWkt0kxDnDDVqRW0u9Z4xutBsLWtw0YARcmeXLrqKDKRrBpAwApg0RjYKcswo37rNnMtqs7yWblZ8p3yrtQdWQFQm2aShtipznDT5qmVYnOVXztss8668ZrEJ5BATuiJygcsjhkkySNq0xQUQ5qMb4RjZcL0Eo54X1p2V/zY2D83/5nL5JB3X1p2VOD+zGwn/RyD/vuU8voY+3EdtV1qbHxHwtc6QM9Ipu+kj1jLc+rzHyr1HhS5T3jhS1XKq09/VUscsmgYGojJwvIfugwfSrAcbaJ/8AlXqfALccA2AH/MIv1Qs7Otq325wwd72+iXGe5sec+GXkfatvtEslw4j4Mq7XbGxuqZnx7SP0jSHAnf5FFRwau1i7VOB97tFNHn8qSQ/8qu8YcYUXBdrhr66GaaOWYQhsIGckE536bI3dzRfAeArRXWLgq22u4tY2qpmOY4MdqHtEjf3FcJ2kU+jtW4Nqf6SRrD/5ZAf+Zeg8IcV0fGNndcqKGWGNsroiyXGrIx4e9cl2m0//AFq4Gqcbi592T79J/Yqx6y7Kzp6YvOOzQ54h44/2sfqK9HXm/Zn+EfHP+1j+1TP1p33EPatcPgm88IV+cCCvc4nyw0H6CV6aCCNl4929D+I2PHPvZsf7oXo3CFx+FuErVXE5MtMwuP8AaAwfpBVZfpKjG/nY5jtm/AP/AN5F+1eb9kbs9oNLt/3E36q9I7ZvwD/95F+1eadkW3aDS56wTfqrXj/xVjyf5Y+iKr/FZfyHfUvEuxo54srPzR367V7bUgmmkA5ljvqXiPYy0jiuuJ5tozkeHrhZ8d/Cr5P8mL17iX8GLr+Zy/qFU+BvwHsn5mz6lb4nwOFrsf8ARJf1CqnA34DWT80Z9Sj/AIrv+T/44ftWv91tF7oIrfcJ6ZklMXObE7AJ1YyvNK69XK6yRuuFbNUmMEMMrs6c88Lue2cA8Q23ypT+uvOMLu4cJ4S/Lzvqcr52bXWEgBTxvwVSaSGAeSsRHI32W7hyna6JS1pKp1NTnO6aeXDCAVSEgJL3cm7pWqxw2U8jYmancuYB8VjTSvlfklSVVQZ3kk+4Dop7dSGaQPePUCju114zwm6vWqk0sErh7gtXVlRAhoAaNhyTg5Wkjj5eTyqUIJpgxmAd0nPDGkkqhLIXyElVGMx7SxnU8e9abeSzqYAvyVeDsdEDOdpEOpNr8kDjlCNJQ7PJM71hgoWuAG6j1guIQErSRzRZUepFlAFlVquP1BM32mnf3KdIEcn7tOxVY3S8LqrloubohgEHIw5p3BCOsoIqxxkiwx/ksRofTTkeBWzR1AdgkromqOWXH8sWfJS11OfWj7xvjjBUZkmbzpnhdY2pD4Qx2gjoSN0B9GcNEseW55t5hK8eLPHmlurHJPqX6doX5VGV087wC0gDphd061UEjHPbUObts0tysWWjDXluOSmanp0YZYxTttvdK5uW4+RdVSUDImDI3HkmtNIA0HC1+6wss89tfaiaZmPZCryUzAMBq0pG4VWQgblRMqzyZc8QGwGFTdtstGY5zlUZBglbSsMorvJCgkcQFK4qCQ5GEzxipLuSqFS4Bp8VcmOHYWZUPy4hDr44qvy45KHR4IlLAG94C84aErjK6rekTaZ7uQJSdRlntHHvVuWrDciPYeKpyyukfkuKmzGJlpCkZ1cPnSU0bNTASUkfiPKuRbnG5Rg7KMFG1eW9Qa+i+wvimlq+G3cPSyhtZRPc6Jjju+Jxzt44JIXzoNyvROFey7im82uiv9orKSnbJl8TjO5kjMEjoNtwllqwPoriDhay8UwQw3iiZUshcXx5cQWk89wtKNlPb6RkcYZDTQMDQM4axoH0ABeWUln7YqSIR/DtrlAGxmAc759K57jTh7tJmss9RfL3TSULXMD4aeQsDi5waNg0ZGSOay8f9nt6DwNeIeI+I+KbvTHVS+kQ0sD/AIzY2HJ9xLiVzH3QE2myWaDPt1T3Y9zP/tZdo7OO0nh+mfT2q90dJC9+tzI5jguxjO7fJcPxF/Cm7cXwcL3u6+mVkNSIIy92Y2veBuDgeIV44/lvZW9PUuwOoL+GrpATtFWgj/zMH2Lpe0WnEj+F58bw3yn/APlkLzyzdmXaNw9HLHab1R0jZnB0gjnPrEbDm1UbZbe0XjGSup239rzaq0Md38mMSs3Dm4b0TuO7vY3qPodeb9mX4R8c/wC1j+1cperZ2qWGzVV0q+JGvgpmd48RS5djO+BpXL8B/wAMr7croywXn0aokIqap8j8d44nGfZO6Uw6vabn3Onc9vR/idi/10v6rVtdilxFXwS+kLsvo6l7MeDXesPrK864+4b41pLNDX8TXaKtp4phHG1r9Ra53h6o8FW7P7VxrWsmPDdRJRUsjh31Q4hsZI+TcjyV2Tw1tluzk3p6l20fgF/7yL9q8Y4QvP8AB7im33OQ/eY5NMoG50OGHfQc/IvUbj2c8aXmh9FuXFkVTCXB/dSMONQ5HkvM+JuDL1wo4G4wNMDjhlREdTHeXkfIquO4zHx2z5fPymUj6gp6iGsp46iCRssMjQ5j2nIcD1CzrVwzaLLVVNTb6KOCaoP31zc775x5DJXlvD3BnaDZ6WJ9qvFLDTyAPETpS5uDv7JGB8i35bZ2ozRlnwxbI8/jRtwfn0rK4a+W85Le7i0O1DiKC1cMT0Alb6ZXNMTGA7hp9px8sbfKtngn8CLL+aM+peXVfZVxbX1TqmsrqOeZ/tSSTOLj9Ct8OWfj2tsVNLbL3HDRAOjijdJjSGuLfi+Sq4Y+GpWUzznJu4ou2X8I7d+aH9crzpuXEADJPJdVxzZ+ILdNSTcQ17auSVrmROa7OkDBI5DxUvDXAN3vdMKqKNsMLx6kk2QMeIHMrq48pjhN1x8uOWfJdRzGPXa3wUriGZJXof8AghuTWktuVK53gWOAXD8U8PXfh2ZkdfT6I5DiOVnrMf5Z8fIqpy43qVneDOd2MaebWSAVm1VTq+9x8hz812tm7Nr/AMR2WC50M1E2Cozp7yQh2xIPIeSrXvs2vHDVJHV3F9K6B8gjzC8nST45AU3kx3rbfDhsnlY5OiozUP1EYb4rdY1sTAxrRgLoeG+B7jxBb31FvfTNijkMZ71xBzz6DzUXEXC9dww+nbXPgcZw4s7pxPLHPI81WOePlr5Ycs5LPKTpjZRFwaMlRGUAKB8pdndbOWQUs2px328FFzKBxTtQvS9TDHzKyHKrTnDcqbKGWftLlCShymQnQ3O2wFGzOclOnCZpc4SygzlMSgkmoBA45KDKQOUBZDBURjAzKwfO1HG0AamhQscWkOBwQchFJVYdqIAzzx4rTDL+tN+U0tNqXNGFKyqLjuVnmVrxnOAUQcARgrS5IvFGoyctJ0nGeaMASPBJ3Kz2PytW3U5mmYcZGVGV1ETCzLTp6KibHRscBzCJ7QOqtl7Y4AwDYBZk82XFcvuu3KyRHMRqKozHchTSPzk5VOR3NXjHPcleY7KhOTvhXJXKlLu5aRG1R7sBVpZD4qeUY3VSYbE5VtIpVDjqOCVQflzyr0oJcojGMZQ6cLqKmkjdBLMyNm53VlwJGnHNZ1VEWDLlnnlqN8NZXs4e54ydh0RRtLn4ULHZaPcrVI0ukz0wspdnn0ujQxrW5HJJItYTvukjdc/biUgSEwOUlxR7SZudl9YdkH811l/Jk/4jl8nMO6+seyD+a6y/kyf8Ryzz9HIvcYcfWngk0fwnHUO9K16O5YHY04znfzXn/FHa7w7xJZH2iihrm1FRNAGGWIBu0rDzz5Kp90P7XD3un/5V41bP8r0P5zF+uEscZrZ7fbXivmu8/wDaHb/teD6mL6T6FfNl62+6IaP/AO2pz9DEuP3SyfSi807Kf8qcaf7Zf9RXpa807KD/ANKcajwvL/qKn4pu8vVA26WWut7h6tTA+I/K0heI9g0bouJLzG8Yeyla1w8CJMFe+ryPgC2/BXa3xhSBulgaJGD+y94cPrTl6qb7ja7YqV1bwfS0rPbnuVPG33uJH7V2trtlNZ7XT2+kjDIIIwxjQPDr7zzXOdoQBobHn+u6T9YrsEvjRyay25KDtAtM/G0nCzWT+lsJZ3paNBeG6i3x5LU4ntMN74auFvmYHNmgdpz0cBlp+Q4XglxvcXD3bPXXaaJ8sVNXyFzGczluP2ruH9ulrfGWiz1uSCP5Ri1vHeriynLO5k07R2s8PuFBbu6re/cI4M90MajhvjyyvSV8lWRueJLYRy9MiP8A8wvrVHNhMbNDg5LnLtwt07VLBarpVW6eGtM1PIY3lkQIyPDdXuzeQScDUDxsHGRwHvkcvE+MoXScc3rSP/Fv38OS9s7N2hvAVsaDnDX7/wDnKefHMeOWfLPi5bny2X4ZPaFb4rlf+GaORurvp3tx0A9XJ+YLv4oo4Ymxxsa1jRpa0DAAXH8UEfw54Sz/AE036i7PwWeX6yNsJ+WVcvauOrXd+Jamx07JhPDrxI4DS8tOHYVrjCzw3zha4UUrQS6Fzoz8V7RlpHyheW8CRH/CpM8n8eqx85XtNWM0sv5DvqTzx8cppPHn54W1yvZazu+zq1NPPEn67lL2j0XpvA9fgZdABO3/AMpyfoym7ND/ANQbaf8AWf8AEcukr6VlbQT0sm7Jo3Rn3EYS3rk2evLj1/pwnY+SeGKsn/PHfqtWL2znFXaN/wDu5fratzskidBw/XwvGHR1z2OHmGtH7Fg9tR/jdnH/AOOX62rfDvnc+c//ADaeWudjmoi8Ekp8F+wGVpW+2smqI4y3vJXHZhOG/KvQkry70oMa+TAYxzvyQSrDKGrecClmJ/IK6V03wcO67yljI/EY7OPmVN3EEmsgyED+yrmG025fEV6ay3J7f8UkA/tYCtCw3J2QKf53hHFe2POO8mJ8yrUd0DiPXd86f22GVz36UX2O5RjJpnEf2XAqpJS1MR++U8rfe0rqoa2nkx9+ew+e6tiQ6dTJ2vA89/mR9qo878uFyku4001RtNTRPz4tUUnDdvqBlkcsB8WnI+YqbhYrHOZenGE4Ta8ro6nhKoB/i1RHIPB3qlZ0vD9zizmkecdW7hStmowMKx8H1jN3Uso97EDoZWD1onj3hEh7gCcBQvdkqUgH25A0ddiSgzSDZzpX+4YT1VYY2qU9DWNgFZTlwjzu0nY+alpppntDXAe9bD7xDJAIfR8MDdI8gqUTYzJ6owOiuTpvctY6q5SQl+NZIBXU0UkdPEAwDPiVz9O0+qtSJ+GjySy7cmWWq1/S3O5uUMj9ZyqjZfNCZT4qPFN5LTzSgHAKrSPG4ymkcMqu9+OZTkLZPeMqpIfWyje7KryPwVejiObkfJU5ASFZkdkHCqvJLcAIaYqzxsfJQPOFYeCWqu8EFG3Riic7fdUa14dHp6q6/cYKpVEeSs85uOnh/ZVgwWNycErTp2hgySPkKyzCUPcnxKx7joy45l8tgyMyUlk92fEpJ7qP/H/2wQnCFPlcO3eMHBX1l2OnPZZZCfiSf8Ry+SgdwvrXsc/mpsf5En/Fcpz9KjlO3Sw3e9/AfwXbqisMXfd53LNWnOnGV45/B68WW6W190ttTRslqo2sdMzSHEOBIC+sbzxPZeHTCLvcoKPv8933pxqxzx84XkHa3xTY+IpOGY7Rc6esfDcA6QROzpB0gEqZl8Hp7seRXzXev+0S3/a0H1MX0oeRXzTev+0U0f8A9tT/AFMRx+6mvpZeadlH+VONf9tP+or0teadlAxdONf9sv8AqKn4pvQn1jGXCOjPtyROkb5hpAP6wXNU9tNN2p11c0erWWqIH8pkhH1EKDii5fB3aDweHOwyqdU0zvPU1uPpAXYejxuqW1GPvjWFmfIkH9gR6HtyfaGcUFi875SfrFdiuO7RB/ErD/tyk/WK7FAfKPHf4f3/APPX/sWE0lvVb3HTHO7QL/pGc1j/ANiyIaQYBkf8gXdj+sedn+1XbCSeIbYBk/xuL9cL63XypYiwX+2BoAxVxfrhfVaw+o9x0fS+q+c+MW54yvLc4HpTuS9h7OBjgS2D+y79Yrx3jB2eNby3xqnfsXsfZz+Att9z/wBcrXmmuLFh9N/myVeKW5464QPhNN+ouz6BcTxU8jjzg5o5Onnz/uLtugXLl6jtw/bJ4hwLIXdqcreQDqr6yvaav/FZfyHfUV4dwAc9rMu/49X9ZXuNV/i0n5DvqKvm/aMfp/0rmezU/wDUG2/+p/xHLpYqpk1TPAPbh06vlGQuY7M/wAtn/qf8Ryejr+77S7rby7AloIJmjzaXA/QVGU3lWuN1jFnhag+Dq3iCIDDX3F0rfc5jXfWSuE7aGOkrbMB/Ry7+G7V6PeLtQcOUdRcap2O8xho9qRwGAAvn7iviqqvNc+pqHannLY4x7LB4BdH02Fyy8/iOb6nKY4fbntlvfFSsGXDP1qlJXSPdljiAq/cvkJc95JKbu9BIB2XozPdcfHhjtMJnndxyfNE2YOdgk/IqhJkdoby6lWoY2s3zunc/4rO44rsAYSN35V5rBjIkcPes1krQdsKy2ckYBCXnXNlnf4sPqJYXZa7UEcV5fH7WQqurKYhrhuAU5y35RrHL3G5BfQQDqXSU3FcIp2t7vLhsThedOhYfZyPcma+aE+q4keCrzmRzgx94vSH8QUsp9ZhafFqmp7jHK06J9/BxwV51FcHMwHgq/FVtd6wdhPxjLPiyju/STJhuNWfBVqhsZOl8e/uWRbrgY8Euz4ZWk2qEz9T+ZSkc+UsU56SB5P3sLMqaSBnJoBW5URtkb6j8LPkgDT62/vTPHKz5YjqcE7YARNj0EYWg+NvQBROhPRDacm01McAZV0O08lmxksKs98CBupZZ91YL8DmgdIFC6bbmonyZxgoTIsOOppyceCqSPcNicqaJ2TvvgKOdut2xSXIrveSMKIlFI3S7TnPmonHbZNUhnKBw2KJzlE5+2yGsiJ2wyoHEnbCkkJ+RQPJznKTbFG5uTjkq8gHLOVO9+/JRfjJXttj0GOnLxqxspXUgzsFagae72A+VQSTYeRywnMVedphTwtGDzSVZ8uXb4SS6V+X9cgE6EbJ8ryXpnHML627HP5qbH+RJ/wAVy+SRzC+tuxz+aqx/kSf8VynP0rFwH3RZ9bh7z7//AJV41aj/ANMUH5zF+uF7J90b7XDvun/5V4rb5WwXKllcfVZPG4+4OBRj6D7kPIr5ovX/AGjG/wC16f6mL6Va9sjA5pyCMg+OV4DduFb1L90DFWR26odRur4an0gMPdhjWgkl3LoQpx+RX0AvM+yj/KnGv+2n/UV6YvL+yGQT1nGM4ILJLw9zSOo3S+B8sztwrXW24cJ1zPapqp8ox/Z0FewQTNqIGTMOWPaHNPiCMrxvt8IEViBAPrTfU1egdnlz+FuA7RUlwc8QCJ5/tM9U/Uqyn4ypmX5aV+0Fuqise/K90h/+RXXri+0uoZS2mzzyHDI7zSOJ8tS7TxU30qe3zDxTR1Nx7S7xRUcRlqJq57Y424y48+ql/wAHnFjWlxsk4xvzb9q6um4cu7e3V9WaCf0X011T35Ye70FnPVy57YXs9U9sVHNI4gNbG5xJ8AFveW46kc04pnba+VrC4niK2DGP45EP/mF9YL5HslQ5/EdsLQGg1sXLw7wL64S5/cP6ealfNfGEzhxvemADardv8y9n7NDngK2E+D/13LxXjD1uOr4PCrd+xe29nAxwJbcfFd+sVrz3fFHP9N/nrP4t/D/gv84n/UXc9AuC4ylbDx3wW95w30mVvyloAXfLmy9R24ftk8E7Pv525x/bq/rK90qv8Wk/Id9S8f4I4dutD2qVtRU0M8dPG6oJmcwhh1H1cHrnK9cuUrILbUzPOGxwvcT5BpKrlu8oy4JZjdua7MjngC2e6T/iOXJ8R3mOxdstLWzuLYBStZLgZ9Uh37cLouzqtp6Hsvt1ZVStihYyV7nuOAB3jl45xvxTHfuI6i4xR6I9AijB56W5wflytOLj8s7b6TzWzDGT22Lvd7nx9xII4dbIRsxvNsLM7k/2ig4/4egsFPZIIm6dUcrnE83HLdyvTuBuFaS12inmjGszMbJ3h5vyM5XJdt21VZcf0c31tWk5N8kxx9RnycfjxXK+68pJwoZHKRzvVJUL+bR5rtxcnH/Rws0tyUTnFETgKJ3NSi93Z2yEFTRTBp3KrJuSNn4tZkrXckfRZLZHtOQTlTsq3gesAltFxXspZVUVrT0S9IB5JFpaJaPawR4FR6cHNLJ63Pu3Hn7ioS5zyia3ByqmVi5lfVTR3CVrtJJaRzBWvS3UtA9ZY7zHO3TMNL8YbI3n8viFT1ywP05BHiFtM9neDHOdO1juocMFwSfWBwOHLj46p2dyrsdW48yq2wy+m03TOeqAz+azW1WeZRifzSZ/a00Q8HdGHZGVRZLvzCstcdGcoTcEhKFzuWEJcSgzuUI0lMukbFC6QublRkoNZaTsPlSqpAyOJd7tlG52OZ5p3uJyeXuUDnAZSXITupUDztzRFxPIqN25x4IayAcSRzULipX9FE47clDTGIXkk8kHVG73oGe2PenGsi6HhsGN+SzpZQXnfKtTv0x4HgsuWQg7DKLdNuLCWpMpKr6Qc+x9CSx83T9uMBJLomC89uJvNfTXZZxnw1a+ze0UVfe6GmqY2PD4pZQ1zcyOIyPcQvmUcxnl1Wj3Njxk1dfn82Z+8izZy6ep9u3ENovz7ELVcqas7rvu87h+rTnTjP0rx0bq+2Ox9Ku4fozP3lIyGyuOBV3A/wDtmfvJ4m997NO1y01dmprTf6ttJcadgibNMcMnA2Bz0OOeV6eL5aXRd4LnRGM/jekNx9a+OmUtkG5q673ejM/eUhZZeQq6/H5sz95K4bK19B8edrNotNsnpLNWR1l0kaWMMJ1MhztqJ5bdAOq5nsV4ks9ms91ZdbpTUsktS1zRNIGlw0bn515FpsvSrr/0Zn7yXdWYn/G679HZ+8q8JrSN3e3qvbZxDaL1FZvgu401WYnS6+5kDtOQ3GVpdjXGNptnDNZbrpcaaldFVF8QmeG6mvAJx8oK8eZBaOfpVd+js/eREWOM71VcT/qGfvK5hvHVRcr5bj2vtc4msl44LbT227UtTOKyJ+iGUOcAM7rR4H7VrRcrbT0V6rI6S5xtEbnSnDJcbag7kCeoPVeBufaHswaquHup2fvIBHZv86rz/wC3Z+8puGOtCZZb2+vPhy1CPvPhKj0fG9Ibj615t2kdp9sjs1TaLLVMqqyoYYnyxHLImnY79XYzyXh3dWb/ADmv/R2fvIgyz7Zq6/8AR2fvJ48Ul2M+S+k1kljgvtulkc1kcdVE5znbBoDxk/IvqH+HPC+4+Hrfn/XhfLuizED+M13vNO395SxMtGctqa39HZ+8tMuOZ3tljyXCdOm4klgq+L7xVwTMkhlqnOY9pyHDbcFes8B8SWag4MoKerudLDMwO1MkkAI9Y9F4nT/BeNqmsGPGBg/5lbMNsMQlMtcGH2Xdw3B+lXnxzLGYuTHky487nPl3fapeqKuns09sroZpaV735idnQfVIP0LsuGO0Sz3ukjbVVMVHXgASRSu0hx8Wk7ELxLNpkbkVNWP/AEG7/Soi21E4ZPWef3lv2pXgxuMn8Xj9TnM7l12+l33e2xx633ClazxMzcfWvL+0jtHop7TLZrJN38k40TVDPZazq0HqTjHuXm/o9r/zis3/APwN+1VqiO3DcVVbnlvC37VOP08xu60y+quU1OmpRV897tVFY6u7U1vtlHkaHPwXuLi7OOvPAPILM4pobZSXmOG2VEdRTNp2ZkjfqDnb5yfFU201pDtT6qrJzn+Rb9qJ8Nra1r3SXAMcSGu9Hbg+45WmkeW5qPduBuNbI3gy1w191paeqhi7p7JZAHeqSAce4BcZ2vXq3XaptLrbXQVQjZKH90/VpyW4yvOS2z7A1Nb8tO395G1loPKqrP0dv7yjHhmOXkrPmyuHjVZzgRjzQH+VHvVx0drDT3dTVud0DoWgZ+dR08VMaj+MyzMGNu7YHZ+crrx9McepTOIIUeFq9zaR/wCIrf7lv7ydtNa3HaprD/6Lf3kmDJa3KIQ58FtMpLWDn0is/um/aiMVqPOorP7lv2pHMv8AbF7j3JCnz1WwY7V1qaz+5b9qYi0j/wATWfJC37VO1RimnwEUTPW3Wti1f5xW/wBy395RvFpbg+k1vP8AoW/vI2NWqmnHVFhW/wDon/Oa3+5b+8l/0T/nNb/ct/eRseP+1M7JiA7mFcItI/8AE1v9y395NptP+c1v9w395Gzksu5Wc4xB+C7QemeRRNJB6Y8QVZqGWl0D9VVW7DYiFv7yGj+B2w4kqK9xzse6aMfSrxz+HTJ5Y7M15B5qVspUrG2p7sNqKzJ//C37VbjttI84bNWH/wBJn7y18mNwivFL5rSjky0BEy1W6JofJWVOc+z3Tc/Wr0cNtA9Woqflib9qXlHNnjFMJY2ytHure3/xFSfdE37Uu7t3+cVX9037UvOMPHbLPLKikwtORlu0/wCM1XP+ib9qgMdvwf4zVf3TftR5KmH+2Y87KBx2K1HMt249Iqv7pv2qF0Vs/wA4q/7kfajyaY4f7ZmcHPRDnJI6rR0Wrf8AjFX/AHTftQFlr6T1Z/8ASb9qnbSY7Zrx1zuo3nIG60iy18zU1f8Act+1QyNtRaSKus93ct+1TclzFmSHdNEfvgCUhGNum6GNwBPmqxvbSTodQeYVTOQVNO8ucqz3aWFPJ0cU0oucQ8+9JMYnEkg5SXLY6umPsm6pJLjUJeo9nvDkNdYKiiqrfLLNxHFPBTVWgltN3IBaScYGqTb/AMq8r36Lrqnix/wzaqq1uraSht0VPFHT9/ue73cdtvWOT8qdCXh/gz4Rstdc6iOunNHUiCakoGNdLGMZdIQ78UHbYc1aqrNw9RdnlLddVea2orKiFjw1uDoAwHDOwwQfHKmm4wsR4pqb/RUl3ttU+r9JHos7BqBA1RuGORcCc/2jsqd04wt194eqqKvt9RDUG4VFdTGlkaI2GXmxwIzgY6IU1qzgO3N4mZw7R3SplrixlTLNLC0RRQd13jicblwHIct1kwcN0l7tFZXcPTVUklHLEyWnq2tBe2V2hj2lu3tbEHllHVcek8fN4moqIiM07KeWlmf/ACjBEI3jI5ZA59FFBxFRWe11dLw9DVQurJopJpqt7XFjIn62RtDeY1c3HnjknNlpJX2Sw2utr7ZV3Ot9OoJGske2FpjleHASNZ1GkaiCeeFau/CNNY7lemVFVM+hoII5qeZjRmo70juvLcaj/wCUqC/X2ycSV01RQ2esivdxkAc30hpg71x3c0YzuehOBlS8ZXapZw/ZOHK1rG3Cjh/jpa8OOxcIWOI2Jawn3alULW2reOD7ZVcW0ths8tZCRRx1VS+YNc0R9z3jnDByXnlg7ZKipez+C4yUDoqqelbUSSxOpal8ZnJYzW3RpODr5DOMHxVZ/Hlv+H6K+R22d9X6G2ir4JZR3M0Qj7twbgZBIwd+SyXVnCTKtopLZdWU7mu1PfVN7yM/i6MADAPjz8kby+S8ZEVwtdPS32ntxiuNGXvZHPFWRgSROLsbY2cMYIK6SXgi3HiO42eirq2Z9rEslbIYmAFjMYbGM7vLiBvt8yxbxxQ271Nl1tqZYrYxrDNUvDp5wJNe5G23IBaEfGlOOML1dZKB0tuvIkjqqR78OMb8bBw5EEZCfabF6m4Co6qtoIRW1FO6vhqO5pptBlZPGMhjtJxpcOR5qpScESz0HD9dLUFsVyqHRVLQMmmYAXBx97Gudv4BZsV2tdqvlvr7FS1cQpJmyl1VK1z3YPs+qAAMZHyrUfx7M53EwbT6YrtgUzNsUuPVGP8A0yW7J9s7pq0nDzL9TcIUD7nL6JXOrBCDA0Oi0k8z+NnHM8lSoOGbfcaSpr6KWvqKKj0RPAYxkk07s7NycBgAzk7obNxtR2z+C5fQTvNmdUF4DwO973PLwxlULLf6KktdwtF0o5am2VcrZh3MgZJFI3OHAnY7HBCqXJFkblRwmyinraiSqc620tNDUOezS6XMhw2MgHAcCDk8tlb4g9HdwRwy2lfMYWuqgO+xqGHDI22KwrZxNaaE3G3fB9UbLXxNY9nfAzte05bIHYxnflyR3S/UVZZrdbKGlnjjonzFr5nh7nh5HPAGDstMbb7YZ4zVdHX8JUEt6oLTa5qiOSSljnmlnwWtZo1Odtvq8uSyJbDSVForbhap6l3oRaZoZw0FzHHAe0jz5gq67jKnjuVuu0NHL6ZBTsp52PeDFJGG6CAMZBI+ZZzr9b6S111BaIKpgrnN76Spe0lrGnIY3TzGepTxmaL43dWHWWkj4cttdPU1bqq4iSOGCKNuBI1waMuP4u4357qW4cHso6e6tdPOKi3Ra3SS6GxTke01gzq23xnnhVK6/wAc1ls1JAxzJ7e+STvCchxc4OBA8sIOILzZLuam4x2ypiuc4JkHfjudZG7gMZ88ZRbn8lj4/wAaEnCNkZxHBYTcq30yqijdDN3Le6D3s1AOGc7+XJDcaeA8KcK0dzqHU0MU9dHLIxmstLXgYAHMkjA96v8AEt0t9k4wpLiYame409HTujZqYIdYiw0k+1t4eIWLb+NqWlis0dXQSzyULqp0sgeAXOm/HZnk5p3Geqz3ldVtJjNw38C/TPgialkqKaGvE7pRWMAfA2EZc7A5gjl1UFs4ftt+q6OltVdUtmkkf3zKmMerE1urvARt5aT1V2m42pqJlpjo6OpljoZajvDWTBzqiOYYcCRyKr0N5tFkvFPXWSgqmtaXCaOsnD9cbmkGMaRywefNXPNN8Ed14dgobXBXwekRaqjuHwVTmGTGMh40k7HceRWKwD0lx/F5BX7k+yBuq1UdXCXOLj6TM1xbn8VuB9JVWCHEYc44JW8349seSyehHn5Io5AxDM7SNsYVbXl3giVh47Xn1AxgDdQOlcev0qEu80Bd5pbXMEpkPimDyo8psoVpL3hzjKCRxLCjZDJI0uaw6R+Mdh86B+GggnJ8kat9Kk2IO2HuTl2OqgbrOzUQjkPNyqYVXh/ak1HxTOlaOuUPd+Lim7seafhPkSY/IJXd7GWjIymjbgYUgaEbcBVJjF+ck1EkRxhXYpHDB1H51SaQTsrEcgGASnaxyrUhmc8YcSVdidthZMUgHJX4JQeeVDnyi6CnUbXgqbKGekT27Ku5pVt3JQuCBFV4UD2ZON1bcMkqF4Q0im4FpxhRPHJWXbhQSDZLbSK7ycfLlQO5EqZ52IVZ7sZypaYxE93VQ69/BO87nluoHO0py6b447TOdlV5TnARh2QoJnb7JZZdOrCaDrxthJQ6ikstr0xUSFEOa42gmDG5XWUnZ/xLWCm7qjiBqYWz07ZKmNjpmkbaATlx25BcqvTY7jQt417N5zXUvdUlDTNqH96NMJa9xIceh3RboONt3C92ucYfDDFGHzGni9ImbF3so5sZqPrO3HzqpU2K5UdrbcqmmdFTOqX0mXEahKwZc0t5jC9HkrRdLFb47LcbJDW2mrqu/juBjGQ6YvbNG54wRy5eAWbVSnibgespjd7e+6Q3uasqXzSthbIx8YBkZnmMg7DfyRtTBj4E4h9MrKb0AGajbE+ob3zAI2yAFhJJxjfn06qFnCV5qHSAMpmMbO6mY+SqYxk0o5tjcTh/vGy7ziO526WXjwwXOklFTaaCOnLJR9+LQzUG+ONJyFzVUyLijg/hmmt9XRw1FqZLTVUFRO2LRqfqEw1cwRzxk7I2GLR8HX6tNb3VA5noEzYaozSNj7l55B2ojHLmpqjgy+UdydRVFPExzacVZmM7DCIScB/eZ04zt712PEnEVrvVp44lpauEiZ9vihDzpdU91s6QNO5zjPuwlFc56ensBtdVaal7OH209XQVkrdFQ3vnExnJADhkOxkFEoc5wvYIn9odps14hjmgnnY2Rkc2Wva5uQQ5p9xVKn4br6+Sompo4YqQVL6eOSonbE17w44Y0uO5xj9q6WgksNB2vWSe3SwUlE2SGWpZ32qKnk0kyNa882g7ZUV2MHEvC9qoLfVUjKu21VVHURTTNiDmySamzNJOHDoeqoq5+Lhm6yzVcUtO2lNE8RVDquQRNY88mknqcHHlutFvBVzFiqLs+WkZHBUupnRvqGBxLQS4jfB5bAbnouqq+I/hC+XI0HwTdbU5tLS1VLXyiP0kxx479hJBGDkZG/JZ9yhs1XwjeLVYa+lEFHezVRNqZwwvg7rTlhd7eHZA64wnjU2MOgsslx4ZhqKa1zS1VRcW0kNT6Q0MJLc93oP42d88k1bwbfaC31VbUUkYipXYna2oY6SLfGXMByBlbXC9bRxcH22KStgikbxPTzuY+QBzYw0AvI6N80ZraN1Z2kO9Lpx6VFIID3g+/ff9XqfG2Gdk91HioUlrssHAUd+rqapqKh1xdRlkdT3Y06NWRscnopb3wPWUV5npqGRjqKMQls1VK2LS6VocyMk7a/8A/VPR3s2vsnjZRV0Mdcby6QxZa6QM7vGrSc4GRzVezx09zs9Zdayvgq7sK5jnw3Cp0NbHjJmxkd47pjoOiJam4xRo+EL9VT1kbKHSaKcU9SZJWsETzyBJOMefJa9VYQ7h/htlFTA3KsmqoJnMkyJDG8AHPIAbnPLqtbia40UtP2gOhuFO8VldRvgDJQe9aMFxb4gdVJabnaH8CWay1lXDC+tFXCapj/Xo3F4c3UOjHYwfJVMr7TcZ6YEdinrLNQNpaB8ldVV0tNHUNqGmOUtHstHlzz1UFbwxerfbJLjPTs7iJ4jlDJmudEScDW0HIyV01gnp7bR8M0tRX0YlpOI5JJ9M7SGs0Aa859k42KyKGqp2WLjaN1XAySeeIw5kGX4nJLmjrgbrScmTP7WLMqbLcqCFzqiKLvGvZG+BkzXSxud7IcwHIJSrOHrrR0k9RNDGRTY9IZHM174M/HaDlv7F2Ju9DT1dPeOIY7c+5UVdA6Ost0oca6MHDnPYD0bh2Tg52WZTyU9hrOJbpPX01TSVtJUQ0ndTNe6pMpy31eYwNznGMJfct+E/axZkXA/EU5aPRGCSSISxsfUMD5GkZGlucnboFV+B4q2gpjQYM8URkuE80wjhjLnYjZl3I4G/mfJdZBcKJnaRwjUGtp+4p7fTsllMg0xlsbgQT0O4XPcNVlXBNdY4G2yrppHBlRb617WtqGanYc0kjkeoO2UplT8YxY7VXuvBtkcPe1evRoicHgnnsRtjG+V10HDNNBwjJWTxQ1FZ8JwU7H09SH5a7mzY4Bz1KOzTcP27ju4xUc7IbdPTSU0Mzn6mwSPYAcO5lodkZ8FJSUcdp4UqbdU19A+qN1pZtENQ1/qNyC7I6fUruV6RjhjN7ZtTwxNNe7g2GmbR09NUCEMqahoDHHkwvOxPuUlPw7XVQkDGwsbHL3GqWVrGuk+K0nmfcunqK4ScRX0Ri13G11NeHS09RM0ZGBiVjs9BkZHgilqKOa0sorBV28GhrJnNZX6RrjcQWvaX+7HzJ+eV0yzwxt25OPhe6VJLBThkhmNOxs0jYy+Qc2NB5lZ8HD9wqWa2xxRAyOiZ38zYy97faa0HmR9a7ahlppayhvE9xoayq+E9VZJNNoZA0FuHMj2yTjnjooIaqCaqqaa6OtddYZq+oe5z5w2ajBecvYc5ORgjGcoudPHixcjScOXOup4pYIoz3+ruGPla182nnoaTl2Fj6iM5HJeh/CJqrbZq2x3K0077dAIJG1ugTQuY44eNQyQQQduq89qZHS1Mry4PLnucXAYDiScnCMbaeWMx9BBLnAAHJOAPFajKeChAdUNE1SRkRZ9Rnv8AE+SqUpELO/xmU7MBHs+acnfU4+seZXRhPmoqWeWSc5ldt0aNmj5FXeGg4ACB83MA5UDpCeqdykElG4lrstd7wn749FDqTE7Z6rK5riYyuKYyOPVA0lxDWglx2AA5rdpLEyOIVFylETMZ7vO/ypzK0/LGe4xNTvHKdpOcnK2qi60MHqUlGx2nbU4LKqKx1VLrcxjemGjCrZ7l+DA53UzXbYUWloaHNOQmEgRtnY0GSbK3FKBzOFkNl8SrDJhjnlLbPLBtxz8lZbNnmsWKoHmFZZOPjfSntlcWoHZ6pnEY5qk2oxzKc1GeoRtHjUzlA4hM6cFQvmGeaLVzEnkAndVZXg5wk+YYOfFVnyBS0xxDId8qrK/yRyyHVt4Kq95yUN8cQOdlQyPAOOaMqCXmpzvTq48RtfsoZHZKQOBhMd1FreRGkiSUnpjAZRjDQm5JlymLKYAFJMgC2ATaclLPinTUfGE+AeYylsmyiAWU+rPQICkCnoD6JwcdMoAUSYSgg9EWryUTSBzRA5QViQN3JwjGyjyQcElECqTpIN98Iwc9OSjB2wiB6JxNiUHPRTNcGhQA4wEYVxnYlLm6cNG+eeEwPXqhPvTBwB3TZ6StIG/IpDrtzQ6gXbIXP3wCmX+kjnbYwkwZG4Qsbq3J5KQvDG4wN0QZanQmOdGcgqdtXg+BPgqmvUMckxOBkHKryZ+O2mypw0b7E4Vgys0gg7josQSFWWSktAJVTKM8uNafIDnxPVROwW74URkwAAd+uUi71c538ErRJUb/AFHZUzH6sYO5UTsuCKm2fghPD2vXS8NhqJUMs+5AKeV+BgKq45K0yy1EzHvZa99k+UGcJtZWNuz0LKJgc94YxpLnbADqVHn3LbooW2ymFZMB6RIPvTD+KPjIxm6FunZT2KDvJQ2WucNm9I1lVddPWSa5ZCc9OigmnfNK5zjknc5UeVvNQ5jrsYGUxGN02T4oXPPilaW9nbIWE+9GXh27Rg9VCh1EHZQuYJxJjmjbMq+vPNNnbOVPkVxXxPgY1FTsqcgdFlCQ4RtlI6o8kXBsioyBhGakYzyWKJzy1IvSPEo8k/bavpG2VG+o2zkLNdOeYKAzk80eR/bXHzjBOVE6cYxlVHTZ5FRGXfdHk0x41h0hznOVGTkoNWeqcJ722x4zk4CqyvwTlTveGjdZ082px0rPky06MYd07tXqn5E7KsjZ7RjxAVQnKbKx8qvTVa6F4yJGj3pLJykn5jSLdMnJS1LHZGTggc02cpOT2CSykEkKFqQ5SSRAdEhHJLfKYGEQKBOCmBpJsp0BIHZRZUWcIs5KY0mb13RtKgBwealBTlRkm5YRcxzUIcSjCuVnYMkjzTgjPrIAc80wcSSAnsaSZJOyJjd8lKPYZKcuHRNF/hy7HJIuyM9Qo9XybpahnCCuIieZSacps4SBGCgaHsDzRg4G5+VQo9WWYQmxJqA5bpy7f3qHUU+pPafBN3hHIc1YY3THnqqsQ1PHkrBcRtnZa4eh4mfJtuoMknmme71/JMCFGV7FxFndMXIHOwnGXEADJPRIpGha4I5agzT/AOLwDW8fGPRvylHWVklZO6V558h0HkE0v8Wp2Ujcah60pHV3h8iq5Ws9CTXYspE7oCU5dsjZatp3HGEJcgLsoM5UXJpjgkL8IgdShyh1lvJEy/rSRORvzTasAhRd6eqfvA4c+SVux47IuwkHHxQl2UJKml4JO880jIhLSQCCMICCgeES955pjIOijIQEEdUHMBmRAZPFA5AXAKLWkxi2yTopC8NblxwFQEuFHLK54AJ2R9yRUxSVNSZCQ3ZviqxSyMIScrK3ZkhT5TIM+EkySAhSSSUESfLfjD50gdPreG69EfaOKYa+3UFXcbTS1db3ZbBJBGXsa8Etc4CM7bb4zjIygPOst+MPnT5b8YLsKk8YUtLT1MlEDBUyuhgkbb4yJHNONvUzueXjgqxaY+J7nW3Gjc6lpJ6CjkrJY6ihjadDBkgDRzPRCnDZHiPnSyPjD5107rlxS2GnmdRkR1JAgebbHiQnkGnRuVI6q4tYZw+hkaaduqbNtj+9jGcn1Ntt/cnKHKhzR+MPnRam/Gb862BxVdv6an/Q4f3U/wDCm7/01P8AocP7qNhi62+I+dPqb8ZvzrZ/hTdv6an/AEOH91L+FN2/paf9Ei/dRsMgPb8Zvzp9bfjN+daw4ru/9LT/AKJF+6i/hVdv6Sm/RIv3Uwx+8Z8YfOiEjB+O351rfwpu39LT/okX7qccU3c/99T/AKHF+6nsMlsjDze351IJGfHb861P4UXXpLT/AKJF+6t+yRcVcQWq53G3yUL4razXOx1PEHkYLvVGjfYFA049krN92/Oi7xnx2/Ou1uVFxha6C0Vk7KV4uzdVLDDSRvkIwDu0M22IVKiqOKa+7ttkVLpqS9rXtNvZ96BIGp3qbDfmjyTcduY7xnLU351LGWAZ1N+ddTdP4T2q5XCke2KdlBOYJqmOgYYmkYyc6NhuFr3y0cT2Gjq6iest0votTDSujhpGFznysD249TfYpzJNxcAZmkYDm496HvGk7Pbj8pdJ6VxWal1N6DL3wAcYxbWZAPI40dVZo/4T1L2942GliMUkvfVNJGyPSxup3raPm8VXknxciZGZALh86WtnR7fnXT09fxFU0vpMNDNLDp1d4y2sLcZxz0eKmbPxM+aeEW+cS04zMwW1mY9s7+ptsq/+jTkxIM4yMe9F3jB+M35104qeJHUhq2Uz/RtIcZjbmaME4BzoxjK3ZrBxPTUVfWTXC2CnpHtjEgpGuEryzUGt+95HMDJ6kBFuhY867xufab86LW3b1m/Ouk9J4q9I9GFA/vwzvDH8Gx6g3xI0cuikml4tghoppKFwZXAmm/6PjzJ7hp8ifcMpeafHbl9bfjt+dOHBzg0OaT71uzXa+0s7oaprIJW+0ySija4fIWqakvN2nqYqeB8D55niONopYsucTgD2VclvY1pjsLI2Yc9uo+aB0zACS4bea626DiG23MW4z0VVW6nMfBS0zHvjc3GQ4aB48xkbHdZxuXEknpHd0riKbInLbcw92Rz1ersqufXReDnO8YSTrb86HvG/GHzrojX8Tsc5rqR4LXNYQbawEOd7Ixo5np4q9DFxXNb5KgRxtlE8cDKV9AwSyF+cFo0YxkEZys/M/FyGtnx2/OrVC5jZzMXNIjGQM/jdFuVcnFlBUugqaB7Htm7j/J8eDJ8UHTuT08Veb/CJnDlFdWvp5RWzyxRwx0cZeDGMuyNPLmnjl2Xg5Z0oc4kuBJOSSeaHWPFg+VdFFWcTzshfDRvkZOCYnNtzCHgDO3q77KnNf7zC2N0piY2RuphdRxgOGcZHq7jK08i8WO6VgHtN+dCZmn8dvzrTPE10/paf9Ei/dRs4iubuctP+iRfuqd2qmEjG7xvx2/Olqb8dvzrYdxJc2naSm/RIv3UP8Jrp/SU/6JF+6lVMfvGfHb86XeM+O351rnia6f0tP+iRfuohxJcyM66f9Ei/dSGmIZGD8dvzpu9jH47fnXTR117ntM1wjq7aI4g4mJ0MQkcGkZIGjzCjuFwvtsp6OaeajxVxCWMNpYyQ0gEZ9THXplTcj058TxH8YfOj72H+kaPlVz+FN1/paf8ARIv3Uv4UXU85af8ARIv3UeZzFTE8I/71vzpnVMP9I351c/hPdR/3lN+iRfuoTxRdB/3tP+iRfup+Y0omqh+MPnVilZDWHSJmh3xcqX+FF1/pab9Ei/dSHFd2YQWzU4cORFJFt/8AFLzPKddKlZGKeQs1b+ZVJz29Xs+ddaOKK6voQ7vIBUx7P/isR1Dx9lZknEt2jdh0lP8AocX7qWU+YWHrth62/HZ86jLx8Zvzrb/hRdP6Sm/Q4v3UzuKLt0lpv0OL91Z1bD1D47fnS1DoQfcVs/wpu/8AS036HD+6qVddau5tY2pfE7uydOiFkfP8kDKAqJgU6FMCSQJICJEhSUGJeuW3tStlDDZoat9wuQt9YyaKeeCNs1PCGFpjDgfXyTjJxsvIj7J9y9H4h4eoal9bJDE2Otht9PMymb95a5gpmPe9vqkOdkkuaSDjcKRpo0PaXZaabh2pmprhLNbDUxSs9XQY5XOIkbk+2A4YB81mU/HlBBxBdKuaWtq4JrNJbKd8kMcbhkYblrdg0cupRw8FWqo4qqbTHBcPRYJ4qV1S6Zuz5Glw2089sActiSUVm4bt1sv1gBM89XLJSyguiLopWyMJcNxpGnYDc5wcoNpS9qluMj6iCGsgnqp6OV/3tj2UZgj0/ewTh2o+7bIUdV2jcPVFJdqX4Mk9FrIsmlEIa01Hd6e+Y4OzHvzbuMe8rk2W2ku/C89dGxor6OIgwj70O5ZpHeDbEhy46hkEbYyte08DUVdTW81cdZTSSTQMlGsOLmywySBwGMN3YMDJJB3wgPPum6WV18Vqt8NNa7jFR1r21zzJC4PD2QFsoYGv9X1s4JPL2m4Wvd+HbbWVtZX09FWHu7hXx1MYmAbiLS7XkN9Vvr4IAJ5YVB5yn1eK7+8cFWuztqu9qas6paiOCRsZcIjGG6Wvw3G+rJJIwMEK/aeF6C3cRVBibM51vqpaNwnw5tUDTSu1tGNsFmeowWlMPMEs7813cHBttllFI+oqYnRQ0Mz6wYcyUTlgLWNxzGvbc50uyrDuGqCnirKeOKemqvg6WSbvj3jIyJ2Mbhxb8U6iRuOWyNh5+iXbR8K0Pw7U299tuYjopjDNNJIGscDK1jX+znfJ2Gebd+aq8Y26O126y0kYyIHVsPeFoDnhlS5oJx1wEbDlMldvwJxnScJMk7+KaQzVkT5I2tBbJAGPa9pyeZ1jA8lxAC6/g1tLUxS0L2ej1lVUxx01e+lE8QdgjuZB+K12QcjfbwTpOr/wo2yaG2d9S1feRwV0FQ5gb96E/smPf8UADG2yFvaVZZqaSgkpq9kMcNAyGqja3vZjTOydYJ2DvecLLqOH6K40NDSStdT10Fogf6Q1w7kfxp0Ti5uNxh2dWeihp+DbfWST00PpdPVelVNvpo5nj77NGzWx/LYHBBHm3dTqBu3rtLtlxt1dDTMrqad9RVPjLYY3CaObGWvJ3bjlt0AVmp7VbO65yVkVDVSZulLWtjka0erHCI3DOfazuPcFxtzsdjtN0tTZKuea3V0rZRUNcARTENaXYxsQ/X8jVPLwlS29ssdaKioqqerho6iGmfu10peQ4bHYNDQB1LuaNQN2ftIpoqa9wUVXcddTRCChldFHE6A9455HqdBk77nJKxeKOLaG/cOW6kEcr7jTlodVvjEbjEGY0OwSH77h2BsAmrODKWk9ILZZ5mwW6sqDMzGh0kMxjG+ORABI55Kjn4ctkvGlVw5SCqZK2KWKnfLKD3lQG6mZ22aeWEyblo7R6K3cNW+2Yr2vp7TV0T9BGDLK4FjhvyG+/NalJ2o8PQXyO6zU90fMzuBpOHNOiExuONWA7J9rc42XLVfCVqpYKiqhqJ6uBlGa+nY14DpoRoZg4GxEhfk+DFIeHbVaZYqrTVzyfCNJDCxzgBH3sbZcPGNy05GNs5HJHjA0x2i202UW0CvA+BHW8A4098ZNQdjPLG2ea0bj2rWyeqjngpK2Tu7tBXGOXDQ6NkQYW8+edx02Cw7pw7DT3i/sc2QtdAahs0bWmN4dVsbhmR6ukOLT1yD0QzcI2p89RFRsrtdNVVtL3UkgJqHQtDmjIHqZyc8+SNQm1B2k2qO6zmU1tXbHx6TTz0sXrNLy8sGkgggnIdvvnZRRdolobJaZ3U9cHwW2W3TNBBETXAgSMJOS4ZA36LCqOGrS43KOg9I9JpWamQ1DyzUGxa5HNcW4cWnI07ZaMjmuSla+neY5WOY8c2uGCPkKqSUr06biriGnvtVQeiskEVFRR0gkmxrl0D2nY5eQ32WHSzsir6eSWSVkbJGuc6HGtoB5tz1HRUXSYCmt72/CdKX0zqpgmYXU45yjUMt+XktN6mkWbr1H/ChapJII62GprZTRTUk9zNPGych5Gn1MkEDG+TvlZFy45obrZJ6aaousdbHUyzQ1MLY2Gpa+MMIlAwBsMbZ2UdRZKa7VkFfGJKm1yh+gNibTS02JWsLZQAdQGsBpAOduW6abg+3iSno2R1PeMdcDLNqJMwp3ODWBoGziAOW/PYrPUXG5U9plimqXVLIbgyWaroaqVpa3DO4ADmtOd8gKlS9plPFV3CoqfT6l8t6hrqdriPVgYT9757HB5clHZqOgioJW0kb5IfSJyPSIcOafg97i3cZIDhsceBVeThq3VcMbXMl9Jmnt1OKjIa2Fk0AcS5oGDvtk4ztkqdQ1+Himlp6Hiarpp+/pa2qE9tjqpB38VXnd+gE4a1rjg/2QobVxlZaTgtvD1fS1TnuFS11TE0aou8A0lpz5YcPBZ1HwzaJ7jJTxGrbU6TEyCoDomul7wgN7wt5luCMjGdsqlFZKAcOMuFW6o72c1DWdywubE+LGGuwCNzzyRgbhaSTXZXt17OPBca+0utE76GeI0754anuoqfELcOPee1u3IDfMrh+LLvT3fiOqmoWCOgjcYqSMcmxAnG3TJJPyrdruErd6RUxUlPXyOo6400rXStzIzuHS6uXq40789vNXZeHrVHBbbRJDVvhq7m0MmjcGviEtNG/JJb6waXZwcZAKNyUa2867xjGkuOSOgWpVQx01HGQMukAdn3rpqjh6gq7bbK2sMroaehpYHiliJc4PkmBl9UEnZgx4k7lctO8TWuMMcXCJ7oskYJAOxI6bLXjzl2zyl3GeXZckoc7qTohehDBOE079IDB8qKEAuyeiqSPzK45zvsllei061rqMdm8kbahwqnSveYe+aMgPaC7SdyMY23VfilzXWfh9w/zXTnXqzgN+rf6umVHTWqFvAVZdZIIzI+ZscMpfhw3GQB5YOcZ5jcdX4oijisnDr4YqdjJKUkmJpBL/AFdWrPXluFltbmkOcJtQQFxygRITlCXIMpIGjk5TJJiUtmtUcxhqWOzsTpd7irdVEHZwNwVlA4WrC/vI9+a0wu5qlrtnPBG2ECt1LCDqCqHqs7DCh6pJJA5TJakOpALUkmSQAJJJKVEeRXTXq1cQW1/cSzVtTSzCFolaXmOQuja5rN+ZAIGPJcz0K9ApuPaOmus1V6NUyRulontjeRsIYTG/3H1st926A5tsHEsc1XJG25tkDWvqHtLwcYJBcfcDj3KzVWviaihhZG64SUsVSYad8RkDRLgEhoOCD63gOqsV/E0ElirrVBPWzNkNO2CSVjI9LIzIS0tb/rPPqtKu4xslyrIpauC4iKO5S1IbG4AujkjY05IOQQWZwOYONkthzMVv4geZrbFTV7g0gy0zWuIydxlvXPPzwmldfqWlZJJJcI6aB3dsJe8NYRkYG+3UfOF31t4ktVXDFN3ssJpX0jIcCNr43xROYZtLnAacO2GTy3C5niDiKkqrQLfQ1NVlkMdHI0RMEU7InEskz7QJ2dp6EndMMuejvVsiq6WGSrNFA5rpjHrbGHYDgS043GRzHghijv7ZwIvhISuAlGkvye9wA7bnq2Geq3rrxdb7lT3WN8E8sdUdVPFNG37zJ3bG9414OR7By3cOGFXpOLKM0VlpK+nqHNpHGOqlhk0vkgaXGJo/JL3ddwAEBQbQcUzmppGU92kdIQaiJoedZLcjUBsSW7jPRCaa+vZRvhnrah3o5ljDNeYWZLSN/ceW2Nl0R45t7Jba6GKsDaWqoJn6WtZqbTtc12ADsTkYCih4ytzXQMmgmlpW0xhnpnxNc2Yd9JIN85YRrGHDcHKYU4rbfrTUWeeJ8lTSH0aeF7o3vgjdLu1pHiM9PkQ3io4mraCTvYa34Op3P1SAyuY4F2kkucSdJLQMcsjxV2k40oYJIi6Gq0R0tBCACPap5WvcefIhpwpBxhSVVW1oFREySinow6QjSx8lSZWvP9kA7+5AYFV/CShijqqqS6QR6e4ZJI97duegHPlyWZLUT1Ab308kukkjW8uxk5OM+J3K7Hjqrt1XTfxOqkBbXyyinIY5shk3fKHNcTza0b42Ow5rh0AQK0LaLu9k4tnppYBqlFMXY5Hc48gfpWdldRwfxBa7BIaitgqpKhlQ2SMxYLdGhzXDBIAd62c77AjqmSrQ2e8V9kra5j6htNTwRsa1xd9+a6UNDGeI1HOOSeotvEwxUVFLdXdzEZGySMfljBsSCeQC2oOL7WyETdxWNqX0lFTSRNDe7aaeRjtTTnPrBnLGxJQDjWlE0TnxVZDKm4zOGobtqGaWDn0PP6EBjyWi5W9ra+WiNZQUndhzpI3CJutusMOcEc8+HzoHi/uulVNormV0sgE2gOa4ucNQBx5DIHgFpXniagutmqqMx1Uby6lkiJ0kOdHAIXB3gNsjCvVXFUVEaKkqWiWV9tfS189PKHnW5hjjeDyLmxhufeQkHMlt8gikowa9kTZBG6EFwaHScgRyy7HyppaW7tca+anrWuMun0h7XZMmS3GrxyCPkXS0/GFs9FioqmKs7imFEYpGBpfI6nc8nUCds6yBucABZ964igvE9rZEJomU9TPI/vCMffKkyDGPBrt/cgKBob9RT02aa4U8ziY6c6HtJxnU1vznIV2isl1rWTmSpmgfFW07HRyh5cZJdWmTA3OA3nud9l0Fy4ut9Be71TQunrKarr6qR8+W/exJG6MGI55+tnO2cAKtbeNaCgbb4jDVPioZaItk9UPlbC+RzsjOxPeYaPAI2GIbffvRhJUSVkVPLBLVMe8vLZWtOXEYzzIzk9Rkqxa5uIqCo72OkrZXVTXkd4H5eXY1Oa4HIdjGXc8HzVmLim3xw0rzFVOqIbXPb3RkDQ4vc5zHZznHrYI8lM7im3Mv9RcoZK8Q1jnyVFJPEyWP1y0ujxnduBgO2Iw3wTDOrLhxDdoqiUitdTwMEUwZrLGNbk4fnnjJznoqdxo71JIa+4UlYTUSBvfSxEa3kbAbc8YwPBa1p4js9vZXn0WqbJNJUiFgeHtZHLE5jRudnDIy7ByFeg44o46+apdT1MjHy0TwxzhsIYTE8+R9bLfcMoKxzlzslXaaKgqKoFjqxj3tic0hzA1+nf381UoYpKi4UsEcndPlmZG2Tf1SXAA7b7Zyr16uVDUUFsoqE1T46JkzDJUgAv1yahsCVn2+obS3OkqXguZDPHK4DmQ1wJ+pPadNasZfqWsrZTPXSClkkppKprn4w12CM+GcH5RlA+n4lpnQa4bpFrnLoch41TYySP7WOq1qji6jfMaoQVAmihrYI4tu7lbO97g5+/Ma9xvnS1aVu4uoa69Vet08UNRVioBlc0ZY2mfEWbnAc4u25DzCLT05OpF8pqtkdU64MqKl2trXufrlLvVyPHI29xRvpOIIY6jvKe5NjDG9/qD8BoHqh3kBjHgta53mlob5a5qaofNSxNpu9gdHGXwsheNLA4EjJaM8877q1Z+IqCKO63GSKqNTLLV6HOIcHNmYQ0bn1SCckjnt4InYvTOrY+JaXujOLrqlxAHuMn3x2M6QevuVMUPEFPG+jbBcIo5263QNa4NeOWS3kV1Vu4uo6y/TiR00UdRUwztdM8ABsdO+N7ck4DnasDl5kKOr4ktltpm08NVWNJjgdA6OKJ76QwFwYw+sQQdWrOcgp3IRydM+91cj5aI100jXh75InOJDsEZJHXHy4Qa77pkAkuBD2Mc/d/rNd6rCfEHYDxXR8I363GvtMFdJPBPTXGapE+WiN4kbg94dsEEcx44UUHFlpFFG2eGuMrqOipJmxuDABBI1xLXZzktbttsVOzY8VHxNDVCCCnujJ2xCPRGHhwiJ2G34uc7cs5R0dpu7aR2u3VQgne+NrzGf5WP2hjntvlalw4woJLdNRUkVUwGlip43FrWD1KkzZIBP4px71Zk43tk11hrXRVzO7r6yYNaGnMVQ3BPP2mnpyKrG6pWbczBZrpVSNbTW+qnLmte0RxE5a7Ok+44OPcgqqCuoYopKujnp2yg92ZWFurHPGfBdM7iqgNrZT0raw91FRRanlrSe4lc9xIB6h2wWVfr/AA3WiMDGza/hOqrAZMbMl04HvGndG6GVG4Nhe49AVnl2VZa/71KPJU08r0I6yC2zu4BqLhNV1hpvWbHTlxEOdbQCADzyXHljZScZtjFo4de1oZI+ky9rWADk3BGB195UFLXVsXA9XTOtzTRSNJNS+Q4JLxjS34wO/nhcuXOdgOeXAcsnkoMySbKEnCYFlLKHUllGwfKSSFIEtSm9VnvCoU8Tp5mxt5nf3BXs6PVBBx4K8P6WynGQs+Q4cQrU07QzGck7Kick7lLO9mWUKfmEygEkkkmCSSSQAJJJKVEeRXpFLwHb5bv3EjK0Ur6y3wxvzjUyeIveQcbkEbFebqyLhWaY2mrn0x40DvXYZjljfZAde7hq3T2Rl3o6Sqdih780Xel7nuE5iLg4DOkAZOBzI6LW4v4ftjKm6XOdlVqkkna1tPGXCnfHGwsa7AwMk5JONtwvOI6ypiLXR1EzCwFrS2QjAPMDB5FI1tWWSM9Jm0S/yje8OH/lb7/KjQdjWcNW08ZVVlpIKksoqWSYsdNqkqXtjDw1u22c42ycBSW3he2V5oXvpKyFlbWmke10m9EBG063bbglxdvj1W+O64j0mfvxUd9J3wORJrOoHxzzRmrqi6U+kzapv5U9471/yt9/lRoO+h4Ms9VFDTMNRDO6noKh1U6YFmJ3hjhpxsN8g5WcLLaxTXeartNwpX2+Nn3qaYtDnOm7vUSW5AAIz5grkfSZy0tM0mC0NI1nBA5D3DwRS1tVOXGWpmkLgGu1yF2oDkDk8kB6EOErLR3yegfR11ZLBDVFrSHsZUBkOtjmuxuS4HAbkYIWJeuH7da7DBM0VbqmengnjlDHGJ2vOtpdy9XYDrkHK5kV9aDE4VdQDCMRHvXfex/Z32+RC+qqHwCB08zoWuLhG6QloJ5nHLKZbRNRoEXRIH2CFMkjZnXR2CyUt2tdwJDzXRtJga9zmRvAY5zgHgEB4wCA7AIyucU7KmeKKSKOaRkcmz2tcQHe8dVQek3bh+jvN0qHxUFQ6thmoYntjmDGzMkptR204aRo579eqoz8JWenppJ5G1AEnwe2MmbSyE1DX6nEkZIaW5AOPNcOK2qa7W2pnDstdkSEHI5H5OnggkqamYHvaiWTOMh7yc45deiVDrbnZLFa+JKGhqWV8VP6XJT1ZkaWYjDg1sjXEc8HJxt4c1ZHBtFSEQVEc9VVw10FBVRU8n8m5+pznjY7AaQOmc5XHMuNQyrhqJ3elmLZrKomRuOgwTy8kLq6rfVTVPpMomnJMr2vLS/Jyc4QHZVHBtHTxTPjNRPBFa5qkVDD6j5WVJiGDjGC0Zx5qaCgttu4r4mtdJRzvp6O3VUTmySanylpbuDp9U8uQ6Lhm1dS2n7htTKId/vYeQ3fy5JmVNQyoM4nlExOe8Dzq+dIPUbZZKKHuaWmjliiqbhb5nRvxJJTukp5iYySOhA5jkRlZMHCNpq4YKdoqKeofT2+odUvmy1oneGPGnGMDOQcrhRVVLXl4qJQ4v1kh5yXePv80xqJiwtM0hBAaQXndo5D3DwQHohs1BPabXRVlFU0UcdXXMaJdRy8d0GmRzW6mt3xkA4PkVVPCltZSwxVNPUxVEtNWyPqe/1RU74HvaByw4HSAd87ghcWbjX953np1TrGwcZnZxyO+fJTVN6rqq2UlukmIpqVr2tY0katTy8l3iclUTuaDg+0fDzqWanqHR09ZDTgvlwK4SRudluBsctBGM7Fc9VWak/gsblTwTRVMbgaiGd7muiDnlrdIIw9vIZzkHOQud9Lqj3Q9JmxD/JffD6nu8PkTvq6mWPu5aiaSPUXaXyEjJ64PXzQAK3aqRtwu1FRPmELKiojhdKeTA5wGfpVHKWogjGyYdm6y26Nt6fV2m4wG2U5eI5JtPeHvhGCSW7DB38+SuUfC9lq6u2PHpL6a5wGWnjZN67e7heZQdv6RoA8lw8lZVTau9qZ3lzQx2qQnLRyG/TyWvQ3m5R3OmuFO2CD0WJ0MIazDGNc0h2BnmdROfE5RJaToY+G7TLYKmvioahs8lBBOIZJnE0hdM5jn7DJaQA7ccvnWi7hO2y1dRbmsqY20lX6NFl2RW/envDm7bZLASRn1XD3rhXVsjA9kdRLqc3TI8yHU8eBPX3JqK8VtFVxyRzGQxxujaJSXBjXDB07+qcciMYVei9uor7BaqS33Cd9BXCSkhpB3bpSAZZtQdgubu1pAAxzwrNTwXbqeJ01RR1bJIqetc+mbMSS+Ax6Rq075DznAxtsVxd1vdbc+6immcYoWaGMDnEAZLupJO5J3So7/cqKSeSOqke+anfTl0jy4ta7GdJzsdhupqnewWOztoae3SUlS6lr7pQ/e+9xJTOmgdqaXY30nfG3TK5e6WO30fDsVzifK7vR6KGGQZFSyQiQkfF0aSPylzvpM+ou7+XUX94TrPtfG9/mpaq4zVVPTwOEbI4AdLWNxqceb3eLjgZPkp0StlJCkmE8M3dPHxTsVJMzS7bkd1UVqN/eU+k+036lUvwAB2xHiFByKMOw5C7YlIq6WK4W+DgKoohO306omD+60F5IBG5O2jYDG568srl0+UxOUgfKYpiUKNmSSScIAgUTWue9rGNJcTgAdVEtan00FN3xANRIPV/sN+1OTZUtPoMZia4d87+UI6eQVV8ukYBySopJS52eqiJ8UrkJCcSTlMUuaYqTOmTIkwZJMkjYOklnySRsIwnQpJKEkkkgEkkkgEnymSQD806EHCfKCp0spJJbBJwT1KZJAJO1MkgaEnCEckRTgLKSBFlPY2dClqUjGF252HijYR5Klax55NKclrdmge9Nrd8YogH3MpHs4+VLuJPAfOgDnHmSiyfjFUBejy45D50xhkH4v0pd5jqfnS713RHQN3cnxCn7mXowqRjieZUwk080dBAKaY/ige8qQUjh7b2tTvqdOwJULp3O6p9BMI4oiHE6j5pSVTiC1uAFVLieqXLmQl5BJGSXE9UznBjdLTlx5lCZNtLBgdVFlLZC1JalGkgDyllAkgCylqQpJAeVJC7TKPPZQJ2kggoCZ+zyhdu3PgnccnKbbkmESScjBTIBJJJIBJJJIA4gHSNB5ahlWKmUyPJ+RV4jiQJnHKNg3UpnJk5UmWUySSNkSSSSQJJJJMEkkkgI0kkkKJEkkgEkkkgEkkkgHATpJJUEkkkkCSSSQCSSSQBNTZSSThGSSSQQ42asnoET5T7O2Ekk9mDmkQkkiASQKSScBxunSSTBw/HJAZCfFJJKUGLiQmyfFJJMCSSSU0El0SSQAdUkkk4CSSSTBJJJJESSSSAMcgkkkmCccBAkkgEkkkgEmSSSoE04cCkeSSSUAUkkkAkkkkgSSSSASYnCSSZwspJJ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22112" y="927684"/>
            <a:ext cx="766587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面向对象和面向过程的区别示例：“下五子棋”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5" y="927684"/>
            <a:ext cx="1905000" cy="190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95225" y="2086981"/>
            <a:ext cx="9506550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3200" b="1" dirty="0"/>
              <a:t>面向过程</a:t>
            </a:r>
            <a:r>
              <a:rPr lang="zh-CN" altLang="en-US" sz="3200" dirty="0"/>
              <a:t>就是分析出解决问题所需要的步骤,然后用函数把这些步骤一步一步实现,使用的时候一个一个依次调用就可以了。</a:t>
            </a:r>
            <a:endParaRPr lang="en-US" altLang="zh-CN" sz="3200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3200" b="1" dirty="0"/>
              <a:t>面向对象</a:t>
            </a:r>
            <a:r>
              <a:rPr lang="zh-CN" altLang="en-US" sz="3200" dirty="0"/>
              <a:t>是把构成问题事务分解成各个对象，建立对象的目的不是为了完成一个步骤,而是为了描叙某个事物在整个解决问题的过程中的行为。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798227" y="6024106"/>
            <a:ext cx="6786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FF0000"/>
                </a:solidFill>
                <a:hlinkClick r:id="rId2"/>
              </a:rPr>
              <a:t>https://wenku.so.com/d/7681a018fd07f698b3c63d0ef9081d58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903855" y="991892"/>
            <a:ext cx="6035363" cy="56785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52781" y="991892"/>
            <a:ext cx="5443481" cy="567854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2781" y="187563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软件开发方法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AutoShape 2" descr="data:image/jpeg;base64,/9j/4AAQSkZJRgABAQEASABIAAD/2wBDAAgGBgcGBQgHBwcJCQgKDBQNDAsLDBkSEw8UHRofHh0aHBwgJC4nICIsIxwcKDcpLDAxNDQ0Hyc5PTgyPC4zNDL/2wBDAQkJCQwLDBgNDRgyIRwhMjIyMjIyMjIyMjIyMjIyMjIyMjIyMjIyMjIyMjIyMjIyMjIyMjIyMjIyMjIyMjIyMjL/wAARCAKXAfQDASIAAhEBAxEB/8QAHAAAAQUBAQEAAAAAAAAAAAAAAgABAwQFBgcI/8QAWxAAAQMDAgMEBAcKCAoKAQUBAQACAwQFERIhBjFBBxNRYRQiMnEVUoGRobHRCCM2QnJ0lLLB0hYkMzdTVWKTFzQ1VGRzdZKzwiUmOENEgoOEouFjGCdFZfGj/8QAGQEAAwEBAQAAAAAAAAAAAAAAAAECAwQF/8QAKREBAQACAgIBBQACAgMBAAAAAAECEQMhEjFBBBMiMlEzYUJxFCOBJP/aAAwDAQACEQMRAD8A8K5e5ON0ydnVbASbCdJBkmcDjITpILZNdtgpwgHNECnCSIXNynCRcgIcncckmx5OSkB62VKBsloGxjlyRY2TpI0EaRCJMQmDIUSSAFJJDulQJJAkkBpIEkAaSBJAGkhwiQCSSSTgNpTY3UibCAWEinSQApIk2EAySJJACknwmQCQI0kACSNJAAkjSQAJI0CASSSSQJJJGmCSTgJYQCCdJJOA2ExCJJFANKbBUiSWgiSRaUOEaBsJJ0kaAwMpNTgYTA4OEKEmyPEJ16LU3q4u7ObFVmYd/U3WoglkETAXxgMw07dN8IJ52QWnDgQfAjCcr2O98JWjibi+54ZPSVLeIWUc0olBErHxufs3Hqn1MDnzXOWC2Wh/HNlgtr6qEyxVHftDXfe5GsfjSZG7ggDO2xygPPCMFLK9CbwtYPghrTT1bqx3Drbx33pHqh4fhzNOORHXOy0Lvwnw9FfOIZzRSU9BapqaDuGyvOsSbmT1WkjAGPDJ3KNh5cCn5r0On4X4ZcbBAIrjUG8XOakbM6TutETJmtDtOPaLXYx8qeThazTW6G4UdurCyKWvhqI31fqkQBpErnY9VvrbgZPLCNh541u6kwvSL3wtZLJa746KimqJIa+ijgldMQYWSw954b4PU89vBXLzwnbHcVMZV+mVT7re5beJWPDTThoYNRAGHOOrODgYCNh5TpThpJw0EnwAyvRBwjZGUMdO5lTNWy2arrW1TJ/UD4JJGjDMbtcGePVa/DPDNHbb3Za1lJNSV0F1jpZoZpe8cQ+mdJl4xhpz0GdiOqNh5D1SXoXCfD9NxBw0IJ6mZkb7y8PjYW5cGU734btnUcY548lHBwnaa/hh97hjqIJJLVV1LKQyl5bJDIxocCRksIcdj1BT2Hn6YnC9GuHCthtFpuVxqKatlFJRW+ZkTZ9GXzscXZOM4yArE/BFkk9PoqOjuD6yljt0zSyoDjL6QWBzA0gAH1jgpWh5kAXZw0nAycBCvWaKw0NpiqKqijdF6ZYbm2aIymVrXRPDNnEDfxxtkbLDtfCNrqaSzUswn9Iu1tqK0VjZMR05j14aW4wQNHrE/GR5BwZa4M1lrtJOA7GxUa9Ov3wZUX6wWWtfNR2dtqpqibS9xZrMGWuIAy0ZPrOGTuSqlx4Rt9hon3C4W6epjlrPR2w0NUXtijMLXtkD8Zdq1AtBxsDlLew88wi0r1Ou4YtUkIulylqZYKa321pjOQ5olYS4/e25wA3A258yooOEOG5IKSFkVdNJXUFfUxVLpdGjuC/QTHjqGgEZ2RboPMdPmnXokHBtqfxNQcNywVnfSxwTm4Nd6krXRGR7WtxjB2a0g52KxprNaKu/2qnt7pmQSxl9e14eGxBhJeWl4BI0DryKYcqQWnDvVPgdk3XGRleg8H3itqOKqu7Op4/gvvzUV4NK2Uui/FgGQd3bNAHv5BPRzxVnBd5oKF8tuq6Vk1XU0s9LGWTROkAw2QjWxzQWjHXBS2Tz4J16VW2WkuPA9tqJIiJqPhp9XH3eBqkFVoy7A9b1T9CnqODOHLc9slRSVs7TV26m7sVOj/GIdbj7PMHkE9m8uSyM4zuvRLjwbYrPQyOrJ6pz5pa6OCRjXuMboXlkbSGjSScZdqIwDsqvD1TUx8E3RlwpGvttRTmno420oLnTagXTa8ZAYM5dnHIIDhcjxSyPEL1i708La/jOg9Egdb7TT077YzuQQ2TUwM0/G1gnI31KaPFUKaO6Ucct+ttorqgy+ihre+wDFFgANc6NuXdcE+SA8hSXWcWsjlsPC1xlDBcaujlNS4NDTI1spEb3DxIyM9cLlMIIySSSASSSSAbCWE6SAbCZEkgBT4TpIBsJkSSAFJEkgBSRJIBJJJIBJJJwEwZJEmwmDJJ8JYQDJsIsJkAOEkSSAbmh0ko04UnUYBaRnktgub6JDSHiNvo8MhljhMUuljzzcBjn5rMQvjzulYTdfXTSulc/ix7jLM2okcWTZfK3k87e0PFSSXGpnuLLjLxfI+sY0tZO4TF7RjBAONtiVzWMJso0boROdAaOKcD0f0bGiX+R593y9nyVpl2r46ttUzjOYTiEQiQCbV3Y5N5clzATqtBvCd4dTu/hQdVNI6WAls2Y3uOS5u2xJ3JU1PW1FLjuOLHxYdI4aGyjd/tnl+NtnxwudR4zgpaLboBXVOqoP8LZCahrWTnTN98DRhodtvhG2uqhLO8cWyh9S7VM7TLmQ4xk7c8bZ54XOJb5Tht9kr4gxrOJyGxwOpmNDJhpid7TBt7JydlO66Vz3QuPGE2qItMZxN6hA0gjbmASM+C5tJGg6ea4U4s1LbqG6UtE2GoFVJLEycvknDdIfkj1ds7DqVVFfUtuArxxY9tU1hjEobKHBp5t5cvJYLuQ96EhGg3KiofVxSxVPFbpmTNY2Rr2SkPDPYB23xk4S9OnE0ko4skEkjY2vcGy5cGewDt0wMeCwSUxRoOiqLnVVL3Pm4vle5zHxkubLu1+7xy5HAyFFHN3NA+hj4m00j86oRHKGnPMYx12z4rOtNprr5c4Lbbqd9RVTu0sY36z4AdSu+7Ruz+k4F4UsTdQnuVTNIaqccjhoIa3+yPpUk5IVEnpkVWOKf4zFGImSuZLqawDAaDjljbCkirqqF1S6Pi97DVDE5b3w7wcsO23228lzqSeg6SK5VVLUd/Bxg+ObuRB3jBMD3Y5M5ch0ULKqVjoyzitzTEx7GHTNlrX+2Btydk58crBSRTdCa2U0tNTHi2TuKVwdTx4mxERyLdtsI5bhLPUVNRU8Ttqp6mA0z5Z4pXuDCRkAkbZxj5SucwnQTorfcKqzRvjtnF8lEx7tT2wCVgJ5Z2CUlXJUQthquKBUQB2p0UjJSHb5wdskZz8651FjyRoOqqbxLJV089JxBBbm01P6LBFSxzNEcWSS3JBJySScqpJWVE4He8Wuk9dknriU5ewYY7lzaOR6LA+QhJBt/0+qFPUU44vkEVU8yTsAmxI48y4Y3J+lSR3Sthtwt0XGMzKLuzH6O0TBmk8xjHLc7LnMJIDeFXL3cEX8K3aKZwdCNEvqFvskbdOngpqm719ZJBLU8ZzzyQOL4nSd8TG47EjwJXMpJ6DYqooK6Yz1fEUc8pAGuSKVxwOQ5Kv8H2/+uoP7iT7Fn5KWT4lGiaPwdQ/1zB+jy/Ym+D6D+uoP0eX7FnpinA0PQKD+uYP0eX7EvQKD+uYP7iX7FnJIDS+D6D+uYP7iX7Evg+3/wBdQfo8v2LNSQGj6BQf1zB+jy/Yl6BQf1zB+jy/Ys7ZLZGg0fQKD+uYP0eX7EvQKD+uYP0eX7FnJI0Gj6BQf1zB+jy/Yl6BQf1zB+jy/Ys7ZLZAaPoFB/XMH6PL9iXoFB/XMH6PL9izsJIDR9AoP65g/R5fsT/B9v8A66g/R5fsWaAn0oDR+D6H+uYP7iX7Evg6g/rqD9Hl+xZ6SA0vg6h/riD9Hl+xN8H0P9cwfo8v2LOT4QGj8H0P9cwfo8v2JfB1D/XMH6PL9ioNGESAu/B1D/XMH6PL9irVdPTwae5rWVOeemNzdP8AvBRoS3JQAJiFIG4TFuEAGEk+EkAKIBME6WjOAiSG4wvo/s+7OeBbpw5Q3qGklrzMzLhWSatDxs5paMDYhK3RPnakttbcqhsNBRT1MjuTYYy8/QEd5sNysFWylu1HJSVD4xK2OTGdJJAJ8ORX2zRW+jt0Iho6WGniHJkMYaPoXhvaPwhV8ads9Ja6YmOIW6J9RPjIijD35Pv3wB4pTI3idvttddaptLb6OeqndyjhjLj9HJdjT9j/AB1PGHixujB6STMafmyvpzhzhW0cK2xlDaaRkMYHrPxl8h8XO6lbWym5h8eXTs24vs0D562x1IibzfFiQD/dJXL8ua+68L587ceCaW1y0/EduhbDHUydzVRsGG68Za8eBOCD8ieOQeMpKejpJ6+shpKWJ0tRO8Rxxt5ucTgBfS3AvZBZ+HaaGqusEVwuuA5zpRqjiPgxvI48Sqt0Hz7auD+I72A622WtqGH8cRYb85wFvM7HuOnNz8C48jUMB+tfRvFfGNn4ItsVTc3uAkdohghbl7yPAeA8VyFv7eeFKyqbDUQ11Exxx3s0YLR79JOAp8rfQeI3Ls34wtcZlqbDV903m+ICQD/dJXLvY6N7mPaWuacFpGCD5jovuSGaOohZNC9r43tDmPachwO4IPguB7Sezag4stc1XSU7Ib1EwuimYMd7jfQ/xz0PREy/ofKau2q0117ucFut1O+oqpnaWMb9Z8AOpTUFsrLnc4bdSQOfVzSd2yM7b+fhjqvqTs44CtvBduyJIam7ztzUVDSDgfFb4NH0qsroJezns6ouB7Zqdpnus7R6RU45f2G+DR9K5Tt/tVwultsbbfQ1FU6OeUuEEReWjSMZwvZEEkscWNb2tzy1OAWW+9h8VfwS4j/qG5/or/sVGutldbJGR19HPSyPbqayaMsJHLIBX2/6XB/Txf3gXhXGd/jg+6DsrpDHNTQxwUzw4B7cSas/rAq5kWnikFurqn+Qo6mX/VxOd9QWk3g/iQ0stUbFcG08TC+SR8Dmta0bkklfaUcTIhhjGtHg0ALD43/AW/fmE36hS8zfGQ5JIQNh7kenzWhHZG6Q4ja558GjK0qbhy+VmBTWa4S5+LTPP7F9HdidVBcuzum1Qw9/SSvpnvEYDiActyfc4L0pRcg+IbnabjZqoUtzo5qScsDxHM3S7SeRx8ioAEk4XqHbuP8A9xR+YxfW5dp2Y9nnA9/4Zpby6lkrqg+pPHUy5bHKOY0jAx1HkU/LrYeCUdBV184ho6WapldyZDGXn6FbvPD914emhhu1DLSSzR97GyTGotzjOOi+zqG10NshENBSQUsY20wxhg+hePdpfC0vGHa9Y7W0uZCaDvKiRv4kTZDk+88h5lKZB4zYuEb9xM9zbPbJ6kNOHSAYY33uOy3q7si42oKZ077P3rWjJbBK2Rw+QHPzL6otdro7NboaC307KelhbpZGwYA+0+auc0vOh8KuY5jnMe0tc04IIwQeoKEsK9T7YbB3najHS2mlMlTcYI5DDEPakJLc+WcAn516bwB2R2vhmnjrLpHHXXc4cXPGqOE+DAdiR8Yq7lqB4FaOz7iy+RiWgsdU+I8pJG920/K7GVtP7FuOmx6/gqJ39ltSzP1r6L4p43snB8EbrnOe9kGY6eIapHDxx0HmVyNF268M1NW2Kpp62kjccd89oc0eZwcgKd5UPALvwbxFYAXXW0VNLH/SOZln+8Nljdy3qT8i+4Q6muNE1zTFPSzMBB2cx7T9BBXg3a12ZU9kp38Q2OBsdJqHpVM3lFk+23wGeY6J45d6oeMiJg/Fcfei0eEQ+UKTU7pj5EsvPLK10ABrhyjA+RF64/EH+6nxIepCfRJ1d9KqQGzJ8Qf7qYukH4g/3U5bJ4/Sl645lPQNqxzY3/dTAsPNgUmtw5gH3pZaebQp0Ad1TuG7XNPiChNIHexIPlUmhh5OIT92RyIKek1VfBJGfWbt4hRq+JHN2O4PQpd3DKfZ0uPUckvH+HtQR6cqzJSPYMtGoeShwp1RtERh2FJhJzeSZvrJGdJFp80+EACSPAS2QDAJFqdF0QEWAki0pICuE6FOCgDZ1X0B9zzdHyW29Wx7iWwyxzxt8NQIP0tC+f2dV7X9zv8A5Wv3+oh/Wcpz9B9Arx/tX46m4FurW2ikj+FLlTtL6uUahHGwkNaG+OST4br2BfOX3RX4V2f8xd/xCssfYrgantD4wrJjLLxHcMk8o5dAHyDC7nsw7U7+ziqhtN4r5a+hrZBADOQXxPPskO5kZ2IPivIVvcHDHGliP+nw/rha2dB9pLge2enbP2X3RzgCYnRSN94ePtXfLiO17+a29/kR/wDEasp7N4L2QyUsXadaXVbmhp7xsZdy7wsIb8vgvrHZfDLXujkD2OLXtdqa5pwQR1C7EdqvGwt/ofw7KWadOvu295j8rGflWmWOw2e2++R3XjoUcMmuK3QCF2Dkd4Tqd82w+ReaInvdI90kjnOe4lznOOSSeqeCKSpnZBDE+SaQ6WMYMucfADqqk1A+oexSvlruzWiEzy400stO0n4rXbD5AcL0Ncf2Y8N1HC3A9Hb6wYq3F08zfiuec6feBgLsOixvsPjfj6kZbu0G/U8Q0sbWPLQNsB3rftXVdhb3u7RwHPcR6DNsXE9Wrn+1E57TeIPzn/lat3sJye0kfmM31tWl/UPqFeJfdGOc21WDS4g+kS8jj8QL21eJfdGDNr4fH+kTfqBRPYeBd5J8d3+8VNRzPiuFNNqJcyZjgSd9nAqvhHEPv0f5Q+sLTSX3Q12poI6jKweN/wABb9+YTfqFbcH8iz8kfUsTjf8AAW/fmE36hWXyp8ZgbD3J8ZTt9ke5Etye/wD3O8ubHfIc7Mq2Ox72f/S9oXif3Owxb+If9fD+o5e2LHL9g+Ze3b+cVo/0GL63Ld+56uT2XC9WrV6j4mVLQehB0n6CPmWH26jPaI38xi+tyt9gQxxtXedvd+uxX/xD6OXBcf3ePg2jr+KGta64S00dBSB3LVqc7J8t8n8ld6vFu36cOp7FSuB0mSWUjoSA0D6yowm8tFbp5zw72m8U2i9m4Prp6+OU/f4KmQljx5fFPhhesP7d7EKEyNt1f6Tj+SOkNz+Vnl8i8BLwOQ2UZDpDpbzcQAPM7BdN4sUTKvofswop+I7hXceXZrfS6txgo2gerFE3Y6fq+fxXp08zKenkmkOGRtL3HwAGSqHD1sjs1goLbE0NbTQMj26kDc/PlVuMYa2p4Qu1Pbo3S1k1K+OJjTuS4Y/auW95NHylxNfqnibiGtutQ4kzyHQ0/iRj2Wj3BZIY48l6BB2P8YP0/wDRbGDH49QwftWhF2JcYSHd9rpx/amLj9AXV5Yyey29C7DrlLWcDvo5nl5oal0TM9GEBwHuGSvQ6+hguVBUUVSwPgqI3RSNPUEYK4zsx4JuXBdFcIrlWwVLqqRj2iEHDMAg813p5Lmys8tw3xncrfT2m51lBU1AEtLM+Fwa0k5aSPsVTvbeDu+d3ubhb/atTim7Tr41owHzNk/3mNP1rjl0Tkuk+P8AtffV0Y9iKc+8hQuqYjyjePlVZPpT86JjpN30Z56wiDmHlIPlVfCWEeVVpZ1HwBHim9UqFpc05DiFIJQ4/fBv4hOZA+Etwcgow3bLTqCcAOCYIEOHrD5QkY8bsOU2CETSRuE4SSKTTsU89MyVmpgw4eHVCcPHLdSROLSAVc7mqm9M4txz5qPGl+Oh3WlVU+r74wb9QqEjctyOYWOWOlS7OiwhYctRYSkMzghA3UiAkNd70WaBwlhMiSBsJJ0kBTSTAg8k6QSNIHNe1fc7/wCVb9/qIf1nLxNe1/c7/wCVr9+bw/rOU5/qH0GvnP7oj8LLP+Yu/wCIV9GL51+6F/Cyz/mLv+IVnj7N461u63eEvwzsX5/B+uFira4Q/DOx/n8H64WtJ9nriO17+a29/wCrZ/xGrt1xHa9/Nbe/9Wz/AIjVjPcN8oObuVYorfWXKrjpKGllqaiQ4bFE0ucfmWtwlwvW8YcQw2qjOjVl80xGRFGObj9QHivqnhbg6z8I29tLa6VrHEDvJ3bySnxcf2clrlloo8Q4c7CL1cAya+VMdthO/dM++TfYPpXZd92cdksbhAG1V4DeQIlqHH38mfQo+2vjysskdNYLVM6CpqozLPMw4c2POA1p6E77+AXzyd3ElxJJySeZSkuXsPrbs44oqeMeHJ7vURNh11ksccTfxGNxgZ6nxK7A8l5l2D/zbj89m/YvTeizymro3yH2oDPaZf8A85/5Wrd7Cv5xx+YzfW1YXah/OZf/AM5/5Wrd7C/5xx+YzfW1af8AEPp9eJ/dF/5LsB/0ib9QL2xeKfdE/wCTLB/r5f1Qox9h4BhHEMzR/lD6wkiiH35n5Q+tak+4YP5Fn5I+pYvG34DX38wm/UK2oP5Bn5I+pYvG34D338wm/UKxns3xw1vqj3JzyTjYD3IsZC6dE92+54/xDiD/AF8P6rl7WvFfueRigv8A/r4f1XL2pc+f7B809uYJ7Q24Gf4jF9bld7B4Hx8ZVr3YGaBwDTz9tqDtp0N7QA/GZPQohv03crHYa5zuNa1zv8xd+u1b+P8A69svK+en0IvD+34E1Ni/Im+tq9wXiHb6M1Nh3AGmbcnzasuH940y9PF8H3q/ZKdst+tscmA19XCCD19cKg+ZrDiPcn8Yj6kVBVGlu9HVOJPczxyH5HA/sXXl6Ri+1VzHaFda+ycDXO5WyURVdPG17HlocB6wB2O3IldKx4kY17TlrhkHxBWVxTavhzha6WwDLqmmfG38rHq/ThcM9tHzh/hi44G3wrD+is+xN/hj44/rWL9FZ9i4h7HxvcyRpbI0lrmnmCOY+dAt/CI3Xc/4Y+OP61i/RWfYm/wycc/1rF+is+xcNhLCfhD3Vu9Xmu4hus1zucolq5g0Pe1gaDgYGw8gs/Cl0ocIsPYAEWEeEsIkMGEsI8JYVaLaMIsItKcBEhhBLeRUzHNecey760OhNhVAmwQcOG6fHgmZJkaZDnwPgiLS04VyI2YAohv70kWNwnDSRuzsVUqYe7k29l24VkHBBT1LddPqHNu6q4yxPqsrGh58FLhNI31coGu6Ln9NBoXN1BSISi9hFkt2PJO6UNGUTgC3dRNaHEg8lNAe9cUlOImgbJI1QpD1T5FEm5hIbKQNe2/c6sJuXED+ghgH/wAnLxHUvoD7nOlcLVfa1wwJJ4o2n8lpJ/WCWfoPb187fdDDHFNmd40Tx/8A9F9ErwP7omlcKywVmPVcyaEnzBa77Vnj7N4jqW5wa3XxtYW+Nwg/XCwXHddR2bUzqztIsEQGcVjZCPJuXH6lrb0T7EXF9rTC/suvoHMQtPzPau0XN8f0bq/gG+0zBlz6KQgeJAz+xYz2bzP7nekhNNf6vSO+72KHV1DcF30k/QvcF80dhfFVPaOJ6i2VcgjhujGtic44HetzpHygke/C+l08/YfM3bxDNF2hRyvae6loY+7J5bFwP0rzDK+weM+BrVxvbo6a4h8c0JJhqIsB8ZPPnzB8CvOYPufLdDU95V3+ofTN3c1sLWHHm7Jx71eOUkDoOwcEdm4yCP47N+xemrzjs24qtFfc7xw9Z2xx262FjaFrT/KRgYe/zy/fPmF6Os8vew+SO1emmpu069iVhb3krZWebSwYP1/MtfsMeG9pMbTsX0UzR7/VP7F9BX3g7h/iR8cl4tcFVIwaWvcCHAeGRvhfO9TxFauHO19lystNHBaqCcQaIRs+MDTI7zJJJ+RXjdzQfUy8i7f7VPWcK2+viYXR0VSe9wM6WvbjUfLIHzr1elqYaymiqaeRskMrQ9j2nIc08iEc8EVTA+GaNksTwWvY9uQ4eBCiXVJ8Npw7QQ7w3+ZfV8/ZFwRUzulfZI2OcckRyPa35gdl5j2w0nDnDtDQ8OWO3U1NO9/pNS6NuXBgBDQXHfcknHktJl5dQPe7dMKi3U07TlskLHj3FoKhvtC652G4UDMaqmmkiGfFzSB9K4nsf4shvvCMFvll/wCkLc0QyMJ3cwew73YwPeF6Ms7NU3xFPTy0s8lPOxzJYnFj2OGC1w2IKEY3yvrW/wDZ1wxxLVOq7hbh6S72poXmNzvfjms+j7LeCbIXVhtrHCIay+rlL2tA3yQThazkia5nsDt1XR2S6VdRA6OGrmjdAXDHeBoIJA8MnmvYF53wRxQzifjC/SUmG26lgggpWgYGkOdl2OmT9AC9EWefvs8Xzr22Mxx6x3jRR/W5WewxueL693xaE/S9qs9u1G6O/wBqrsYZLTOiJ82uz9TlL2CUpfX3ysx6rI4oQfMku/YF0XKfZZa/N7mvD/ugozmwP6ff2/qle4LyLt+pXScN2qrAy2GsLHHwDmH9oC5+PrKNcvT5/wAJtO+PFSJEZXYzfU/ZfxG3iPgiikc/NVStFNUA8w5owD8owV2a+T+AuNKjgq+ekhrpaGfDKqAH2h0cP7Q/+l9Q2e80F+tsVfbalk9NIMhzTy8iOh8iuXPGyrjxftU7L6s3GfiGxU7p4piX1VNGPWY7q9o6g9RzyvGXsMbyxzS1w5tcMEfIvt3ZZVfw3ZLo8vrrTRVDzzdLA0k/LhPHl1NUafGuM8l1vCfZzf8AiydhhpnUtCT69XO0taB/ZH4x9y+mKThHh2heH0tkt8Txyc2nbkfQuO7UO0Cn4atklqt0rTd6hhaAz/w7DzcfA45D5VX3PLqFrTwDiilttFxLW0doLnUVM/uWSOdkyFow53yuBWRjyUhyXZznPUp8LWYlsGEsIwE+E9AGPJNpUuEsJhHhPpUmEWlPQ2h0paVLhNhGi8kelSxuy3SeY9kocJOaS09ExtMBsEYGUo8OjB6o8brSQtgLcJ2+sxzT1CN3RM0euqLbNkGBhVuqs1Gz3jwJVZcuftrEgOBuU+VFnCIHJU7AnjLU0bcHzRIm7FEM6SJJaBmhIoWosrAGXoHB/axd+C7H8FW+30EkZldK6SUO1Occc8HyAXABPlKwPXf/ANQvE39V2v5n/aua4z7TrpxxbaeiuFDRQiCbvWSQatQOCCNzy3XDpJSSAZG2VtcJ8TVHCfEEV4paaCeeJj2MbPnSNQwTt1wsiJuuN7R7Q3ChBV62W3r5+6E4mH/8Xa/mf9qCTt/4inifFLarW6N7S1ww/cEYPVeSpKfGGPVh+puWkHLcHGPcvU+Fu3K+2amjpLpTsukEYAbI9+iYDzdyd8oyvKkgnZKb6Cd90Tbu6Onh6sL/ADnZj51wnGPbDfeKaV9BCxluoJNnxwuLnyDwc7w8gvOUTUvGBoWa819gukFytlQ6CqhPquHIjqCOoPgvZ7Z90HppWi52Jz5gN30swDT54dy+deEqTonZKT1Xiztwul8oJKG00fwbDK0tkmMmuUtPMAjZvvXlScYyjTk0TseD+06/8HRNpYHMq7eDn0WoyQ38l3Nvu5L0WD7oWkMY9I4eqQ/r3dQ0j6QvCw0JsKvt432LXsd47fq6pgdHZ7RHSPOwmqZO8Lfc0bfOvJa2uqrlWzVtdUPqKmZ2qSR53cVAG+CfSU/CT0m1btF0r7JcY6+21UlNUx+y9h5+RHUeS9Ytfb3cIYGsuloiqXgYMsEndk/+UgheOgK5QUTqyfTq0xt3e49B9qfhMvZXPxm69xh7cY6xjnQWCZjWjd8tQ3GfAYG64Hi/tFvfFLXUj5W01DneCHID/wAo8yucq6hhAp6b1IGbAePv81TIwtMeLGduf7mWXddJwfxpX8GSVUlDBTzGpa1ru+ztpJO2Peuod26cQDnbrb8z/tXmD36QoS4uOSjPDG92Lxyrr+Mu0S48aW+npa6ipIRBL3rHw6s5xgjc8kPB/aPcuDLfPSUFFSSieXvXyTatROMAbHkuRwko8JrSvLvb1L/DvxF/V1t+Z/2rH4n7VLtxZY5bVXUFCyJ72vD4w7U0tOQRkrhSnwlOPGH51Hgg8kSLCWFek+SPGStax8RXfhurNTaq2SneTlzQctf+U3kVmgJYyjUvVPzeu2zt5uEMbW3Kzw1DhzfTyGMn5DkLVd2+0Xd+pYKov8HTsAXh+lPhR9rAfcr0a/8AbXxFc4nQW6GG2Ru5vjOuTH5R2HyBeazPknmfNNI+SV51Oe9xcXHxJKPSmwqmEnoeW0WE2FLhLCei8keEsKTHglhBeQAE+EWE+jzRoXPQcZSwpMYT42T0Xn/UeE+hNnBIT5PgjStm0ef0IXbDCl0E8yQloT1T8ohil0OLTyVgSt80wiYXDYInwZHq4CqSl5Q5kaRzTNd6wwqz2PZsQpYz7Gyfyu+lOrGmqkb5qu4KzWHNZL+Uoea58p3V4+oiwnCkwkBhTowBSApsJ04aRJMDgJKi2yt0k+fJN1WEMTU6QTpg6SSSAkhf3crXdM7+5HVRd3LkD1XbgqBWmnv6YRn22cvNVPSdIEyctI2IwmSUlgYHvIPQZTEYcQjpfbd+SUB3JKfwDIgnASxugzhP1TgJ0FTgIkgEQVaLZImjdMBlGBhWg6fCZSDfHU+CEWhbG57g1oyXHAC1XOFLTClixnnK4dT4e5DFAKZmp38s4bD4g+1NoycLXHH5c2ee+kXkk/TG31t3HkFLIWwtyRl/QeCpuJeSTzKdpwJGd8ptKPThPpUL8tIw1PjKPCfA6I0m5AwnwiwnRopmDCcjCIBLCcguYMDon04T4Tnon4l5fwydFp2zlJrd8o0XlQFMRhGRjPvTEBGjmQAE+E5wmzlScpgEWMJBPjqnINh0paU4y5yMMwjQ2iJd8UFP3bnN3OB5KcNRkDGwwU9Fc1dsLWnqfej04UobtkoSPBVovK1Gm+RSAZCYtTV5Gjbl58mlShqaIYDj5YUrW5GVeE6FyQSRhwQCPEjFb05cAoyMVHk3P0Iyx+V4576YtTvVSn+0VHhSv9dxd4nKbSuWzt0y9BATp8J1GlBSRJiEaMySfHmknomUkkksIYmp0zUQTB0kkkAkcTzG8OHRMmwmF2SLv2d7GN+oVXBHNTU8pjdjOArNVCJWCeIbgeuB9arW+4nelemGC8/2SowMq0yItpXkjBLcqBoRZoSmb1RBOAnwkosIgMpYRAKsU2kBhEAkBsiAVJ2QCLCQUnROItBhalLTCjibPM0GZwzGw/ijxKK20TSz0uZoLGn1Gn8Y+PuSne6WUvcckrTHH5rDPPfUDlznE8ydypHSNgZjYyEcvBMSKaMSPHrO9lp+tUyS9xcTklaWstD0mVxJOSUjAQMjBTBxadlOx2Tg4yeaJpO6q6COaWhW5IsgEKHSfNGh52onN6phg9VKWE+5BoIPJTo97PjZMAjI2SRIWw4SIRHfokOuVWiRuHJJOeaSFzowPROCmwkRujQthnE45odyphETueScM0nyU6PynwiDc805bgqRzd9kg3KCuSMe0Qi0J8evnyUjBv8AImW0QbhwwpQ3OxSDTueqlDSSAEFsGMnAR6dIB23RadGcpHdBbRn3IMc/NTHAGw5psDwGyDQhpB5bJiBlTYBG/RA4A7AbkphLGzEQz+NuiDDjAUrWHIZ0bspHR6WZzzK1x9JtQRtGcnocKrUEsEzx5j51fc3uwRjGkZPvWdWENp2t/GedR9yWd6bcXdZSE81IUC5a7YdOAmATjPVJRyEKMoHIOBSTpILTJRNQ9UYXNFEAnATpJgkSFEgEnHNLG2U4CYGrlHMWSdMY3B6hU1Iz1XBwKeNTlNtINMwna3cmMkfJus7HgtCll7qdkg5Ag/IqtTD3FS9g9nOWfknkryTOrpGAnThOpkO04CPCYBErTsk4GU6MBOJtCFrWy0uqQaifLKdu++2vyCsWmzMMTa24AtpubIzs6T7GqWtrzMe7jAbENmtHIBaY4ufPP4R1c+s6IsBgGBgbAKINZTRCab1s+wz43/0nPd0ga6b1pDu2MfWfJUZ5HzymR7tTj9HkFdrML5H1EjpJDlx+jyCQGCma09EQOPep0WzgZ96Jow7KYHA80Yc0Ae5VE1Ox2rAKIxh3JQd43IGVMyRufbA+VXGdliN0e5Hgh0eqrjO7cNzuopNIcWt5FGh5KxAx4KMjBVkR5Cjkhc3fzR41UyiI8kxOQiLTlMBkJaVsCScg+CYBCtiaCVIyPJyeiOGMuwp3RhowjTK5I8bYQOapPJC4ZSEqMg+CZSO9VMwFx3GAg9ha3JyjDcDdEAGpyMnCDCAjAwiDcJZ57BBbAd0sjcogNkgAM5GclBwPIpt8nwRloBznZNjYkH3IMBGGkoYgXy5xsEZdkYxv1VmKERNB2JdunJ2LdJGtLSN9zvsj0aQXuOQ3cKSnZlxe7k1DUOLg2NvMnf3Lb1ETuqk7j3Q8XnKyq14fUHB2aNIWjUyDWceywYWM/dxWHJfh18M72AjKIRo2R9TlSEYWWm1y/iIRgc0zmABSFC5JUqFwQHmpiont6pVUoUk+UkLZCkCZOFzwzpJJAIBwE45pDcgKdkTRu9w9yYA0KeOlleMhuB4k4QmQN2aAmMjyMFxx70+iqwKRoxqmbnwCMUjDyeT7lVARNJacgkHyVSxN2uMh0DGokJ3t71gDidTfZP7FFHUyM2OHjwcrLJIpOulx6FazVZZbndU8FrsEYTjmr/ds1Zc1rx4KVsdARl8EgP8AZfsn4J+5GcAiwtTRbcerDMT4Ofsjjl7v+RgYwDkdOT9Kcw2jLmkUI6KolGpkMhb4luB862rVT22haaqub6VUD2Kf8Rp8Xnr7lXlqJ5gO9le8+BKkbSvcWgjnurmGmV5L8JamuqblOTz8gMAD9gVWSaOleWxaZJxsXcw33eKluLX0z2UkXq+oHuPIuJ6LNaCCcjBQkTnGR5c85ceZKMMz0TNac5GCEeN0k2loxnHVJsYx03R4KMDkgtoxGOqcRNx0RbklOG4CotojCCeSY04zgEhWPkT4280Fuqrad7XZDvkJUsADnnPTopvkUbBpnPmE9le1jIx7IQPwRyTjmmePVKqVCAsa49BhLuUs6jjA+ZWYGOLtwcYV9C3So+E+CgLcFbrKUO6KCootJ9n5UvGCcqGkZqYpJG74Q0jtL3Md8imf4qbC32raN0nMypCllSraHQOoSIUh26IN0jlBhG0YG6JrSUnbDCD2A7piESfCAFvypFP0TFu2UGYkbDqm6YS55CQBLgMIPYmRud6zQMjffqrsTe8aHAe/ySiiDQmfmKQFpIaeYWuM1EW7TchgbAblV5JA1j5XbZGGqZwBHdNOXHclUap+t5GfUjH0p2tMJ0o1LyGaep3KqsZq3PRSPzLJk5xlHp07BY5d10b8ZqB2CElE7ZATkKDlMgcMp0DjjkpbSgTORFC5JaE7FJOeaSlTNRJJLBZImhMAnQB5A5BFzQsRhOAgMp0SSYOAiA3CTUQGU4WRAKQZ2TMYXHYFWGU5zl2/uWkjG5BY97TkHHlhWGTaiAYi7PxRzRB7YgGsZGD4ncqenqDHKCZtOerVpGOV+Wl6BBSRB1XG9tRz7nUDgdM+B8lC+XvDs1rW9AAmqHHHeFxdq31E81FARJlzvZaCStPTmttDLMInAgBzh0K0WVTZgH6g12oEAeGFgukL3kqSKV0bw4b+Xil5H46jZu1PJM5lS0ajgAkbrOEpaND4w4f2grEUzi0Fjnt8soyZjuHn5gVWme7vtCwwO5xvb+Spg2kaCcSE+ZCdlY9g0lkbx/aapGzUsm0sDmHHtMOw+RLSbUPewj2IcHxduoycnPj4KxUUphAe0tdG7k5qhxgBB7C4IsbJ8IkAOE+nfmE6WAExs2AChLfvgPkj36JNHVJOySeMsPuRAZKaQYjKokMLMuz4K5GdKr07fvefFWAN04VXI34ASlfq2QM2CZwVsPln1DTFJqCka8PaCEc7Q5hBUDIXN3BSrWVIQgT6iDghNkOKlUJOG5ThmSpGMz0SPYC3AUROSrMjcKAjdLRAIxyTKRMQkuGwmcPNEQhcEGjVuCI4BcEMMWo5PJXWt3WmOKcsv4lp4BJlztmBQyFkbXOIzk7KZ85EYjAAaNz5qk5/eEudkMG4V08YikmNOxzttUh28gqFQ/SBGDud3KaSUyPMjuTeQVUjJLupOVla2gGDYnqkXYP0IicDGOajKz2r2bOULuSIoD1SrTFGeaEojzTEKK3gCg6o0B5oWDqknSUmzkkklg0OETeaZE1AGnCZEmBYT4SCdMCUkMZecnZg5lRt3wFM46GhgOyrFnUz3iLZgGOgQd65342PJRAnqmJzyCvdRIlyUskckIycI8eKcKyNR+qS0Qv3znCmawRWuV3V+G7+9WPR+54epw4es4l3znZDUEC2sGMZePqWmPpxZWbZTYwDkqZrRjICQIwApGNJj6fKgWjhB0k/IrMcoBAKhwO5PiB0QsBLQefmtJWWU20BStlaXhoKjNIWgEHmpqKRxYcHdqtemU7nlk8DmHHtMOQfkVdWM+/hmhz4nFrt29WnkUBG+ehWs+COSPvInNez6lRki0HySsOX+q6Sk0+SWnCk9gwn0bqXSE2nCZA04IT6cHZHjKfCCCAoZ/5PHiVYwo3N1SNHQboB2Nw0AdETSnwlhOFU8ZBGMqVzMNyoIx6wUsrnCMAcicFaRlZ2rSN1PB6BDjdTuZsg0pLiMMBPJF6M124yCpGtwVaiZlKQrlpmd3I13qglSxvwcOaR71pdxjOyAwtIwRlPULzis4Nc3bBVaRmCrphDduXgq8gOErDxqoQUgFJjbkhaN8qGgSMIo4jI/HTxRtjMkmlo/wDpXWQiMYV447ouURtjDQAOiLf3Kx3eGZI36KrNJp9Rh3PNaek491DI/W7SM46qpUS5PdxkkfWpKiQRs0tPrHmVXaNLc/jH6FGVdEmptFIMHSOQQEFrVLjc7oXnbCypoCgKMoSpq4BC5GUJ3UtcUaEonISMqa2xAg6o0HVJcCeaSR5pJKZycJYSCwaHRNQo27IAkQQogmBhEEIRBMJYGgv3TPdko4eRPggWknTK+ztGykDdspkbQU026h2hWqWATVDI3cidz4BQNG2Vo07O6hLyCHOGPkVRhlk0ayYS05Y12Rn72B8UbZUBAktjs7lpBVRkg9MBz6pGn3K7StJkdCRnUMYWmLmz9qGj1Rj2lK0aQCSk5hjeWnYg4IRMYXJ6Gzu2Y7zGE8QxGAnkOljsAHZGwZA9yaNrNAMVGno5pQyt++DO+yKkOmbPg0/Umk3fz5bI30R6aZ8D9bd/Fp5EK7KGTR94wYGOXgqLBzVynBFNMD70SpyikAdWeikwnDdhsiwQp2YQ04TYKk5HG/NEGeJTCINSLVNoATFie06REIGjDiSpnNIGQhDCRnqmKEBGGZKNsZJUwbhOM7UbWgDkhl3GPMKXCEjJA81cqNmxlCY1KiBAKW9luoAw+BVymGBhBqb1RxvaCqFqcoHNUgIcEnDYqUKc3JU3q3NzVVyMmuCueadrS5wa0blHhX6SlDW63D1j9CWOO60yz0Cnp+7aSRueasxRanZI2HNSiPUQAjq3spYA1mNR5rbWumU7qhWTAOLWkLMc4RtLjzKmlcN5HHYKq0d44yP9kcgpyy06ccflEGE/fH9eQKEhTOy52SVG7wWNu17ROCjdsFKVG4ZSNCeaEjKlcFG4JVSNCeSMhCQprXGoyEKMoeiixvjUSYoyEKTSBSSSSUzUkKMDIWG2hkbUiMJkwkCIIGhGEAQKIDKEblGmVSRjEbjlOOSEHEeOpKJi1jO0fMBSt8UMcZfsBlXYog17W6Q5+ceSqRhnlPSalpNhNN7PNrfE+fkhqZXOfhpzjnhS1BkibIx3tDZV2hukEu3wq+HP8mDcYJ55ytGFzgI6gH2Tg4VAN1HYkLQoSzX3Mnsv+vonEZzae5RsMzKhnsStz7j1VVpw0jOcnK0n0xfA6nds4esw+BWcIyx+l3Mc1W0T0ct2z86IDw5KXuxpIBOcIWhFuhpNB7Tjjk1CG5dlT0wbqIcQAR1TNaNZa3llRcjmOwFuOSuMaW0D3jm52kIBEOoVqoAip4YOoGpw96UyFwqoG+SfSjaw9UQZyCnyHij0ItAIKtRw6s5HVTGkc3B04B5bKfuyLnFazi04TFpVt8WHHZRlm2Fcy2zzx0gLMhO2PCmEZRaMLWMckRZgZTgbKTCFwwrjJGQgPNGcoCCq2VpkhukkkNhckCR1T6UsIG9po5SOqssfqVIKZjsKtpsSTRhw5KjIzSVotcCN0LqfvXANHNPW7oTLXtTpYC+TURstQM9UKSKkLAAGnAVnuQyMvfsOmVtjj4xFz8qoh4jySsuok72Q88K5WygeqDzWRUyFnqg7nmpydXFihmd3r9A9kH50nDYAckmt2yj6LDK7bXL4QkbIDzUhQqCiIhA4bKYqIhCkTt0GFKQgKFxC5RlSuCjIU2NMf6AhCpOiAhRW2NAVGpioiFLaBz5JJ0kKZYG6NowgUo5LmjU+EIaE6fAVAgEYCHHgiAQBAIgmCPSXHAVSIypcyrMMXV528OqBjRG3J3cn7xxOFpGWV36Ww9rGFrBhPA/u52OLtgQVCweJUjWA7FXHNemlcQDNLjcEhUmbcwrUji+EOccnSN1CBgDOMH51cjMbQSQfJSZOBjYoRtyx8ikbvg+BQluW6ZtVGI5D9+aNj8YKae2CYfFdzDvFYkT3RO1MJDgcgjounttfHXsEcjg2fqOjvd9im9CTbEdTSwerIwg/QVGyItcTjZdfpLQWSRhzfBwRMoaKZ41U7R+SSErkfjpyWg5Bx1VmKF0j8CNx8wF14stCQMRfSr9NbIoWgtZ7srPLKKntgNsjZqakMAl73B7/ALwYAOdsKd/Dskshkkka3PTC6B87Im6W7u8lUlfLKd8hZYSya2M8t+mHNw+6JpcyZrsdCs4wuY4tcMELqi14CpT0npAcMeuORCMspCwltZtNG4gHSNj16rpbhV0s9qbDG0atsN0+wo7Xb6GagnbLNIytDgIR+IfeUpLTUZ0kNa7wLhnPhhcHNjjyZzK309LjwuOLm54dzyPuUIh3WvLSOaSHNIIOCCNwq74Mcl3cfJHn8uHai5mAoy3ZXHR46bKu8YOF1Y5xy5Y1A5RkZUzhsgIWmN2xyQaSnwpNKbCtmiwmwpsJtKobRYTYUpGEsJDaLCIc0+lNhODaVp3V+h3fkhUYmlxJ6AbrWoacuDQOu61453tnydRsUlM2TcjYKhdXtEha3GlvNa0rm0NB/bcFy1dVg5b1PNa72nixu2RUy7ukcd+ioMY6Z3ePzhWpR6RUNibyHMqwYA1oaOQWGXt3eUxmlMtwFEeWFbezmFXc3dY0pdoi0KNTEIC1CoiIQOGEZCEoXKiKidspjsgO/QpLlQndRkc1IRh3NA7OUNMaBC5EULlFa4UCAjdSFCVDeVHnySRJJGyQpFGFIOS59Nz8kuSQ5JYOeaYG0ZUgCTB6qIJwqJkZccBTbAABO0d3Fv7R3KDOStZGFu6cgnzQqRuEiE5C2KMqcDAyq7SAVbgBfI1o68z4DqqY8k7TvafR2jyCZvrBqke5ocRnbm1IAZyD86rbITSD6uAB4hSNbjqmYNySOimDABlTtJmtHJSxjSQQTlM0DQNPPqpGBFDprTcjVNMNRgvaMtd4ha8LASCMYHJcjbnGOrac88rrKR+tgKkZ+mvTRh+Ceilqpw0aI/a8kEcwggGQNR5KBjDLJnJz5LLK/JfyQqenc9+ojBz4c1cdTuY4BzSCd8FWIIHZboOH9MrSjtz5Guccud1djJXBy8/LOTU14vQ4Pp8Lxf7YTqfU/SWnGM6k7aQA5x06LXmpC07nbGFA5oZgDkNlF5fKdLw4fHKSpKWxd16PN3jHh2HhrBnHvUFVQFsrtWdRJPvXS2Stpqal0Seq7JOcc1nXOs1TPfCdIJ6Lntt7275ZNxz9wgJbDqGZCwlzjzIztlY09PjOy6N8zXgtmy4cw4e03/68lA2GjqZ2QvcYmvOO9cdm+8Lfj5LHFy8eOXpyssZAIVN8Z1LduFK2CpliZI2VrDgPbycst7N13ceW3mcuOrpRc0HYqMt3KsvbzUZC7Ma484r4TFqmLcoC1aysEelLCPCSqUtotKWFKmwmW0WE2lS4QFuAgRYbFop4s85XF3yDkuls9OHaT4BYJGqrYwHaNgaF1tqhMdsqqog6Y24B8ytp1hscveUxjKvdRrmLB7LeS4+rlJMj8+5dHcn+q5x8Fy841yxx+Jyfcqz6jTg9bPSt0x6z7Tt1MZChd5KMrC07d0ZIJ3UbmDOUslLUkcqJ7FC5pVouB6KMgFTWkqoRhROCtuYMKB7cHCFxCUBUpCByS4ryDZBkOblTOGQq2CyUt6FDTHszkJOEZCAqa0xqM7pJyhUVvApJ0klsloypAhbyRhc7oLCcc06TN04VSBSM3c33qMclI3YKomppX5dhC3mhBycowN8q4yEBgowg6ogmztLSrkDjBFqPN4wPcqwIJwpTl53znGMqozyu07SHuOTv0UjGnmFCxhGCOinbncdOaaE4xjnzUrWnG5yqzHA81aacjZSWkrMNGw3HRSaRzHMjkgDfWJ5ZICl06X4zukJE1KMTMPhsuntjtTizPslczDhkjc+K6O3uEdUdtnt2Ueej1v02d3zDc4GwWvSwEtLmx8hzVegpHVDowxhc7I2C3WW6WMaXBwPVq876rmz1rjdv0n0+O/LkR0jACHYzn6F01HVwQ0+gjScZ5c1iRQ6HAHbBVrvdLVzY8svJ43265j4YbRV+l7i8AAE8gsSXJftyWhVzl7i0FUxE7qtcOGYzUc3Ly3K7M2UtGMoZHOeiMZHRO2MkpZYSRPHyZW6qjJG49Duqc4LRhd3Q0VtfbyZw1z8esSdwuOuMbGyvDDluTj3LP+OizWLFmPrEeKpvarc3tKs4L0OL08vm9qjxufNQlitPbug0hdmN6cWc7VS1CRhW5Y2gN0uzkZO3Iqu5q2xu3PnNIUxCk0pYWkZoiEsIklSQJ2NDpGDoXBPhHG3D2nzRFY3tZpsOrJXHxK7cOij4EOj+Ukmw8+efsXCUb8zSeOpdg12eDntHNk4JWmePWP8A2res8v8ApydyfkFqxAwGocfijC2K/oFmRNyZT5j6lXL2vi649oSEJUzm7KMjCwolA5RlSEZUbm7IVETnbpi7KdzShIwitIWUDxtqxy6JymcSORUqRENdu0gqNzNsp8BsxI6jJCMnZCorOGygmbloI5g5VxzVA9qTXGqurUEJSPquPgkTlS2uPfSN7TzChe/bYHKsOUGkl5JUVth67RaZH75xnokrGySWl7ZQBCJoON0wGVIBsud0EnjGybkfejaMJwqIbFGDlC0IhzVyItGFLjZRA5Uo5K4imAyj5JhjxTtySmwy9iYNiSpRhAFI1u+M7oZ1PHzVgA5GwOVCxpxhTsG3RBQbomkkpwHtOAnacqUNOR4JbM0cpDgHD5VcjAdvnOUEcbTjYbLWfa42WyGsZURkyPLTEPabjqVjyZzH20w4/JWiZ6wyFuUzDIxpb7TSsmmieHjO5yuntNJLLI1sUL3nG4AXLy80xnbo4+G29On4YrRT1DJC3OAQQuwdLHVS6mHDsY0lcZSUjqeUOALccwea6ShcMlxJyGEryObl5cs5ML+Py9PHjmOO/lamihZ60hyR0Cpv7ufLYzpk+KTsfcVHUyOkdgFBFC4uyu3ikjDk3aFtG8ykFhLlYFC3k+RjX9G/arFRI9kETdWMtyfE7qh3u5C6p6c2UkvZ30RDtJG6IWuZ0ZkYzIaOi0re9kwDJCDjlnorVbP6HAe7AIPQrkz73b6b48cnpyFRMYgRnHksSqmy7BV+4PJe73rJkBJylx47rPnzs6VJNyoHN3Vt7Ceij7lx5Bd+FkebyS1V0ZPJA+MsOCCDhX4wY3hxAOD1QVs4lk16RnC1mWXlqemGWMmO6zH7FROGRhTPOTnkgwu3H087kyQlmlMQp8Ji1aMdqxCWkqcsCYtxyQNowzxQSHDTjoFK4qMtzlVDxvYLW7MzifFdlb3Ga0V1Pz9USAe5cJSPdDXuYTjddhZ6kR1TWuPqSNLHe4ros3i15brPbCrWlxWZDtNKz5Qugr4NEj245OXPztMFSJOhOD7lOXa+O/h4ilaq7hg4V1wDmqo8YcVlYmIeRQuCkKEjIUtIgcQhIUro84QyYZjPIoVKgKBwyp3AAZVd0rRnByfJLS5UTm4kznmMJHbnuoZjK/2W8lD38rDhzfnSa442rZd5KCV4DD4qI1R5YCidKXcznKW2s48gSHJUWojZSndRlhUZR1Ym1eKSctS0qdL2HCSdJCNspnJShRhGFzOw4GXKTHIoWoxzVIpAIgnwPBJaRFEApAomqQc04mixtupG8kCNnshVGOQ2nGylbjn1UQUzTqABAwOqGSZjsH3hTxkbtUDdiFMwDIPUIppmjzKnYScBQtGcKwxuN8KKJNpo8NPvKvRHZU443OI2K0oIM4OCAubksb4Y5fC1StJeD4rueG66OlY9jhjWR6w5rkqSlk0iQRPMY21hpx866ewW11wM+mZkYiZqJd1XkfX8M+ow+3t6X01mPeTrqWhZdHvnEmA3DduZQMdBTvkhMrnFw0lzRs37VzkFfLANMcrmgjfScZRsqjqBzyWHFxzjwmOPw35cu/fTq6WnjbI10rg6PmHDktCpiiLR3YaPMbLl6O5Pj2DgB1CsyXMuad/pXVhlqenPc8b2nrXtc4BpyGtAWe4EnKQqWuO52WrVVFuNvwxoEmPVxzz5rWZ3TG4+d2zG1YgHtYKhqrk6VuC8nHiVmVlSNRwVnuqfWO6z8bkJy+PVa9dQVEXdFwa7vGhw0uzj3+CoSUzCdInZrHNvT51TdVED2j4c0AnB6rbHjsY5cuNaQomRHFQTr6MbzHvKvUNrhllbIAZImkamcifJUWyMqXNe2VodpaCx2xyBha9urYKNrmyPDi8AHTvpU815McbcJ204vt32xbzRiGqkMcRhjccsYTnA9656fIdhdfxHPC+drYZmysEYOpvLPguRlwZF2/R5Z5YS8k7eZ9d4zL8Vdw35FCBhXGU73nYZ9yB8RbnPRehhlPTyc5fasAmcFIW4QrVijPNCSppYnsa15Hqu5FVzzQQdJKWFL0TYVQ4ya1pgqmTdHDmtekqS5rSHbhVq2Dv6ZzcesN2+9UbbVYIjdsRsujju46LPPDf8dZOW1AbIPxgNXvWLXUutjvHotOmdsA4+qVLNC07YTsY4Z+NczTvLwY3e03b5E8kYyp6+ldDL30YH2qBswlbtz6jwWOWLbW/yiFzAonbI5nkclCQ525JHuWaojkqGMODnPuVeaSWXAYwgeJVktA6IHdENIqGFxGHvPuykImtGwU7t91GUNIiKB4DhgjKkKjcp00ijNT6TqadvBVnZC05GgsKovA5KLHRxZ29VG0ogm0ovFEb2kUOE6bCLEeVhsBJPhJRpoyE/JCEa546qJp2RtO+UCNpwmjJKEsIQQUY3WkRsgj5JsJyMJpoht8yNp5bKMKZuFUZZDUjMAYwogcKdm4yeaGdSNOThTxu35KFg0nf5FKw+slQtQjV0XQU9guBsrbq6mcKFz9PekjGc45c8Z6rn4XBxxyK6a33u4w0DaGOslbTB2oRA+rlc/LbG/DJfaajtsLac1NXI9kOdLAwZdIfLyHUrToqGiqJmtjqX4wXFj48PcAM4aRsTso64OqGUtUTs+HSQBgNc04dgdM7H5UraJTXwviAHdOD3uOwa0cyT4YXFllbXdMJitG5TammF5hjaNMbGHAa39vmUZuM0ulsknqtOcNAGffjmsqokYJ5RCT3es6CRuW52+hBHI5Z3C0ryeNdXSvon2+R0r3Co/EAOyjjeSsWGVwwtShqGNqGGZhfGDlzQea5/tXj3d7XeSZzS/G9w6o3ykDmVAZozI50YLW5yATyVi412qCClETGCAe2Bu/Pirxu4zvGi9K0HnlM6uJGxKzZJiThuT7lA7vTuAcea1x47WOXL49RZmqdRO5VV8m/NRyFw3JHzqB0zQd3BdGHFY5eTk2mLyeqTHEu5qsXgn1XA+5E1x5LeYua5VfZJsi9LczYFNSzU8cUnfR63Fvq+RVWR4Iz1U447yssFzsx3tNJWFzcc1VLwXKMHf5UxOSuzHCRxcnJcva1HOW8jhA+XVlQ5wh5la44xzZZ30JyBGeSjctNMtp6SRr3mmk/k5Ngfiu6FU3NLHlruYOEWSCCOisVje80TtGNYGr3qvHZy9dqoTpspZCnZkVjXKmdTzelxD1c5eB081sKOUB7S0jIPMK8MrK1wy0jt9f3kQ9bJW9TyipiLR/KtGceIXFyRvt8+tuTCTt5LXoqwv0ua7DhuCuj9puHlhPcakzA8FrhzWDW0T4JO8j//ANW22oMntY1eKaVoc0ggEJaRhncbq+nNNnZLkHZ45gpKxX0LTl8eWu8lQZO5rzHMNLhyPQrHPCx163NxKQonKRzhj3oSsxERblREdFMVE86QSpXER3QOGyWrJyn5ptIhdyVF/tFX5NmlZzzuprfi9hcT0ThINyjEXiUtNblIBJSxU0s79ETC49cdFdFPDSYMgD5PoT0z84oNikcMtY4j3JK46skB9U4Hgkn4jzrmG5RAoWo1wx6Vp0SEFEmVEjaUAOU4OFcRU43RYCiaVIFUZ5EpPAIMImps6kBUrDyAUIUkezk2dWs5Rc8YPVBnOMKUDA2HMISmjzqBJyul4ahpau7U0FbUej073YfL4BcuzPU81fp5ywBY8uO424svGvSKqWjpGT01DURzU0LiWF7GuMhwMk5+bbwWHU3N8sBijhhhYTqeIhjWemfIeCxGVeWe0l3pcc5yuPH6fKW23brz+olmouseXHBPzrQpKd87mxxtLnnoFkQu35rWoK000gkbzAwp5Mcpjbj7Rhljll+SzLDJTyGORpa9vMFSQyaVDNWmrnL3buK1LXTMEjppAHOjbrDTyzn9nNRjjlcZ5TsdeXSeno6uV20LwPFwICsVbYmua3UXmNgYT4kKxDUS96063uy7cZ552Kz6rDJHMyCGkjIV8eE2OblsxV3vGcNaB7lBI4kc07jlRl2ei7JNPMvJVabkqEoGSr0u+VQlG5VyJ81STU05Y4g+SUVzfE8NmGRn2uqGQ7qpMMtzhVIN7dGyYSNDmHYozv1WJaqkh5iJ28Fr6wnIwz3j0fGyEg5SD+ecJtYWuMcuVPhOh1oNZWkY1McKNx8kBeT1Th5HmqiDFXYGGWi09RnCijbBMcOJa76FowQCLDW8lthNllfhhvBBLTzCBWqyLuqp43553UJWeU1WkCDkKN5RdULlC8UMrGvYWuAIKzQH0EwOSYXHY+C0nIHsbIwseMtK0wzuLaVZhm1NDmnIVuOYE4J2XOsmloZNDjqidycVpQ1DZGhwK6OrNxOWG16eAOGRuCsStowc5zhbkUw9l3JQ1EQOcqbC488sLpyj3TU7vjMHj0Usc7Jhsd/BXKuAb7bLFlaaebLOXMLPPB3Y6z/7aBGFC/DgQUUEomjz16hKRuW7c1zp1ZdVXIA2CbkjGCPMbEIHZRtcQ1D9Mfv2VJjDI7AU0+ZJAxvIKVrAxoASb43UR6AxmBjPipIKaSqk0tGAPad0ARMhfNK2NgyT9Hmrz3NhiFPDjA9tw6lVjNpyuifNFSRdxTjO27up96zJXlx1Hmp3+KqPduQqs1BhN0x3KSi1HxSUbdHhGM3kn3xzQtyiXDHcMbIkIKIY6poEEauU1ku1bH3lLa62Znxo6dxHz4UNRR1VE7RVUs8DuWJYyw/SqlJEFI3dRKdlPM5oIhlIPLEZ+xVtNhxunwjEE437mX+7P2JmgucAAS48gBzVSxlYdqkGxBJ6pej1H9BL/dlOIpXEhsUji07gMO3vRuIsqdrt+SnYcnChbDM1pc6GUAcyWEAI4Wvc4ljXOI3wASmjxqcc1MzbbxQ9zI0anRvaPEtIRN2IU+yvSdpOrHkrUeNI3wq9NFNPLohhklefxWNLj9C0HWm5QM1SW+rY34zoXAfUpuhN0mux18lM2fA0jqqIfvge4qZjJTjEbyDyIaSpuMPysalNUBhAHPO5XXWuEststyc+N0TXdyI9W7ifHyXFU8Mob/JP5/FK04ZZI2gFsjRz3BAUZ4b6h48tndjrqXNUyZtJA7vms1bOzt1+VY8r85CgguU0GowzOY5zS1xacZBUffahhLDj1WXNzzKagyUJKEOyk5bacfkil5ZVCY7uV2VwDSsyoeMHCrSpVKR+Duqs8g04RyvGr3KlUSYJ802k9rdsefTAV0D9nEeawLNGZJw5b1Q7TO4JyMuahLk2coSchBqWsjkyqXUlhRA5KlyqjOmRJISU06PkgghaFFWesGPPJZhTh2kgjmFpjlo/HbSu7BqbKCCCMLLz4laT5PSKEjAy1ZROE+Tu7GMInCEuylnKAlZLkJ2OiAp0xTq4hlYyVpY8ZBVSJ7qSTQcludirbuainjEjMdeivDPVa434q0KjIBB2U7ZzI3SVjRTkNLSdwcKxFMQ4broK4Jao7EYWPUx6tuq16o5aCOTlmSnmk147cazo5HQS/wBnqr+dTdXRUZ29UdJLsY3nYciVzZzvp2Z4+WPlEz2YOpvXmFFI/wBTzVglVnty9ZsYihbzeeZR6S5wa0FzicADqUekAAAEk9Atugt7aCAVVQP4w72Gn8Tz96JNquWlMwCggMZwahw9c+A8AqLiAN1bqCXPcScklUZjkYW0x0JuoZHElV3uwcKR5wFE7nkqM78N5+IcJJsFJZr8mQlzCEZ6owcLijvEvauxfgCiuVM/iS6wNqGNlMdJDIMty3m8jrvsPlXiwO6+ruyeNsXZjYw0AaoXOOOpL3KOS6hY+3WSz0tDEzvZYoI86W63Bgz4BVrvZbdfqCSjuNLFUwSNxh7ckeYPQ+YXjn3Qssmqwwaj3ZE79PTV6oyvSuFuIrYeFLR6TdqMT+hRd4H1DdWrQM535rPV1tVvw+Z+LuHn8NcUV9mLi9sT/vTjzcxwy0/MfnX1na6OOntNHAWMzFBGz2R0aAvn7tSfS3TtUohRzxTsmbTRl0Tw4Z1kYyF9CXGb0S1Vc4OO6ge8Hww0n9ivO7kLGJ3U8bgQWtIO3shfKfD0Ih7RbfAR/J3RrMe6Qj9i+q6WTvaSGUHOuNrvnGV8ytgFH20+j4xovYx7i/P7U+K9VHJPT6d7lnxW/MF512bRsPEPGwLQcXXG48ivSF5z2a/hFxv/ALWP1FRLdVVk8o6zia1MunDFzogwapqZ7W4b1xkfTheRdiI18R3IOA/xNpIIzvrC936Lx7szt/wT2lcTUOMCFjmtH9kyZH0EKsL+NRnj+eLoe11rY+CMtAH8bi6Y8V4xZLbNerxSW6E6X1EgZq+KOZPyDK9n7YvwF/8AdxftXnfZSA7j2kz+LDKR79P/ANrXjtnHaw5sZeSR7fZOH7dYKGOmoKdkYaPWfj1nnxJ6q+yognL2RSxyFhw8NcDpPgfBPOS2ne4cw0kfMvGOyCokk4ruAc8nvKYvfvzOsbn5ysNWy11WzGzF0naTwpSOtEt5o4WRVNP60oYMCRnU48R4rqODY2u4NtBIBPorN8eSscUMEnC11aeRpJf1SoOCfwKsv5pH9SPK3BMxk5Omy7uYzhxjB88Bcp2gPi/gu8xuZnvo+RHiuU7VpHMv9AA4j+Ku5HH4y4dsriN3EjzcStuPj3rJy/U/UTvDS/HJjmpmyFUGP6gqYSEldXjHj2rzZEi8+KrseEbn+qlcSlBPJhqy6iT1HOJCsVEuTjKyquYE6QdgjTXD2gkky7PJUJH65cc1JPMGtP0KO3xGWYZ8d0adMnW3T2OIMYHeSszO1TOOeZKCnPo9ISNidgowd1rjHJzXvSUOQPdhMTpaSq+slyqRz+Kwx2+cKfIPIquB6qYPcx2/JPSbE6WUweHb9E2Uk6FlMXIUkz0sUs+mXS72XbKCYd3M5vnlRvOkBw5g5VisGqKOcbh2xWk7xVJ2q5TO6JEplmrRikkeSizukozwhRFCd0HFKpbplDhtnmgZIWuwTzU1ZjQzxyqT3YkaV1cd3i6JNxsaHS0Jd1adgsiR2HYPNbFFIXxuAOCW4wsmqbiZ2OhwmvxVZhlgKqq3L7Cr4UWbdPFUjKghul2/mpW4f7PNBDSuk36LSp6QBzQBn5FneOMuTLGXpJbqM6xK8AkHZWq6Yufgnlsp/VhjwOZWVVSHUnqRhvdQTnBwqMruinleeqpvO+UW6dPHAO3UbjyTlyAnKxrQkkCSRsUFHlCBsnA81wvRSjbC+suyz+bKw/m//M5fJbTuvrPsr/mxsP5v/wAzlHL+ox9vO/uhP8c4f/In+tq8WwPij5l9Bdq1op79xtwba6pz2wVUk0b3RnDgNjt8ysjsF4X/AM7uX9637EYZyY6pZY7rxfgSnFVx5YYcbGtjJ/8AKdX7F9P8aT+jcEXycHBbQTEf7hXktt4OouGO3OzWygkmkp2UxqyZiC7Ol46dNgvSe06buOza+Ozu6m0f7zgP2pZXys0ePUbfDsoqOGrXMDnXRxO/+AXg/ENOabt/jGMa7jTyD3ODV7N2fz+kcAWKT/Q42/MMfsXl/HNP3XbxZJMfyzqV3zOLf2I4+srCz7j3Veddmu3EXG/+1j9RXoq867Nfwi43/wBrH6ipn607+0ehl7dWgkaiM4XE2+g9D7X7tOG4ZV2uOUHxIfpP1Bat4uPoXF/D9OXYZWNqYfe4Na4fUVput4N7iuAxltM+B3jguDh9RS9DW7/047tk/AX/AN3F+1ec9kv4eU3+ol/VXo3bKccCZ/0uL9q837JHZ4/pR/8Agm/VW/H/AIq5uSb5o+g6r/FZPyHfUvE+xwY4trPzM/rtXtlV/i0n5DvqXinY6f8ArZV/mbv12rPjn4Vpyf5MXrnEn4M3T80l/UKp8EfgRZfzRn1K5xJ+DN0/M5f1CqfA/wCBFl/M2fUo/wCLS/5Hn/a27HEFv/NT+suDbIV9EXLh+1XeZktfQxVEjG6WueOQzleV9ptot1lqra230kdO2Vjy8MGNWCMZXTw8kusXnfV/T2b5NuSjkB2UzXlZ7H7ZVqN+diV16eZlF1jsHmjkfhhVZjsqOpm0swCkWMV6iU6iMrJnl3dlTzzE6jnyWdO71SScBFdPFhtDIXSyYB2HNbFrhy5ob8pWLC4zSBjAQ3PzrqKWMU9OOWpwx7kp225PxxWpH5cGjkEgdlADujytdPPt8rs878MUcO7s9FWkmLpMeatRDDUxeosJOIIwo9XknyhiHJid10FTA5GUBAc3BUbXOY7S4+r0KVipE+UsqPUmyg9Cd6wIzzGFYtjhV0MlO7Bczce5VFXpKl9FdNQ5F2cdCFrh/GmOMs0n9aN7on+01Nla9zoW1UQr6TBB5t+KfArFZIHbHZ45tPNLLH+FIN3JRlETlCAoBuaYNRIZZWxRFxKcmzxm7pRnPe1YGfUjGD5lUZjiTA5AqUmSZ/q5VmG3ySEEtyVvL4zTsx1JqlSSEMzlRysLiXZ5nKvi2yN/Fx7kz6GQcmlPyibkyJm+rgKWkt0kxDnDDVqRW0u9Z4xutBsLWtw0YARcmeXLrqKDKRrBpAwApg0RjYKcswo37rNnMtqs7yWblZ8p3yrtQdWQFQm2aShtipznDT5qmVYnOVXztss8668ZrEJ5BATuiJygcsjhkkySNq0xQUQ5qMb4RjZcL0Eo54X1p2V/zY2D83/5nL5JB3X1p2VOD+zGwn/RyD/vuU8voY+3EdtV1qbHxHwtc6QM9Ipu+kj1jLc+rzHyr1HhS5T3jhS1XKq09/VUscsmgYGojJwvIfugwfSrAcbaJ/8AlXqfALccA2AH/MIv1Qs7Otq325wwd72+iXGe5sec+GXkfatvtEslw4j4Mq7XbGxuqZnx7SP0jSHAnf5FFRwau1i7VOB97tFNHn8qSQ/8qu8YcYUXBdrhr66GaaOWYQhsIGckE536bI3dzRfAeArRXWLgq22u4tY2qpmOY4MdqHtEjf3FcJ2kU+jtW4Nqf6SRrD/5ZAf+Zeg8IcV0fGNndcqKGWGNsroiyXGrIx4e9cl2m0//AFq4Gqcbi592T79J/Yqx6y7Kzp6YvOOzQ54h44/2sfqK9HXm/Zn+EfHP+1j+1TP1p33EPatcPgm88IV+cCCvc4nyw0H6CV6aCCNl4929D+I2PHPvZsf7oXo3CFx+FuErVXE5MtMwuP8AaAwfpBVZfpKjG/nY5jtm/AP/AN5F+1eb9kbs9oNLt/3E36q9I7ZvwD/95F+1eadkW3aDS56wTfqrXj/xVjyf5Y+iKr/FZfyHfUvEuxo54srPzR367V7bUgmmkA5ljvqXiPYy0jiuuJ5tozkeHrhZ8d/Cr5P8mL17iX8GLr+Zy/qFU+BvwHsn5mz6lb4nwOFrsf8ARJf1CqnA34DWT80Z9Sj/AIrv+T/44ftWv91tF7oIrfcJ6ZklMXObE7AJ1YyvNK69XK6yRuuFbNUmMEMMrs6c88Lue2cA8Q23ypT+uvOMLu4cJ4S/Lzvqcr52bXWEgBTxvwVSaSGAeSsRHI32W7hyna6JS1pKp1NTnO6aeXDCAVSEgJL3cm7pWqxw2U8jYmancuYB8VjTSvlfklSVVQZ3kk+4Dop7dSGaQPePUCju114zwm6vWqk0sErh7gtXVlRAhoAaNhyTg5Wkjj5eTyqUIJpgxmAd0nPDGkkqhLIXyElVGMx7SxnU8e9abeSzqYAvyVeDsdEDOdpEOpNr8kDjlCNJQ7PJM71hgoWuAG6j1guIQErSRzRZUepFlAFlVquP1BM32mnf3KdIEcn7tOxVY3S8LqrloubohgEHIw5p3BCOsoIqxxkiwx/ksRofTTkeBWzR1AdgkromqOWXH8sWfJS11OfWj7xvjjBUZkmbzpnhdY2pD4Qx2gjoSN0B9GcNEseW55t5hK8eLPHmlurHJPqX6doX5VGV087wC0gDphd061UEjHPbUObts0tysWWjDXluOSmanp0YZYxTttvdK5uW4+RdVSUDImDI3HkmtNIA0HC1+6wss89tfaiaZmPZCryUzAMBq0pG4VWQgblRMqzyZc8QGwGFTdtstGY5zlUZBglbSsMorvJCgkcQFK4qCQ5GEzxipLuSqFS4Bp8VcmOHYWZUPy4hDr44qvy45KHR4IlLAG94C84aErjK6rekTaZ7uQJSdRlntHHvVuWrDciPYeKpyyukfkuKmzGJlpCkZ1cPnSU0bNTASUkfiPKuRbnG5Rg7KMFG1eW9Qa+i+wvimlq+G3cPSyhtZRPc6Jjju+Jxzt44JIXzoNyvROFey7im82uiv9orKSnbJl8TjO5kjMEjoNtwllqwPoriDhay8UwQw3iiZUshcXx5cQWk89wtKNlPb6RkcYZDTQMDQM4axoH0ABeWUln7YqSIR/DtrlAGxmAc759K57jTh7tJmss9RfL3TSULXMD4aeQsDi5waNg0ZGSOay8f9nt6DwNeIeI+I+KbvTHVS+kQ0sD/AIzY2HJ9xLiVzH3QE2myWaDPt1T3Y9zP/tZdo7OO0nh+mfT2q90dJC9+tzI5jguxjO7fJcPxF/Cm7cXwcL3u6+mVkNSIIy92Y2veBuDgeIV44/lvZW9PUuwOoL+GrpATtFWgj/zMH2Lpe0WnEj+F58bw3yn/APlkLzyzdmXaNw9HLHab1R0jZnB0gjnPrEbDm1UbZbe0XjGSup239rzaq0Md38mMSs3Dm4b0TuO7vY3qPodeb9mX4R8c/wC1j+1cperZ2qWGzVV0q+JGvgpmd48RS5djO+BpXL8B/wAMr7croywXn0aokIqap8j8d44nGfZO6Uw6vabn3Onc9vR/idi/10v6rVtdilxFXwS+kLsvo6l7MeDXesPrK864+4b41pLNDX8TXaKtp4phHG1r9Ra53h6o8FW7P7VxrWsmPDdRJRUsjh31Q4hsZI+TcjyV2Tw1tluzk3p6l20fgF/7yL9q8Y4QvP8AB7im33OQ/eY5NMoG50OGHfQc/IvUbj2c8aXmh9FuXFkVTCXB/dSMONQ5HkvM+JuDL1wo4G4wNMDjhlREdTHeXkfIquO4zHx2z5fPymUj6gp6iGsp46iCRssMjQ5j2nIcD1CzrVwzaLLVVNTb6KOCaoP31zc775x5DJXlvD3BnaDZ6WJ9qvFLDTyAPETpS5uDv7JGB8i35bZ2ozRlnwxbI8/jRtwfn0rK4a+W85Le7i0O1DiKC1cMT0Alb6ZXNMTGA7hp9px8sbfKtngn8CLL+aM+peXVfZVxbX1TqmsrqOeZ/tSSTOLj9Ct8OWfj2tsVNLbL3HDRAOjijdJjSGuLfi+Sq4Y+GpWUzznJu4ou2X8I7d+aH9crzpuXEADJPJdVxzZ+ILdNSTcQ17auSVrmROa7OkDBI5DxUvDXAN3vdMKqKNsMLx6kk2QMeIHMrq48pjhN1x8uOWfJdRzGPXa3wUriGZJXof8AghuTWktuVK53gWOAXD8U8PXfh2ZkdfT6I5DiOVnrMf5Z8fIqpy43qVneDOd2MaebWSAVm1VTq+9x8hz812tm7Nr/AMR2WC50M1E2Cozp7yQh2xIPIeSrXvs2vHDVJHV3F9K6B8gjzC8nST45AU3kx3rbfDhsnlY5OiozUP1EYb4rdY1sTAxrRgLoeG+B7jxBb31FvfTNijkMZ71xBzz6DzUXEXC9dww+nbXPgcZw4s7pxPLHPI81WOePlr5Ycs5LPKTpjZRFwaMlRGUAKB8pdndbOWQUs2px328FFzKBxTtQvS9TDHzKyHKrTnDcqbKGWftLlCShymQnQ3O2wFGzOclOnCZpc4SygzlMSgkmoBA45KDKQOUBZDBURjAzKwfO1HG0AamhQscWkOBwQchFJVYdqIAzzx4rTDL+tN+U0tNqXNGFKyqLjuVnmVrxnOAUQcARgrS5IvFGoyctJ0nGeaMASPBJ3Kz2PytW3U5mmYcZGVGV1ETCzLTp6KibHRscBzCJ7QOqtl7Y4AwDYBZk82XFcvuu3KyRHMRqKozHchTSPzk5VOR3NXjHPcleY7KhOTvhXJXKlLu5aRG1R7sBVpZD4qeUY3VSYbE5VtIpVDjqOCVQflzyr0oJcojGMZQ6cLqKmkjdBLMyNm53VlwJGnHNZ1VEWDLlnnlqN8NZXs4e54ydh0RRtLn4ULHZaPcrVI0ukz0wspdnn0ujQxrW5HJJItYTvukjdc/biUgSEwOUlxR7SZudl9YdkH811l/Jk/4jl8nMO6+seyD+a6y/kyf8Ryzz9HIvcYcfWngk0fwnHUO9K16O5YHY04znfzXn/FHa7w7xJZH2iihrm1FRNAGGWIBu0rDzz5Kp90P7XD3un/5V41bP8r0P5zF+uEscZrZ7fbXivmu8/wDaHb/teD6mL6T6FfNl62+6IaP/AO2pz9DEuP3SyfSi807Kf8qcaf7Zf9RXpa807KD/ANKcajwvL/qKn4pu8vVA26WWut7h6tTA+I/K0heI9g0bouJLzG8Yeyla1w8CJMFe+ryPgC2/BXa3xhSBulgaJGD+y94cPrTl6qb7ja7YqV1bwfS0rPbnuVPG33uJH7V2trtlNZ7XT2+kjDIIIwxjQPDr7zzXOdoQBobHn+u6T9YrsEvjRyay25KDtAtM/G0nCzWT+lsJZ3paNBeG6i3x5LU4ntMN74auFvmYHNmgdpz0cBlp+Q4XglxvcXD3bPXXaaJ8sVNXyFzGczluP2ruH9ulrfGWiz1uSCP5Ri1vHeriynLO5k07R2s8PuFBbu6re/cI4M90MajhvjyyvSV8lWRueJLYRy9MiP8A8wvrVHNhMbNDg5LnLtwt07VLBarpVW6eGtM1PIY3lkQIyPDdXuzeQScDUDxsHGRwHvkcvE+MoXScc3rSP/Fv38OS9s7N2hvAVsaDnDX7/wDnKefHMeOWfLPi5bny2X4ZPaFb4rlf+GaORurvp3tx0A9XJ+YLv4oo4Ymxxsa1jRpa0DAAXH8UEfw54Sz/AE036i7PwWeX6yNsJ+WVcvauOrXd+Jamx07JhPDrxI4DS8tOHYVrjCzw3zha4UUrQS6Fzoz8V7RlpHyheW8CRH/CpM8n8eqx85XtNWM0sv5DvqTzx8cppPHn54W1yvZazu+zq1NPPEn67lL2j0XpvA9fgZdABO3/AMpyfoym7ND/ANQbaf8AWf8AEcukr6VlbQT0sm7Jo3Rn3EYS3rk2evLj1/pwnY+SeGKsn/PHfqtWL2znFXaN/wDu5fratzskidBw/XwvGHR1z2OHmGtH7Fg9tR/jdnH/AOOX62rfDvnc+c//ADaeWudjmoi8Ekp8F+wGVpW+2smqI4y3vJXHZhOG/KvQkry70oMa+TAYxzvyQSrDKGrecClmJ/IK6V03wcO67yljI/EY7OPmVN3EEmsgyED+yrmG025fEV6ay3J7f8UkA/tYCtCw3J2QKf53hHFe2POO8mJ8yrUd0DiPXd86f22GVz36UX2O5RjJpnEf2XAqpJS1MR++U8rfe0rqoa2nkx9+ew+e6tiQ6dTJ2vA89/mR9qo878uFyku4001RtNTRPz4tUUnDdvqBlkcsB8WnI+YqbhYrHOZenGE4Ta8ro6nhKoB/i1RHIPB3qlZ0vD9zizmkecdW7hStmowMKx8H1jN3Uso97EDoZWD1onj3hEh7gCcBQvdkqUgH25A0ddiSgzSDZzpX+4YT1VYY2qU9DWNgFZTlwjzu0nY+alpppntDXAe9bD7xDJAIfR8MDdI8gqUTYzJ6owOiuTpvctY6q5SQl+NZIBXU0UkdPEAwDPiVz9O0+qtSJ+GjySy7cmWWq1/S3O5uUMj9ZyqjZfNCZT4qPFN5LTzSgHAKrSPG4ymkcMqu9+OZTkLZPeMqpIfWyje7KryPwVejiObkfJU5ASFZkdkHCqvJLcAIaYqzxsfJQPOFYeCWqu8EFG3Riic7fdUa14dHp6q6/cYKpVEeSs85uOnh/ZVgwWNycErTp2hgySPkKyzCUPcnxKx7joy45l8tgyMyUlk92fEpJ7qP/H/2wQnCFPlcO3eMHBX1l2OnPZZZCfiSf8Ry+SgdwvrXsc/mpsf5En/Fcpz9KjlO3Sw3e9/AfwXbqisMXfd53LNWnOnGV45/B68WW6W190ttTRslqo2sdMzSHEOBIC+sbzxPZeHTCLvcoKPv8933pxqxzx84XkHa3xTY+IpOGY7Rc6esfDcA6QROzpB0gEqZl8Hp7seRXzXev+0S3/a0H1MX0oeRXzTev+0U0f8A9tT/AFMRx+6mvpZeadlH+VONf9tP+or0teadlAxdONf9sv8AqKn4pvQn1jGXCOjPtyROkb5hpAP6wXNU9tNN2p11c0erWWqIH8pkhH1EKDii5fB3aDweHOwyqdU0zvPU1uPpAXYejxuqW1GPvjWFmfIkH9gR6HtyfaGcUFi875SfrFdiuO7RB/ErD/tyk/WK7FAfKPHf4f3/APPX/sWE0lvVb3HTHO7QL/pGc1j/ANiyIaQYBkf8gXdj+sedn+1XbCSeIbYBk/xuL9cL63XypYiwX+2BoAxVxfrhfVaw+o9x0fS+q+c+MW54yvLc4HpTuS9h7OBjgS2D+y79Yrx3jB2eNby3xqnfsXsfZz+Att9z/wBcrXmmuLFh9N/myVeKW5464QPhNN+ouz6BcTxU8jjzg5o5Onnz/uLtugXLl6jtw/bJ4hwLIXdqcreQDqr6yvaav/FZfyHfUV4dwAc9rMu/49X9ZXuNV/i0n5DvqKvm/aMfp/0rmezU/wDUG2/+p/xHLpYqpk1TPAPbh06vlGQuY7M/wAtn/qf8Ryejr+77S7rby7AloIJmjzaXA/QVGU3lWuN1jFnhag+Dq3iCIDDX3F0rfc5jXfWSuE7aGOkrbMB/Ry7+G7V6PeLtQcOUdRcap2O8xho9qRwGAAvn7iviqqvNc+pqHannLY4x7LB4BdH02Fyy8/iOb6nKY4fbntlvfFSsGXDP1qlJXSPdljiAq/cvkJc95JKbu9BIB2XozPdcfHhjtMJnndxyfNE2YOdgk/IqhJkdoby6lWoY2s3zunc/4rO44rsAYSN35V5rBjIkcPes1krQdsKy2ckYBCXnXNlnf4sPqJYXZa7UEcV5fH7WQqurKYhrhuAU5y35RrHL3G5BfQQDqXSU3FcIp2t7vLhsThedOhYfZyPcma+aE+q4keCrzmRzgx94vSH8QUsp9ZhafFqmp7jHK06J9/BxwV51FcHMwHgq/FVtd6wdhPxjLPiyju/STJhuNWfBVqhsZOl8e/uWRbrgY8Euz4ZWk2qEz9T+ZSkc+UsU56SB5P3sLMqaSBnJoBW5URtkb6j8LPkgDT62/vTPHKz5YjqcE7YARNj0EYWg+NvQBROhPRDacm01McAZV0O08lmxksKs98CBupZZ91YL8DmgdIFC6bbmonyZxgoTIsOOppyceCqSPcNicqaJ2TvvgKOdut2xSXIrveSMKIlFI3S7TnPmonHbZNUhnKBw2KJzlE5+2yGsiJ2wyoHEnbCkkJ+RQPJznKTbFG5uTjkq8gHLOVO9+/JRfjJXttj0GOnLxqxspXUgzsFagae72A+VQSTYeRywnMVedphTwtGDzSVZ8uXb4SS6V+X9cgE6EbJ8ryXpnHML627HP5qbH+RJ/wAVy+SRzC+tuxz+aqx/kSf8VynP0rFwH3RZ9bh7z7//AJV41aj/ANMUH5zF+uF7J90b7XDvun/5V4rb5WwXKllcfVZPG4+4OBRj6D7kPIr5ovX/AGjG/wC16f6mL6Va9sjA5pyCMg+OV4DduFb1L90DFWR26odRur4an0gMPdhjWgkl3LoQpx+RX0AvM+yj/KnGv+2n/UV6YvL+yGQT1nGM4ILJLw9zSOo3S+B8sztwrXW24cJ1zPapqp8ox/Z0FewQTNqIGTMOWPaHNPiCMrxvt8IEViBAPrTfU1egdnlz+FuA7RUlwc8QCJ5/tM9U/Uqyn4ypmX5aV+0Fuqise/K90h/+RXXri+0uoZS2mzzyHDI7zSOJ8tS7TxU30qe3zDxTR1Nx7S7xRUcRlqJq57Y424y48+ql/wAHnFjWlxsk4xvzb9q6um4cu7e3V9WaCf0X011T35Ye70FnPVy57YXs9U9sVHNI4gNbG5xJ8AFveW46kc04pnba+VrC4niK2DGP45EP/mF9YL5HslQ5/EdsLQGg1sXLw7wL64S5/cP6ealfNfGEzhxvemADardv8y9n7NDngK2E+D/13LxXjD1uOr4PCrd+xe29nAxwJbcfFd+sVrz3fFHP9N/nrP4t/D/gv84n/UXc9AuC4ylbDx3wW95w30mVvyloAXfLmy9R24ftk8E7Pv525x/bq/rK90qv8Wk/Id9S8f4I4dutD2qVtRU0M8dPG6oJmcwhh1H1cHrnK9cuUrILbUzPOGxwvcT5BpKrlu8oy4JZjdua7MjngC2e6T/iOXJ8R3mOxdstLWzuLYBStZLgZ9Uh37cLouzqtp6Hsvt1ZVStihYyV7nuOAB3jl45xvxTHfuI6i4xR6I9AijB56W5wflytOLj8s7b6TzWzDGT22Lvd7nx9xII4dbIRsxvNsLM7k/2ig4/4egsFPZIIm6dUcrnE83HLdyvTuBuFaS12inmjGszMbJ3h5vyM5XJdt21VZcf0c31tWk5N8kxx9RnycfjxXK+68pJwoZHKRzvVJUL+bR5rtxcnH/Rws0tyUTnFETgKJ3NSi93Z2yEFTRTBp3KrJuSNn4tZkrXckfRZLZHtOQTlTsq3gesAltFxXspZVUVrT0S9IB5JFpaJaPawR4FR6cHNLJ63Pu3Hn7ioS5zyia3ByqmVi5lfVTR3CVrtJJaRzBWvS3UtA9ZY7zHO3TMNL8YbI3n8viFT1ywP05BHiFtM9neDHOdO1juocMFwSfWBwOHLj46p2dyrsdW48yq2wy+m03TOeqAz+azW1WeZRifzSZ/a00Q8HdGHZGVRZLvzCstcdGcoTcEhKFzuWEJcSgzuUI0lMukbFC6QublRkoNZaTsPlSqpAyOJd7tlG52OZ5p3uJyeXuUDnAZSXITupUDztzRFxPIqN25x4IayAcSRzULipX9FE47clDTGIXkk8kHVG73oGe2PenGsi6HhsGN+SzpZQXnfKtTv0x4HgsuWQg7DKLdNuLCWpMpKr6Qc+x9CSx83T9uMBJLomC89uJvNfTXZZxnw1a+ze0UVfe6GmqY2PD4pZQ1zcyOIyPcQvmUcxnl1Wj3Njxk1dfn82Z+8izZy6ep9u3ENovz7ELVcqas7rvu87h+rTnTjP0rx0bq+2Ox9Ku4fozP3lIyGyuOBV3A/wDtmfvJ4m997NO1y01dmprTf6ttJcadgibNMcMnA2Bz0OOeV6eL5aXRd4LnRGM/jekNx9a+OmUtkG5q673ejM/eUhZZeQq6/H5sz95K4bK19B8edrNotNsnpLNWR1l0kaWMMJ1MhztqJ5bdAOq5nsV4ks9ms91ZdbpTUsktS1zRNIGlw0bn515FpsvSrr/0Zn7yXdWYn/G679HZ+8q8JrSN3e3qvbZxDaL1FZvgu401WYnS6+5kDtOQ3GVpdjXGNptnDNZbrpcaaldFVF8QmeG6mvAJx8oK8eZBaOfpVd+js/eREWOM71VcT/qGfvK5hvHVRcr5bj2vtc4msl44LbT227UtTOKyJ+iGUOcAM7rR4H7VrRcrbT0V6rI6S5xtEbnSnDJcbag7kCeoPVeBufaHswaquHup2fvIBHZv86rz/wC3Z+8puGOtCZZb2+vPhy1CPvPhKj0fG9Ibj615t2kdp9sjs1TaLLVMqqyoYYnyxHLImnY79XYzyXh3dWb/ADmv/R2fvIgyz7Zq6/8AR2fvJ48Ul2M+S+k1kljgvtulkc1kcdVE5znbBoDxk/IvqH+HPC+4+Hrfn/XhfLuizED+M13vNO395SxMtGctqa39HZ+8tMuOZ3tljyXCdOm4klgq+L7xVwTMkhlqnOY9pyHDbcFes8B8SWag4MoKerudLDMwO1MkkAI9Y9F4nT/BeNqmsGPGBg/5lbMNsMQlMtcGH2Xdw3B+lXnxzLGYuTHky487nPl3fapeqKuns09sroZpaV735idnQfVIP0LsuGO0Sz3ukjbVVMVHXgASRSu0hx8Wk7ELxLNpkbkVNWP/AEG7/Soi21E4ZPWef3lv2pXgxuMn8Xj9TnM7l12+l33e2xx633ClazxMzcfWvL+0jtHop7TLZrJN38k40TVDPZazq0HqTjHuXm/o9r/zis3/APwN+1VqiO3DcVVbnlvC37VOP08xu60y+quU1OmpRV897tVFY6u7U1vtlHkaHPwXuLi7OOvPAPILM4pobZSXmOG2VEdRTNp2ZkjfqDnb5yfFU201pDtT6qrJzn+Rb9qJ8Nra1r3SXAMcSGu9Hbg+45WmkeW5qPduBuNbI3gy1w191paeqhi7p7JZAHeqSAce4BcZ2vXq3XaptLrbXQVQjZKH90/VpyW4yvOS2z7A1Nb8tO395G1loPKqrP0dv7yjHhmOXkrPmyuHjVZzgRjzQH+VHvVx0drDT3dTVud0DoWgZ+dR08VMaj+MyzMGNu7YHZ+crrx9McepTOIIUeFq9zaR/wCIrf7lv7ydtNa3HaprD/6Lf3kmDJa3KIQ58FtMpLWDn0is/um/aiMVqPOorP7lv2pHMv8AbF7j3JCnz1WwY7V1qaz+5b9qYi0j/wATWfJC37VO1RimnwEUTPW3Wti1f5xW/wBy395RvFpbg+k1vP8AoW/vI2NWqmnHVFhW/wDon/Oa3+5b+8l/0T/nNb/ct/eRseP+1M7JiA7mFcItI/8AE1v9y395NptP+c1v9w395Gzksu5Wc4xB+C7QemeRRNJB6Y8QVZqGWl0D9VVW7DYiFv7yGj+B2w4kqK9xzse6aMfSrxz+HTJ5Y7M15B5qVspUrG2p7sNqKzJ//C37VbjttI84bNWH/wBJn7y18mNwivFL5rSjky0BEy1W6JofJWVOc+z3Tc/Wr0cNtA9Woqflib9qXlHNnjFMJY2ytHure3/xFSfdE37Uu7t3+cVX9037UvOMPHbLPLKikwtORlu0/wCM1XP+ib9qgMdvwf4zVf3TftR5KmH+2Y87KBx2K1HMt249Iqv7pv2qF0Vs/wA4q/7kfajyaY4f7ZmcHPRDnJI6rR0Wrf8AjFX/AHTftQFlr6T1Z/8ASb9qnbSY7Zrx1zuo3nIG60iy18zU1f8Act+1QyNtRaSKus93ct+1TclzFmSHdNEfvgCUhGNum6GNwBPmqxvbSTodQeYVTOQVNO8ucqz3aWFPJ0cU0oucQ8+9JMYnEkg5SXLY6umPsm6pJLjUJeo9nvDkNdYKiiqrfLLNxHFPBTVWgltN3IBaScYGqTb/AMq8r36Lrqnix/wzaqq1uraSht0VPFHT9/ue73cdtvWOT8qdCXh/gz4Rstdc6iOunNHUiCakoGNdLGMZdIQ78UHbYc1aqrNw9RdnlLddVea2orKiFjw1uDoAwHDOwwQfHKmm4wsR4pqb/RUl3ttU+r9JHos7BqBA1RuGORcCc/2jsqd04wt194eqqKvt9RDUG4VFdTGlkaI2GXmxwIzgY6IU1qzgO3N4mZw7R3SplrixlTLNLC0RRQd13jicblwHIct1kwcN0l7tFZXcPTVUklHLEyWnq2tBe2V2hj2lu3tbEHllHVcek8fN4moqIiM07KeWlmf/ACjBEI3jI5ZA59FFBxFRWe11dLw9DVQurJopJpqt7XFjIn62RtDeY1c3HnjknNlpJX2Sw2utr7ZV3Ot9OoJGske2FpjleHASNZ1GkaiCeeFau/CNNY7lemVFVM+hoII5qeZjRmo70juvLcaj/wCUqC/X2ycSV01RQ2esivdxkAc30hpg71x3c0YzuehOBlS8ZXapZw/ZOHK1rG3Cjh/jpa8OOxcIWOI2Jawn3alULW2reOD7ZVcW0ths8tZCRRx1VS+YNc0R9z3jnDByXnlg7ZKipez+C4yUDoqqelbUSSxOpal8ZnJYzW3RpODr5DOMHxVZ/Hlv+H6K+R22d9X6G2ir4JZR3M0Qj7twbgZBIwd+SyXVnCTKtopLZdWU7mu1PfVN7yM/i6MADAPjz8kby+S8ZEVwtdPS32ntxiuNGXvZHPFWRgSROLsbY2cMYIK6SXgi3HiO42eirq2Z9rEslbIYmAFjMYbGM7vLiBvt8yxbxxQ271Nl1tqZYrYxrDNUvDp5wJNe5G23IBaEfGlOOML1dZKB0tuvIkjqqR78OMb8bBw5EEZCfabF6m4Co6qtoIRW1FO6vhqO5pptBlZPGMhjtJxpcOR5qpScESz0HD9dLUFsVyqHRVLQMmmYAXBx97Gudv4BZsV2tdqvlvr7FS1cQpJmyl1VK1z3YPs+qAAMZHyrUfx7M53EwbT6YrtgUzNsUuPVGP8A0yW7J9s7pq0nDzL9TcIUD7nL6JXOrBCDA0Oi0k8z+NnHM8lSoOGbfcaSpr6KWvqKKj0RPAYxkk07s7NycBgAzk7obNxtR2z+C5fQTvNmdUF4DwO973PLwxlULLf6KktdwtF0o5am2VcrZh3MgZJFI3OHAnY7HBCqXJFkblRwmyinraiSqc620tNDUOezS6XMhw2MgHAcCDk8tlb4g9HdwRwy2lfMYWuqgO+xqGHDI22KwrZxNaaE3G3fB9UbLXxNY9nfAzte05bIHYxnflyR3S/UVZZrdbKGlnjjonzFr5nh7nh5HPAGDstMbb7YZ4zVdHX8JUEt6oLTa5qiOSSljnmlnwWtZo1Odtvq8uSyJbDSVForbhap6l3oRaZoZw0FzHHAe0jz5gq67jKnjuVuu0NHL6ZBTsp52PeDFJGG6CAMZBI+ZZzr9b6S111BaIKpgrnN76Spe0lrGnIY3TzGepTxmaL43dWHWWkj4cttdPU1bqq4iSOGCKNuBI1waMuP4u4357qW4cHso6e6tdPOKi3Ra3SS6GxTke01gzq23xnnhVK6/wAc1ls1JAxzJ7e+STvCchxc4OBA8sIOILzZLuam4x2ypiuc4JkHfjudZG7gMZ88ZRbn8lj4/wAaEnCNkZxHBYTcq30yqijdDN3Le6D3s1AOGc7+XJDcaeA8KcK0dzqHU0MU9dHLIxmstLXgYAHMkjA96v8AEt0t9k4wpLiYame409HTujZqYIdYiw0k+1t4eIWLb+NqWlis0dXQSzyULqp0sgeAXOm/HZnk5p3Geqz3ldVtJjNw38C/TPgialkqKaGvE7pRWMAfA2EZc7A5gjl1UFs4ftt+q6OltVdUtmkkf3zKmMerE1urvARt5aT1V2m42pqJlpjo6OpljoZajvDWTBzqiOYYcCRyKr0N5tFkvFPXWSgqmtaXCaOsnD9cbmkGMaRywefNXPNN8Ed14dgobXBXwekRaqjuHwVTmGTGMh40k7HceRWKwD0lx/F5BX7k+yBuq1UdXCXOLj6TM1xbn8VuB9JVWCHEYc44JW8349seSyehHn5Io5AxDM7SNsYVbXl3giVh47Xn1AxgDdQOlcev0qEu80Bd5pbXMEpkPimDyo8psoVpL3hzjKCRxLCjZDJI0uaw6R+Mdh86B+GggnJ8kat9Kk2IO2HuTl2OqgbrOzUQjkPNyqYVXh/ak1HxTOlaOuUPd+Lim7seafhPkSY/IJXd7GWjIymjbgYUgaEbcBVJjF+ck1EkRxhXYpHDB1H51SaQTsrEcgGASnaxyrUhmc8YcSVdidthZMUgHJX4JQeeVDnyi6CnUbXgqbKGekT27Ku5pVt3JQuCBFV4UD2ZON1bcMkqF4Q0im4FpxhRPHJWXbhQSDZLbSK7ycfLlQO5EqZ52IVZ7sZypaYxE93VQ69/BO87nluoHO0py6b447TOdlV5TnARh2QoJnb7JZZdOrCaDrxthJQ6ikstr0xUSFEOa42gmDG5XWUnZ/xLWCm7qjiBqYWz07ZKmNjpmkbaATlx25BcqvTY7jQt417N5zXUvdUlDTNqH96NMJa9xIceh3RboONt3C92ucYfDDFGHzGni9ImbF3so5sZqPrO3HzqpU2K5UdrbcqmmdFTOqX0mXEahKwZc0t5jC9HkrRdLFb47LcbJDW2mrqu/juBjGQ6YvbNG54wRy5eAWbVSnibgespjd7e+6Q3uasqXzSthbIx8YBkZnmMg7DfyRtTBj4E4h9MrKb0AGajbE+ob3zAI2yAFhJJxjfn06qFnCV5qHSAMpmMbO6mY+SqYxk0o5tjcTh/vGy7ziO526WXjwwXOklFTaaCOnLJR9+LQzUG+ONJyFzVUyLijg/hmmt9XRw1FqZLTVUFRO2LRqfqEw1cwRzxk7I2GLR8HX6tNb3VA5noEzYaozSNj7l55B2ojHLmpqjgy+UdydRVFPExzacVZmM7DCIScB/eZ04zt712PEnEVrvVp44lpauEiZ9vihDzpdU91s6QNO5zjPuwlFc56ensBtdVaal7OH209XQVkrdFQ3vnExnJADhkOxkFEoc5wvYIn9odps14hjmgnnY2Rkc2Wva5uQQ5p9xVKn4br6+Sompo4YqQVL6eOSonbE17w44Y0uO5xj9q6WgksNB2vWSe3SwUlE2SGWpZ32qKnk0kyNa882g7ZUV2MHEvC9qoLfVUjKu21VVHURTTNiDmySamzNJOHDoeqoq5+Lhm6yzVcUtO2lNE8RVDquQRNY88mknqcHHlutFvBVzFiqLs+WkZHBUupnRvqGBxLQS4jfB5bAbnouqq+I/hC+XI0HwTdbU5tLS1VLXyiP0kxx479hJBGDkZG/JZ9yhs1XwjeLVYa+lEFHezVRNqZwwvg7rTlhd7eHZA64wnjU2MOgsslx4ZhqKa1zS1VRcW0kNT6Q0MJLc93oP42d88k1bwbfaC31VbUUkYipXYna2oY6SLfGXMByBlbXC9bRxcH22KStgikbxPTzuY+QBzYw0AvI6N80ZraN1Z2kO9Lpx6VFIID3g+/ff9XqfG2Gdk91HioUlrssHAUd+rqapqKh1xdRlkdT3Y06NWRscnopb3wPWUV5npqGRjqKMQls1VK2LS6VocyMk7a/8A/VPR3s2vsnjZRV0Mdcby6QxZa6QM7vGrSc4GRzVezx09zs9Zdayvgq7sK5jnw3Cp0NbHjJmxkd47pjoOiJam4xRo+EL9VT1kbKHSaKcU9SZJWsETzyBJOMefJa9VYQ7h/htlFTA3KsmqoJnMkyJDG8AHPIAbnPLqtbia40UtP2gOhuFO8VldRvgDJQe9aMFxb4gdVJabnaH8CWay1lXDC+tFXCapj/Xo3F4c3UOjHYwfJVMr7TcZ6YEdinrLNQNpaB8ldVV0tNHUNqGmOUtHstHlzz1UFbwxerfbJLjPTs7iJ4jlDJmudEScDW0HIyV01gnp7bR8M0tRX0YlpOI5JJ9M7SGs0Aa859k42KyKGqp2WLjaN1XAySeeIw5kGX4nJLmjrgbrScmTP7WLMqbLcqCFzqiKLvGvZG+BkzXSxud7IcwHIJSrOHrrR0k9RNDGRTY9IZHM174M/HaDlv7F2Ju9DT1dPeOIY7c+5UVdA6Ost0oca6MHDnPYD0bh2Tg52WZTyU9hrOJbpPX01TSVtJUQ0ndTNe6pMpy31eYwNznGMJfct+E/axZkXA/EU5aPRGCSSISxsfUMD5GkZGlucnboFV+B4q2gpjQYM8URkuE80wjhjLnYjZl3I4G/mfJdZBcKJnaRwjUGtp+4p7fTsllMg0xlsbgQT0O4XPcNVlXBNdY4G2yrppHBlRb617WtqGanYc0kjkeoO2UplT8YxY7VXuvBtkcPe1evRoicHgnnsRtjG+V10HDNNBwjJWTxQ1FZ8JwU7H09SH5a7mzY4Bz1KOzTcP27ju4xUc7IbdPTSU0Mzn6mwSPYAcO5lodkZ8FJSUcdp4UqbdU19A+qN1pZtENQ1/qNyC7I6fUruV6RjhjN7ZtTwxNNe7g2GmbR09NUCEMqahoDHHkwvOxPuUlPw7XVQkDGwsbHL3GqWVrGuk+K0nmfcunqK4ScRX0Ri13G11NeHS09RM0ZGBiVjs9BkZHgilqKOa0sorBV28GhrJnNZX6RrjcQWvaX+7HzJ+eV0yzwxt25OPhe6VJLBThkhmNOxs0jYy+Qc2NB5lZ8HD9wqWa2xxRAyOiZ38zYy97faa0HmR9a7ahlppayhvE9xoayq+E9VZJNNoZA0FuHMj2yTjnjooIaqCaqqaa6OtddYZq+oe5z5w2ajBecvYc5ORgjGcoudPHixcjScOXOup4pYIoz3+ruGPla182nnoaTl2Fj6iM5HJeh/CJqrbZq2x3K0077dAIJG1ugTQuY44eNQyQQQduq89qZHS1Mry4PLnucXAYDiScnCMbaeWMx9BBLnAAHJOAPFajKeChAdUNE1SRkRZ9Rnv8AE+SqUpELO/xmU7MBHs+acnfU4+seZXRhPmoqWeWSc5ldt0aNmj5FXeGg4ACB83MA5UDpCeqdykElG4lrstd7wn749FDqTE7Z6rK5riYyuKYyOPVA0lxDWglx2AA5rdpLEyOIVFylETMZ7vO/ypzK0/LGe4xNTvHKdpOcnK2qi60MHqUlGx2nbU4LKqKx1VLrcxjemGjCrZ7l+DA53UzXbYUWloaHNOQmEgRtnY0GSbK3FKBzOFkNl8SrDJhjnlLbPLBtxz8lZbNnmsWKoHmFZZOPjfSntlcWoHZ6pnEY5qk2oxzKc1GeoRtHjUzlA4hM6cFQvmGeaLVzEnkAndVZXg5wk+YYOfFVnyBS0xxDId8qrK/yRyyHVt4Kq95yUN8cQOdlQyPAOOaMqCXmpzvTq48RtfsoZHZKQOBhMd1FreRGkiSUnpjAZRjDQm5JlymLKYAFJMgC2ATaclLPinTUfGE+AeYylsmyiAWU+rPQICkCnoD6JwcdMoAUSYSgg9EWryUTSBzRA5QViQN3JwjGyjyQcElECqTpIN98Iwc9OSjB2wiB6JxNiUHPRTNcGhQA4wEYVxnYlLm6cNG+eeEwPXqhPvTBwB3TZ6StIG/IpDrtzQ6gXbIXP3wCmX+kjnbYwkwZG4Qsbq3J5KQvDG4wN0QZanQmOdGcgqdtXg+BPgqmvUMckxOBkHKryZ+O2mypw0b7E4Vgys0gg7josQSFWWSktAJVTKM8uNafIDnxPVROwW74URkwAAd+uUi71c538ErRJUb/AFHZUzH6sYO5UTsuCKm2fghPD2vXS8NhqJUMs+5AKeV+BgKq45K0yy1EzHvZa99k+UGcJtZWNuz0LKJgc94YxpLnbADqVHn3LbooW2ymFZMB6RIPvTD+KPjIxm6FunZT2KDvJQ2WucNm9I1lVddPWSa5ZCc9OigmnfNK5zjknc5UeVvNQ5jrsYGUxGN02T4oXPPilaW9nbIWE+9GXh27Rg9VCh1EHZQuYJxJjmjbMq+vPNNnbOVPkVxXxPgY1FTsqcgdFlCQ4RtlI6o8kXBsioyBhGakYzyWKJzy1IvSPEo8k/bavpG2VG+o2zkLNdOeYKAzk80eR/bXHzjBOVE6cYxlVHTZ5FRGXfdHk0x41h0hznOVGTkoNWeqcJ722x4zk4CqyvwTlTveGjdZ082px0rPky06MYd07tXqn5E7KsjZ7RjxAVQnKbKx8qvTVa6F4yJGj3pLJykn5jSLdMnJS1LHZGTggc02cpOT2CSykEkKFqQ5SSRAdEhHJLfKYGEQKBOCmBpJsp0BIHZRZUWcIs5KY0mb13RtKgBwealBTlRkm5YRcxzUIcSjCuVnYMkjzTgjPrIAc80wcSSAnsaSZJOyJjd8lKPYZKcuHRNF/hy7HJIuyM9Qo9XybpahnCCuIieZSacps4SBGCgaHsDzRg4G5+VQo9WWYQmxJqA5bpy7f3qHUU+pPafBN3hHIc1YY3THnqqsQ1PHkrBcRtnZa4eh4mfJtuoMknmme71/JMCFGV7FxFndMXIHOwnGXEADJPRIpGha4I5agzT/AOLwDW8fGPRvylHWVklZO6V558h0HkE0v8Wp2Ujcah60pHV3h8iq5Ws9CTXYspE7oCU5dsjZatp3HGEJcgLsoM5UXJpjgkL8IgdShyh1lvJEy/rSRORvzTasAhRd6eqfvA4c+SVux47IuwkHHxQl2UJKml4JO880jIhLSQCCMICCgeES955pjIOijIQEEdUHMBmRAZPFA5AXAKLWkxi2yTopC8NblxwFQEuFHLK54AJ2R9yRUxSVNSZCQ3ZviqxSyMIScrK3ZkhT5TIM+EkySAhSSSUESfLfjD50gdPreG69EfaOKYa+3UFXcbTS1db3ZbBJBGXsa8Etc4CM7bb4zjIygPOst+MPnT5b8YLsKk8YUtLT1MlEDBUyuhgkbb4yJHNONvUzueXjgqxaY+J7nW3Gjc6lpJ6CjkrJY6ihjadDBkgDRzPRCnDZHiPnSyPjD5107rlxS2GnmdRkR1JAgebbHiQnkGnRuVI6q4tYZw+hkaaduqbNtj+9jGcn1Ntt/cnKHKhzR+MPnRam/Gb862BxVdv6an/Q4f3U/wDCm7/01P8AocP7qNhi62+I+dPqb8ZvzrZ/hTdv6an/AEOH91L+FN2/paf9Ei/dRsMgPb8Zvzp9bfjN+daw4ru/9LT/AKJF+6i/hVdv6Sm/RIv3Uwx+8Z8YfOiEjB+O351rfwpu39LT/okX7qccU3c/99T/AKHF+6nsMlsjDze351IJGfHb861P4UXXpLT/AKJF+6t+yRcVcQWq53G3yUL4razXOx1PEHkYLvVGjfYFA049krN92/Oi7xnx2/Ou1uVFxha6C0Vk7KV4uzdVLDDSRvkIwDu0M22IVKiqOKa+7ttkVLpqS9rXtNvZ96BIGp3qbDfmjyTcduY7xnLU351LGWAZ1N+ddTdP4T2q5XCke2KdlBOYJqmOgYYmkYyc6NhuFr3y0cT2Gjq6iest0votTDSujhpGFznysD249TfYpzJNxcAZmkYDm496HvGk7Pbj8pdJ6VxWal1N6DL3wAcYxbWZAPI40dVZo/4T1L2942GliMUkvfVNJGyPSxup3raPm8VXknxciZGZALh86WtnR7fnXT09fxFU0vpMNDNLDp1d4y2sLcZxz0eKmbPxM+aeEW+cS04zMwW1mY9s7+ptsq/+jTkxIM4yMe9F3jB+M35104qeJHUhq2Uz/RtIcZjbmaME4BzoxjK3ZrBxPTUVfWTXC2CnpHtjEgpGuEryzUGt+95HMDJ6kBFuhY867xufab86LW3b1m/Ouk9J4q9I9GFA/vwzvDH8Gx6g3xI0cuikml4tghoppKFwZXAmm/6PjzJ7hp8ifcMpeafHbl9bfjt+dOHBzg0OaT71uzXa+0s7oaprIJW+0ySija4fIWqakvN2nqYqeB8D55niONopYsucTgD2VclvY1pjsLI2Yc9uo+aB0zACS4bea626DiG23MW4z0VVW6nMfBS0zHvjc3GQ4aB48xkbHdZxuXEknpHd0riKbInLbcw92Rz1ersqufXReDnO8YSTrb86HvG/GHzrojX8Tsc5rqR4LXNYQbawEOd7Ixo5np4q9DFxXNb5KgRxtlE8cDKV9AwSyF+cFo0YxkEZys/M/FyGtnx2/OrVC5jZzMXNIjGQM/jdFuVcnFlBUugqaB7Htm7j/J8eDJ8UHTuT08Veb/CJnDlFdWvp5RWzyxRwx0cZeDGMuyNPLmnjl2Xg5Z0oc4kuBJOSSeaHWPFg+VdFFWcTzshfDRvkZOCYnNtzCHgDO3q77KnNf7zC2N0piY2RuphdRxgOGcZHq7jK08i8WO6VgHtN+dCZmn8dvzrTPE10/paf9Ei/dRs4iubuctP+iRfuqd2qmEjG7xvx2/Olqb8dvzrYdxJc2naSm/RIv3UP8Jrp/SU/6JF+6lVMfvGfHb86XeM+O351rnia6f0tP+iRfuohxJcyM66f9Ei/dSGmIZGD8dvzpu9jH47fnXTR117ntM1wjq7aI4g4mJ0MQkcGkZIGjzCjuFwvtsp6OaeajxVxCWMNpYyQ0gEZ9THXplTcj058TxH8YfOj72H+kaPlVz+FN1/paf8ARIv3Uv4UXU85af8ARIv3UeZzFTE8I/71vzpnVMP9I351c/hPdR/3lN+iRfuoTxRdB/3tP+iRfup+Y0omqh+MPnVilZDWHSJmh3xcqX+FF1/pab9Ei/dSHFd2YQWzU4cORFJFt/8AFLzPKddKlZGKeQs1b+ZVJz29Xs+ddaOKK6voQ7vIBUx7P/isR1Dx9lZknEt2jdh0lP8AocX7qWU+YWHrth62/HZ86jLx8Zvzrb/hRdP6Sm/Q4v3UzuKLt0lpv0OL91Z1bD1D47fnS1DoQfcVs/wpu/8AS036HD+6qVddau5tY2pfE7uydOiFkfP8kDKAqJgU6FMCSQJICJEhSUGJeuW3tStlDDZoat9wuQt9YyaKeeCNs1PCGFpjDgfXyTjJxsvIj7J9y9H4h4eoal9bJDE2Otht9PMymb95a5gpmPe9vqkOdkkuaSDjcKRpo0PaXZaabh2pmprhLNbDUxSs9XQY5XOIkbk+2A4YB81mU/HlBBxBdKuaWtq4JrNJbKd8kMcbhkYblrdg0cupRw8FWqo4qqbTHBcPRYJ4qV1S6Zuz5Glw2089sActiSUVm4bt1sv1gBM89XLJSyguiLopWyMJcNxpGnYDc5wcoNpS9qluMj6iCGsgnqp6OV/3tj2UZgj0/ewTh2o+7bIUdV2jcPVFJdqX4Mk9FrIsmlEIa01Hd6e+Y4OzHvzbuMe8rk2W2ku/C89dGxor6OIgwj70O5ZpHeDbEhy46hkEbYyte08DUVdTW81cdZTSSTQMlGsOLmywySBwGMN3YMDJJB3wgPPum6WV18Vqt8NNa7jFR1r21zzJC4PD2QFsoYGv9X1s4JPL2m4Wvd+HbbWVtZX09FWHu7hXx1MYmAbiLS7XkN9Vvr4IAJ5YVB5yn1eK7+8cFWuztqu9qas6paiOCRsZcIjGG6Wvw3G+rJJIwMEK/aeF6C3cRVBibM51vqpaNwnw5tUDTSu1tGNsFmeowWlMPMEs7813cHBttllFI+oqYnRQ0Mz6wYcyUTlgLWNxzGvbc50uyrDuGqCnirKeOKemqvg6WSbvj3jIyJ2Mbhxb8U6iRuOWyNh5+iXbR8K0Pw7U299tuYjopjDNNJIGscDK1jX+znfJ2Gebd+aq8Y26O126y0kYyIHVsPeFoDnhlS5oJx1wEbDlMldvwJxnScJMk7+KaQzVkT5I2tBbJAGPa9pyeZ1jA8lxAC6/g1tLUxS0L2ej1lVUxx01e+lE8QdgjuZB+K12QcjfbwTpOr/wo2yaG2d9S1feRwV0FQ5gb96E/smPf8UADG2yFvaVZZqaSgkpq9kMcNAyGqja3vZjTOydYJ2DvecLLqOH6K40NDSStdT10Fogf6Q1w7kfxp0Ti5uNxh2dWeihp+DbfWST00PpdPVelVNvpo5nj77NGzWx/LYHBBHm3dTqBu3rtLtlxt1dDTMrqad9RVPjLYY3CaObGWvJ3bjlt0AVmp7VbO65yVkVDVSZulLWtjka0erHCI3DOfazuPcFxtzsdjtN0tTZKuea3V0rZRUNcARTENaXYxsQ/X8jVPLwlS29ssdaKioqqerho6iGmfu10peQ4bHYNDQB1LuaNQN2ftIpoqa9wUVXcddTRCChldFHE6A9455HqdBk77nJKxeKOLaG/cOW6kEcr7jTlodVvjEbjEGY0OwSH77h2BsAmrODKWk9ILZZ5mwW6sqDMzGh0kMxjG+ORABI55Kjn4ctkvGlVw5SCqZK2KWKnfLKD3lQG6mZ22aeWEyblo7R6K3cNW+2Yr2vp7TV0T9BGDLK4FjhvyG+/NalJ2o8PQXyO6zU90fMzuBpOHNOiExuONWA7J9rc42XLVfCVqpYKiqhqJ6uBlGa+nY14DpoRoZg4GxEhfk+DFIeHbVaZYqrTVzyfCNJDCxzgBH3sbZcPGNy05GNs5HJHjA0x2i202UW0CvA+BHW8A4098ZNQdjPLG2ea0bj2rWyeqjngpK2Tu7tBXGOXDQ6NkQYW8+edx02Cw7pw7DT3i/sc2QtdAahs0bWmN4dVsbhmR6ukOLT1yD0QzcI2p89RFRsrtdNVVtL3UkgJqHQtDmjIHqZyc8+SNQm1B2k2qO6zmU1tXbHx6TTz0sXrNLy8sGkgggnIdvvnZRRdolobJaZ3U9cHwW2W3TNBBETXAgSMJOS4ZA36LCqOGrS43KOg9I9JpWamQ1DyzUGxa5HNcW4cWnI07ZaMjmuSla+neY5WOY8c2uGCPkKqSUr06biriGnvtVQeiskEVFRR0gkmxrl0D2nY5eQ32WHSzsir6eSWSVkbJGuc6HGtoB5tz1HRUXSYCmt72/CdKX0zqpgmYXU45yjUMt+XktN6mkWbr1H/ChapJII62GprZTRTUk9zNPGych5Gn1MkEDG+TvlZFy45obrZJ6aaousdbHUyzQ1MLY2Gpa+MMIlAwBsMbZ2UdRZKa7VkFfGJKm1yh+gNibTS02JWsLZQAdQGsBpAOduW6abg+3iSno2R1PeMdcDLNqJMwp3ODWBoGziAOW/PYrPUXG5U9plimqXVLIbgyWaroaqVpa3DO4ADmtOd8gKlS9plPFV3CoqfT6l8t6hrqdriPVgYT9757HB5clHZqOgioJW0kb5IfSJyPSIcOafg97i3cZIDhsceBVeThq3VcMbXMl9Jmnt1OKjIa2Fk0AcS5oGDvtk4ztkqdQ1+Himlp6Hiarpp+/pa2qE9tjqpB38VXnd+gE4a1rjg/2QobVxlZaTgtvD1fS1TnuFS11TE0aou8A0lpz5YcPBZ1HwzaJ7jJTxGrbU6TEyCoDomul7wgN7wt5luCMjGdsqlFZKAcOMuFW6o72c1DWdywubE+LGGuwCNzzyRgbhaSTXZXt17OPBca+0utE76GeI0754anuoqfELcOPee1u3IDfMrh+LLvT3fiOqmoWCOgjcYqSMcmxAnG3TJJPyrdruErd6RUxUlPXyOo6400rXStzIzuHS6uXq40789vNXZeHrVHBbbRJDVvhq7m0MmjcGviEtNG/JJb6waXZwcZAKNyUa2867xjGkuOSOgWpVQx01HGQMukAdn3rpqjh6gq7bbK2sMroaehpYHiliJc4PkmBl9UEnZgx4k7lctO8TWuMMcXCJ7oskYJAOxI6bLXjzl2zyl3GeXZckoc7qTohehDBOE079IDB8qKEAuyeiqSPzK45zvsllei061rqMdm8kbahwqnSveYe+aMgPaC7SdyMY23VfilzXWfh9w/zXTnXqzgN+rf6umVHTWqFvAVZdZIIzI+ZscMpfhw3GQB5YOcZ5jcdX4oijisnDr4YqdjJKUkmJpBL/AFdWrPXluFltbmkOcJtQQFxygRITlCXIMpIGjk5TJJiUtmtUcxhqWOzsTpd7irdVEHZwNwVlA4WrC/vI9+a0wu5qlrtnPBG2ECt1LCDqCqHqs7DCh6pJJA5TJakOpALUkmSQAJJJKVEeRXTXq1cQW1/cSzVtTSzCFolaXmOQuja5rN+ZAIGPJcz0K9ApuPaOmus1V6NUyRulontjeRsIYTG/3H1st926A5tsHEsc1XJG25tkDWvqHtLwcYJBcfcDj3KzVWviaihhZG64SUsVSYad8RkDRLgEhoOCD63gOqsV/E0ElirrVBPWzNkNO2CSVjI9LIzIS0tb/rPPqtKu4xslyrIpauC4iKO5S1IbG4AujkjY05IOQQWZwOYONkthzMVv4geZrbFTV7g0gy0zWuIydxlvXPPzwmldfqWlZJJJcI6aB3dsJe8NYRkYG+3UfOF31t4ktVXDFN3ssJpX0jIcCNr43xROYZtLnAacO2GTy3C5niDiKkqrQLfQ1NVlkMdHI0RMEU7InEskz7QJ2dp6EndMMuejvVsiq6WGSrNFA5rpjHrbGHYDgS043GRzHghijv7ZwIvhISuAlGkvye9wA7bnq2Geq3rrxdb7lT3WN8E8sdUdVPFNG37zJ3bG9414OR7By3cOGFXpOLKM0VlpK+nqHNpHGOqlhk0vkgaXGJo/JL3ddwAEBQbQcUzmppGU92kdIQaiJoedZLcjUBsSW7jPRCaa+vZRvhnrah3o5ljDNeYWZLSN/ceW2Nl0R45t7Jba6GKsDaWqoJn6WtZqbTtc12ADsTkYCih4ytzXQMmgmlpW0xhnpnxNc2Yd9JIN85YRrGHDcHKYU4rbfrTUWeeJ8lTSH0aeF7o3vgjdLu1pHiM9PkQ3io4mraCTvYa34Op3P1SAyuY4F2kkucSdJLQMcsjxV2k40oYJIi6Gq0R0tBCACPap5WvcefIhpwpBxhSVVW1oFREySinow6QjSx8lSZWvP9kA7+5AYFV/CShijqqqS6QR6e4ZJI97duegHPlyWZLUT1Ab308kukkjW8uxk5OM+J3K7Hjqrt1XTfxOqkBbXyyinIY5shk3fKHNcTza0b42Ow5rh0AQK0LaLu9k4tnppYBqlFMXY5Hc48gfpWdldRwfxBa7BIaitgqpKhlQ2SMxYLdGhzXDBIAd62c77AjqmSrQ2e8V9kra5j6htNTwRsa1xd9+a6UNDGeI1HOOSeotvEwxUVFLdXdzEZGySMfljBsSCeQC2oOL7WyETdxWNqX0lFTSRNDe7aaeRjtTTnPrBnLGxJQDjWlE0TnxVZDKm4zOGobtqGaWDn0PP6EBjyWi5W9ra+WiNZQUndhzpI3CJutusMOcEc8+HzoHi/uulVNormV0sgE2gOa4ucNQBx5DIHgFpXniagutmqqMx1Uby6lkiJ0kOdHAIXB3gNsjCvVXFUVEaKkqWiWV9tfS189PKHnW5hjjeDyLmxhufeQkHMlt8gikowa9kTZBG6EFwaHScgRyy7HyppaW7tca+anrWuMun0h7XZMmS3GrxyCPkXS0/GFs9FioqmKs7imFEYpGBpfI6nc8nUCds6yBucABZ964igvE9rZEJomU9TPI/vCMffKkyDGPBrt/cgKBob9RT02aa4U8ziY6c6HtJxnU1vznIV2isl1rWTmSpmgfFW07HRyh5cZJdWmTA3OA3nud9l0Fy4ut9Be71TQunrKarr6qR8+W/exJG6MGI55+tnO2cAKtbeNaCgbb4jDVPioZaItk9UPlbC+RzsjOxPeYaPAI2GIbffvRhJUSVkVPLBLVMe8vLZWtOXEYzzIzk9Rkqxa5uIqCo72OkrZXVTXkd4H5eXY1Oa4HIdjGXc8HzVmLim3xw0rzFVOqIbXPb3RkDQ4vc5zHZznHrYI8lM7im3Mv9RcoZK8Q1jnyVFJPEyWP1y0ujxnduBgO2Iw3wTDOrLhxDdoqiUitdTwMEUwZrLGNbk4fnnjJznoqdxo71JIa+4UlYTUSBvfSxEa3kbAbc8YwPBa1p4js9vZXn0WqbJNJUiFgeHtZHLE5jRudnDIy7ByFeg44o46+apdT1MjHy0TwxzhsIYTE8+R9bLfcMoKxzlzslXaaKgqKoFjqxj3tic0hzA1+nf381UoYpKi4UsEcndPlmZG2Tf1SXAA7b7Zyr16uVDUUFsoqE1T46JkzDJUgAv1yahsCVn2+obS3OkqXguZDPHK4DmQ1wJ+pPadNasZfqWsrZTPXSClkkppKprn4w12CM+GcH5RlA+n4lpnQa4bpFrnLoch41TYySP7WOq1qji6jfMaoQVAmihrYI4tu7lbO97g5+/Ma9xvnS1aVu4uoa69Vet08UNRVioBlc0ZY2mfEWbnAc4u25DzCLT05OpF8pqtkdU64MqKl2trXufrlLvVyPHI29xRvpOIIY6jvKe5NjDG9/qD8BoHqh3kBjHgta53mlob5a5qaofNSxNpu9gdHGXwsheNLA4EjJaM8877q1Z+IqCKO63GSKqNTLLV6HOIcHNmYQ0bn1SCckjnt4InYvTOrY+JaXujOLrqlxAHuMn3x2M6QevuVMUPEFPG+jbBcIo5263QNa4NeOWS3kV1Vu4uo6y/TiR00UdRUwztdM8ABsdO+N7ck4DnasDl5kKOr4ktltpm08NVWNJjgdA6OKJ76QwFwYw+sQQdWrOcgp3IRydM+91cj5aI100jXh75InOJDsEZJHXHy4Qa77pkAkuBD2Mc/d/rNd6rCfEHYDxXR8I363GvtMFdJPBPTXGapE+WiN4kbg94dsEEcx44UUHFlpFFG2eGuMrqOipJmxuDABBI1xLXZzktbttsVOzY8VHxNDVCCCnujJ2xCPRGHhwiJ2G34uc7cs5R0dpu7aR2u3VQgne+NrzGf5WP2hjntvlalw4woJLdNRUkVUwGlip43FrWD1KkzZIBP4px71Zk43tk11hrXRVzO7r6yYNaGnMVQ3BPP2mnpyKrG6pWbczBZrpVSNbTW+qnLmte0RxE5a7Ok+44OPcgqqCuoYopKujnp2yg92ZWFurHPGfBdM7iqgNrZT0raw91FRRanlrSe4lc9xIB6h2wWVfr/AA3WiMDGza/hOqrAZMbMl04HvGndG6GVG4Nhe49AVnl2VZa/71KPJU08r0I6yC2zu4BqLhNV1hpvWbHTlxEOdbQCADzyXHljZScZtjFo4de1oZI+ky9rWADk3BGB195UFLXVsXA9XTOtzTRSNJNS+Q4JLxjS34wO/nhcuXOdgOeXAcsnkoMySbKEnCYFlLKHUllGwfKSSFIEtSm9VnvCoU8Tp5mxt5nf3BXs6PVBBx4K8P6WynGQs+Q4cQrU07QzGck7Kick7lLO9mWUKfmEygEkkkmCSSSQAJJJKVEeRXpFLwHb5bv3EjK0Ur6y3wxvzjUyeIveQcbkEbFebqyLhWaY2mrn0x40DvXYZjljfZAde7hq3T2Rl3o6Sqdih780Xel7nuE5iLg4DOkAZOBzI6LW4v4ftjKm6XOdlVqkkna1tPGXCnfHGwsa7AwMk5JONtwvOI6ypiLXR1EzCwFrS2QjAPMDB5FI1tWWSM9Jm0S/yje8OH/lb7/KjQdjWcNW08ZVVlpIKksoqWSYsdNqkqXtjDw1u22c42ycBSW3he2V5oXvpKyFlbWmke10m9EBG063bbglxdvj1W+O64j0mfvxUd9J3wORJrOoHxzzRmrqi6U+kzapv5U9471/yt9/lRoO+h4Ms9VFDTMNRDO6noKh1U6YFmJ3hjhpxsN8g5WcLLaxTXeartNwpX2+Nn3qaYtDnOm7vUSW5AAIz5grkfSZy0tM0mC0NI1nBA5D3DwRS1tVOXGWpmkLgGu1yF2oDkDk8kB6EOErLR3yegfR11ZLBDVFrSHsZUBkOtjmuxuS4HAbkYIWJeuH7da7DBM0VbqmengnjlDHGJ2vOtpdy9XYDrkHK5kV9aDE4VdQDCMRHvXfex/Z32+RC+qqHwCB08zoWuLhG6QloJ5nHLKZbRNRoEXRIH2CFMkjZnXR2CyUt2tdwJDzXRtJga9zmRvAY5zgHgEB4wCA7AIyucU7KmeKKSKOaRkcmz2tcQHe8dVQek3bh+jvN0qHxUFQ6thmoYntjmDGzMkptR204aRo579eqoz8JWenppJ5G1AEnwe2MmbSyE1DX6nEkZIaW5AOPNcOK2qa7W2pnDstdkSEHI5H5OnggkqamYHvaiWTOMh7yc45deiVDrbnZLFa+JKGhqWV8VP6XJT1ZkaWYjDg1sjXEc8HJxt4c1ZHBtFSEQVEc9VVw10FBVRU8n8m5+pznjY7AaQOmc5XHMuNQyrhqJ3elmLZrKomRuOgwTy8kLq6rfVTVPpMomnJMr2vLS/Jyc4QHZVHBtHTxTPjNRPBFa5qkVDD6j5WVJiGDjGC0Zx5qaCgttu4r4mtdJRzvp6O3VUTmySanylpbuDp9U8uQ6Lhm1dS2n7htTKId/vYeQ3fy5JmVNQyoM4nlExOe8Dzq+dIPUbZZKKHuaWmjliiqbhb5nRvxJJTukp5iYySOhA5jkRlZMHCNpq4YKdoqKeofT2+odUvmy1oneGPGnGMDOQcrhRVVLXl4qJQ4v1kh5yXePv80xqJiwtM0hBAaQXndo5D3DwQHohs1BPabXRVlFU0UcdXXMaJdRy8d0GmRzW6mt3xkA4PkVVPCltZSwxVNPUxVEtNWyPqe/1RU74HvaByw4HSAd87ghcWbjX953np1TrGwcZnZxyO+fJTVN6rqq2UlukmIpqVr2tY0katTy8l3iclUTuaDg+0fDzqWanqHR09ZDTgvlwK4SRudluBsctBGM7Fc9VWak/gsblTwTRVMbgaiGd7muiDnlrdIIw9vIZzkHOQud9Lqj3Q9JmxD/JffD6nu8PkTvq6mWPu5aiaSPUXaXyEjJ64PXzQAK3aqRtwu1FRPmELKiojhdKeTA5wGfpVHKWogjGyYdm6y26Nt6fV2m4wG2U5eI5JtPeHvhGCSW7DB38+SuUfC9lq6u2PHpL6a5wGWnjZN67e7heZQdv6RoA8lw8lZVTau9qZ3lzQx2qQnLRyG/TyWvQ3m5R3OmuFO2CD0WJ0MIazDGNc0h2BnmdROfE5RJaToY+G7TLYKmvioahs8lBBOIZJnE0hdM5jn7DJaQA7ccvnWi7hO2y1dRbmsqY20lX6NFl2RW/envDm7bZLASRn1XD3rhXVsjA9kdRLqc3TI8yHU8eBPX3JqK8VtFVxyRzGQxxujaJSXBjXDB07+qcciMYVei9uor7BaqS33Cd9BXCSkhpB3bpSAZZtQdgubu1pAAxzwrNTwXbqeJ01RR1bJIqetc+mbMSS+Ax6Rq075DznAxtsVxd1vdbc+6immcYoWaGMDnEAZLupJO5J3So7/cqKSeSOqke+anfTl0jy4ta7GdJzsdhupqnewWOztoae3SUlS6lr7pQ/e+9xJTOmgdqaXY30nfG3TK5e6WO30fDsVzifK7vR6KGGQZFSyQiQkfF0aSPylzvpM+ou7+XUX94TrPtfG9/mpaq4zVVPTwOEbI4AdLWNxqceb3eLjgZPkp0StlJCkmE8M3dPHxTsVJMzS7bkd1UVqN/eU+k+036lUvwAB2xHiFByKMOw5C7YlIq6WK4W+DgKoohO306omD+60F5IBG5O2jYDG568srl0+UxOUgfKYpiUKNmSSScIAgUTWue9rGNJcTgAdVEtan00FN3xANRIPV/sN+1OTZUtPoMZia4d87+UI6eQVV8ukYBySopJS52eqiJ8UrkJCcSTlMUuaYqTOmTIkwZJMkjYOklnySRsIwnQpJKEkkkgEkkkgEnymSQD806EHCfKCp0spJJbBJwT1KZJAJO1MkgaEnCEckRTgLKSBFlPY2dClqUjGF252HijYR5Klax55NKclrdmge9Nrd8YogH3MpHs4+VLuJPAfOgDnHmSiyfjFUBejy45D50xhkH4v0pd5jqfnS713RHQN3cnxCn7mXowqRjieZUwk080dBAKaY/ige8qQUjh7b2tTvqdOwJULp3O6p9BMI4oiHE6j5pSVTiC1uAFVLieqXLmQl5BJGSXE9UznBjdLTlx5lCZNtLBgdVFlLZC1JalGkgDyllAkgCylqQpJAeVJC7TKPPZQJ2kggoCZ+zyhdu3PgnccnKbbkmESScjBTIBJJJIBJJJIA4gHSNB5ahlWKmUyPJ+RV4jiQJnHKNg3UpnJk5UmWUySSNkSSSSQJJJJMEkkkgI0kkkKJEkkgEkkkgEkkkgHATpJJUEkkkkCSSSQCSSSQBNTZSSThGSSSQQ42asnoET5T7O2Ekk9mDmkQkkiASQKSScBxunSSTBw/HJAZCfFJJKUGLiQmyfFJJMCSSSU0El0SSQAdUkkk4CSSSTBJJJJESSSSAMcgkkkmCccBAkkgEkkkgEmSSSoE04cCkeSSSUAUkkkAkkkkgSSSSASYnCSSZwspJJ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2781" y="1130295"/>
            <a:ext cx="5443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面向过程的思路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60375" y="1919140"/>
            <a:ext cx="523588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1、开始游戏</a:t>
            </a:r>
            <a:endParaRPr lang="zh-CN" altLang="en-US" sz="2400" dirty="0"/>
          </a:p>
          <a:p>
            <a:r>
              <a:rPr lang="zh-CN" altLang="en-US" sz="2400" dirty="0"/>
              <a:t>2、黑子先走</a:t>
            </a:r>
            <a:endParaRPr lang="zh-CN" altLang="en-US" sz="2400" dirty="0"/>
          </a:p>
          <a:p>
            <a:r>
              <a:rPr lang="zh-CN" altLang="en-US" sz="2400" dirty="0"/>
              <a:t>3、</a:t>
            </a:r>
            <a:r>
              <a:rPr lang="zh-CN" altLang="en-US" sz="2400" dirty="0">
                <a:solidFill>
                  <a:srgbClr val="FF0000"/>
                </a:solidFill>
              </a:rPr>
              <a:t>绘制画面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4、判断输贏</a:t>
            </a:r>
            <a:endParaRPr lang="zh-CN" altLang="en-US" sz="2400" dirty="0"/>
          </a:p>
          <a:p>
            <a:r>
              <a:rPr lang="zh-CN" altLang="en-US" sz="2400" dirty="0"/>
              <a:t>5、轮到白子</a:t>
            </a:r>
            <a:endParaRPr lang="zh-CN" altLang="en-US" sz="2400" dirty="0"/>
          </a:p>
          <a:p>
            <a:r>
              <a:rPr lang="zh-CN" altLang="en-US" sz="2400" dirty="0"/>
              <a:t>6、</a:t>
            </a:r>
            <a:r>
              <a:rPr lang="zh-CN" altLang="en-US" sz="2400" dirty="0">
                <a:solidFill>
                  <a:srgbClr val="FF0000"/>
                </a:solidFill>
              </a:rPr>
              <a:t>绘制画面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7、判断输贏</a:t>
            </a:r>
            <a:endParaRPr lang="zh-CN" altLang="en-US" sz="2400" dirty="0"/>
          </a:p>
          <a:p>
            <a:r>
              <a:rPr lang="zh-CN" altLang="en-US" sz="2400" dirty="0"/>
              <a:t>8、返回步骤2</a:t>
            </a:r>
            <a:endParaRPr lang="zh-CN" altLang="en-US" sz="2400" dirty="0"/>
          </a:p>
          <a:p>
            <a:r>
              <a:rPr lang="zh-CN" altLang="en-US" sz="2400" dirty="0"/>
              <a:t>9、输出最后结果</a:t>
            </a:r>
            <a:endParaRPr lang="zh-CN" altLang="en-US" sz="2400" dirty="0"/>
          </a:p>
          <a:p>
            <a:r>
              <a:rPr lang="zh-CN" altLang="en-US" sz="2800" dirty="0"/>
              <a:t>   </a:t>
            </a:r>
            <a:endParaRPr lang="en-US" altLang="zh-CN" sz="2800" dirty="0"/>
          </a:p>
          <a:p>
            <a:r>
              <a:rPr lang="en-US" altLang="zh-CN" sz="2800" dirty="0"/>
              <a:t>    </a:t>
            </a:r>
            <a:r>
              <a:rPr lang="zh-CN" altLang="en-US" sz="2400" dirty="0">
                <a:solidFill>
                  <a:srgbClr val="FF0000"/>
                </a:solidFill>
              </a:rPr>
              <a:t>把上面每个步骤用分别的函数来实现，问题就解决了。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49912" y="1919140"/>
            <a:ext cx="60935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1、黑白双方（对象），这两方的行为是一模一样的</a:t>
            </a:r>
            <a:endParaRPr lang="en-US" altLang="zh-CN" sz="2400" dirty="0"/>
          </a:p>
          <a:p>
            <a:r>
              <a:rPr lang="zh-CN" altLang="en-US" sz="2400" dirty="0"/>
              <a:t>2、棋盘系统（对象），负责绘制画面</a:t>
            </a:r>
            <a:endParaRPr lang="en-US" altLang="zh-CN" sz="2400" dirty="0"/>
          </a:p>
          <a:p>
            <a:r>
              <a:rPr lang="zh-CN" altLang="en-US" sz="2400" dirty="0"/>
              <a:t>3、规则系统（对象），负责判定诸如犯规、输贏等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      </a:t>
            </a:r>
            <a:r>
              <a:rPr lang="zh-CN" altLang="en-US" sz="2400" dirty="0">
                <a:solidFill>
                  <a:srgbClr val="FF0000"/>
                </a:solidFill>
              </a:rPr>
              <a:t>三类对象，第一类对象(玩家对象)负责接受用户输入，并告知第二类对象(棋盘对象)棋子布局的变化，棋盘对象接收到了棋子的变化就要负责在屏幕上面显示出这种变化，同时利用第三类对象(规则系统)来对棋局进行判定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11891" y="1130295"/>
            <a:ext cx="2942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面向对象的思路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2781" y="187563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软件开发方法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AutoShape 2" descr="data:image/jpeg;base64,/9j/4AAQSkZJRgABAQEASABIAAD/2wBDAAgGBgcGBQgHBwcJCQgKDBQNDAsLDBkSEw8UHRofHh0aHBwgJC4nICIsIxwcKDcpLDAxNDQ0Hyc5PTgyPC4zNDL/2wBDAQkJCQwLDBgNDRgyIRwhMjIyMjIyMjIyMjIyMjIyMjIyMjIyMjIyMjIyMjIyMjIyMjIyMjIyMjIyMjIyMjIyMjL/wAARCAKXAfQDASIAAhEBAxEB/8QAHAAAAQUBAQEAAAAAAAAAAAAAAgABAwQFBgcI/8QAWxAAAQMDAgMEBAcKCAoKAQUBAQACAwQFERIhBjFBBxNRYRQiMnEVUoGRobHRCCM2QnJ0lLLB0hYkMzdTVWKTFzQ1VGRzdZKzwiUmOENEgoOEouFjGCdFZfGj/8QAGQEAAwEBAQAAAAAAAAAAAAAAAAECAwQF/8QAKREBAQACAgIBBQACAgMBAAAAAAECEQMhEjFBBBMiMlEzYUJxFCOBJP/aAAwDAQACEQMRAD8A8K5e5ON0ydnVbASbCdJBkmcDjITpILZNdtgpwgHNECnCSIXNynCRcgIcncckmx5OSkB62VKBsloGxjlyRY2TpI0EaRCJMQmDIUSSAFJJDulQJJAkkBpIEkAaSBJAGkhwiQCSSSTgNpTY3UibCAWEinSQApIk2EAySJJACknwmQCQI0kACSNJAAkjSQAJI0CASSSSQJJJGmCSTgJYQCCdJJOA2ExCJJFANKbBUiSWgiSRaUOEaBsJJ0kaAwMpNTgYTA4OEKEmyPEJ16LU3q4u7ObFVmYd/U3WoglkETAXxgMw07dN8IJ52QWnDgQfAjCcr2O98JWjibi+54ZPSVLeIWUc0olBErHxufs3Hqn1MDnzXOWC2Wh/HNlgtr6qEyxVHftDXfe5GsfjSZG7ggDO2xygPPCMFLK9CbwtYPghrTT1bqx3Drbx33pHqh4fhzNOORHXOy0Lvwnw9FfOIZzRSU9BapqaDuGyvOsSbmT1WkjAGPDJ3KNh5cCn5r0On4X4ZcbBAIrjUG8XOakbM6TutETJmtDtOPaLXYx8qeThazTW6G4UdurCyKWvhqI31fqkQBpErnY9VvrbgZPLCNh541u6kwvSL3wtZLJa746KimqJIa+ijgldMQYWSw954b4PU89vBXLzwnbHcVMZV+mVT7re5beJWPDTThoYNRAGHOOrODgYCNh5TpThpJw0EnwAyvRBwjZGUMdO5lTNWy2arrW1TJ/UD4JJGjDMbtcGePVa/DPDNHbb3Za1lJNSV0F1jpZoZpe8cQ+mdJl4xhpz0GdiOqNh5D1SXoXCfD9NxBw0IJ6mZkb7y8PjYW5cGU734btnUcY548lHBwnaa/hh97hjqIJJLVV1LKQyl5bJDIxocCRksIcdj1BT2Hn6YnC9GuHCthtFpuVxqKatlFJRW+ZkTZ9GXzscXZOM4yArE/BFkk9PoqOjuD6yljt0zSyoDjL6QWBzA0gAH1jgpWh5kAXZw0nAycBCvWaKw0NpiqKqijdF6ZYbm2aIymVrXRPDNnEDfxxtkbLDtfCNrqaSzUswn9Iu1tqK0VjZMR05j14aW4wQNHrE/GR5BwZa4M1lrtJOA7GxUa9Ov3wZUX6wWWtfNR2dtqpqibS9xZrMGWuIAy0ZPrOGTuSqlx4Rt9hon3C4W6epjlrPR2w0NUXtijMLXtkD8Zdq1AtBxsDlLew88wi0r1Ou4YtUkIulylqZYKa321pjOQ5olYS4/e25wA3A258yooOEOG5IKSFkVdNJXUFfUxVLpdGjuC/QTHjqGgEZ2RboPMdPmnXokHBtqfxNQcNywVnfSxwTm4Nd6krXRGR7WtxjB2a0g52KxprNaKu/2qnt7pmQSxl9e14eGxBhJeWl4BI0DryKYcqQWnDvVPgdk3XGRleg8H3itqOKqu7Op4/gvvzUV4NK2Uui/FgGQd3bNAHv5BPRzxVnBd5oKF8tuq6Vk1XU0s9LGWTROkAw2QjWxzQWjHXBS2Tz4J16VW2WkuPA9tqJIiJqPhp9XH3eBqkFVoy7A9b1T9CnqODOHLc9slRSVs7TV26m7sVOj/GIdbj7PMHkE9m8uSyM4zuvRLjwbYrPQyOrJ6pz5pa6OCRjXuMboXlkbSGjSScZdqIwDsqvD1TUx8E3RlwpGvttRTmno420oLnTagXTa8ZAYM5dnHIIDhcjxSyPEL1i708La/jOg9Egdb7TT077YzuQQ2TUwM0/G1gnI31KaPFUKaO6Ucct+ttorqgy+ihre+wDFFgANc6NuXdcE+SA8hSXWcWsjlsPC1xlDBcaujlNS4NDTI1spEb3DxIyM9cLlMIIySSSASSSSAbCWE6SAbCZEkgBT4TpIBsJkSSAFJEkgBSRJIBJJJIBJJJwEwZJEmwmDJJ8JYQDJsIsJkAOEkSSAbmh0ko04UnUYBaRnktgub6JDSHiNvo8MhljhMUuljzzcBjn5rMQvjzulYTdfXTSulc/ix7jLM2okcWTZfK3k87e0PFSSXGpnuLLjLxfI+sY0tZO4TF7RjBAONtiVzWMJso0boROdAaOKcD0f0bGiX+R593y9nyVpl2r46ttUzjOYTiEQiQCbV3Y5N5clzATqtBvCd4dTu/hQdVNI6WAls2Y3uOS5u2xJ3JU1PW1FLjuOLHxYdI4aGyjd/tnl+NtnxwudR4zgpaLboBXVOqoP8LZCahrWTnTN98DRhodtvhG2uqhLO8cWyh9S7VM7TLmQ4xk7c8bZ54XOJb5Tht9kr4gxrOJyGxwOpmNDJhpid7TBt7JydlO66Vz3QuPGE2qItMZxN6hA0gjbmASM+C5tJGg6ea4U4s1LbqG6UtE2GoFVJLEycvknDdIfkj1ds7DqVVFfUtuArxxY9tU1hjEobKHBp5t5cvJYLuQ96EhGg3KiofVxSxVPFbpmTNY2Rr2SkPDPYB23xk4S9OnE0ko4skEkjY2vcGy5cGewDt0wMeCwSUxRoOiqLnVVL3Pm4vle5zHxkubLu1+7xy5HAyFFHN3NA+hj4m00j86oRHKGnPMYx12z4rOtNprr5c4Lbbqd9RVTu0sY36z4AdSu+7Ruz+k4F4UsTdQnuVTNIaqccjhoIa3+yPpUk5IVEnpkVWOKf4zFGImSuZLqawDAaDjljbCkirqqF1S6Pi97DVDE5b3w7wcsO23228lzqSeg6SK5VVLUd/Bxg+ObuRB3jBMD3Y5M5ch0ULKqVjoyzitzTEx7GHTNlrX+2Btydk58crBSRTdCa2U0tNTHi2TuKVwdTx4mxERyLdtsI5bhLPUVNRU8Ttqp6mA0z5Z4pXuDCRkAkbZxj5SucwnQTorfcKqzRvjtnF8lEx7tT2wCVgJ5Z2CUlXJUQthquKBUQB2p0UjJSHb5wdskZz8651FjyRoOqqbxLJV089JxBBbm01P6LBFSxzNEcWSS3JBJySScqpJWVE4He8Wuk9dknriU5ewYY7lzaOR6LA+QhJBt/0+qFPUU44vkEVU8yTsAmxI48y4Y3J+lSR3Sthtwt0XGMzKLuzH6O0TBmk8xjHLc7LnMJIDeFXL3cEX8K3aKZwdCNEvqFvskbdOngpqm719ZJBLU8ZzzyQOL4nSd8TG47EjwJXMpJ6DYqooK6Yz1fEUc8pAGuSKVxwOQ5Kv8H2/+uoP7iT7Fn5KWT4lGiaPwdQ/1zB+jy/Ym+D6D+uoP0eX7FnpinA0PQKD+uYP0eX7EvQKD+uYP7iX7FnJIDS+D6D+uYP7iX7Evg+3/wBdQfo8v2LNSQGj6BQf1zB+jy/Yl6BQf1zB+jy/Ys7ZLZGg0fQKD+uYP0eX7EvQKD+uYP0eX7FnJI0Gj6BQf1zB+jy/Yl6BQf1zB+jy/Ys7ZLZAaPoFB/XMH6PL9iXoFB/XMH6PL9izsJIDR9AoP65g/R5fsT/B9v8A66g/R5fsWaAn0oDR+D6H+uYP7iX7Evg6g/rqD9Hl+xZ6SA0vg6h/riD9Hl+xN8H0P9cwfo8v2LOT4QGj8H0P9cwfo8v2JfB1D/XMH6PL9ioNGESAu/B1D/XMH6PL9irVdPTwae5rWVOeemNzdP8AvBRoS3JQAJiFIG4TFuEAGEk+EkAKIBME6WjOAiSG4wvo/s+7OeBbpw5Q3qGklrzMzLhWSatDxs5paMDYhK3RPnakttbcqhsNBRT1MjuTYYy8/QEd5sNysFWylu1HJSVD4xK2OTGdJJAJ8ORX2zRW+jt0Iho6WGniHJkMYaPoXhvaPwhV8ads9Ja6YmOIW6J9RPjIijD35Pv3wB4pTI3idvttddaptLb6OeqndyjhjLj9HJdjT9j/AB1PGHixujB6STMafmyvpzhzhW0cK2xlDaaRkMYHrPxl8h8XO6lbWym5h8eXTs24vs0D562x1IibzfFiQD/dJXL8ua+68L587ceCaW1y0/EduhbDHUydzVRsGG68Za8eBOCD8ieOQeMpKejpJ6+shpKWJ0tRO8Rxxt5ucTgBfS3AvZBZ+HaaGqusEVwuuA5zpRqjiPgxvI48Sqt0Hz7auD+I72A622WtqGH8cRYb85wFvM7HuOnNz8C48jUMB+tfRvFfGNn4ItsVTc3uAkdohghbl7yPAeA8VyFv7eeFKyqbDUQ11Exxx3s0YLR79JOAp8rfQeI3Ls34wtcZlqbDV903m+ICQD/dJXLvY6N7mPaWuacFpGCD5jovuSGaOohZNC9r43tDmPachwO4IPguB7Sezag4stc1XSU7Ib1EwuimYMd7jfQ/xz0PREy/ofKau2q0117ucFut1O+oqpnaWMb9Z8AOpTUFsrLnc4bdSQOfVzSd2yM7b+fhjqvqTs44CtvBduyJIam7ztzUVDSDgfFb4NH0qsroJezns6ouB7Zqdpnus7R6RU45f2G+DR9K5Tt/tVwultsbbfQ1FU6OeUuEEReWjSMZwvZEEkscWNb2tzy1OAWW+9h8VfwS4j/qG5/or/sVGutldbJGR19HPSyPbqayaMsJHLIBX2/6XB/Txf3gXhXGd/jg+6DsrpDHNTQxwUzw4B7cSas/rAq5kWnikFurqn+Qo6mX/VxOd9QWk3g/iQ0stUbFcG08TC+SR8Dmta0bkklfaUcTIhhjGtHg0ALD43/AW/fmE36hS8zfGQ5JIQNh7kenzWhHZG6Q4ja558GjK0qbhy+VmBTWa4S5+LTPP7F9HdidVBcuzum1Qw9/SSvpnvEYDiActyfc4L0pRcg+IbnabjZqoUtzo5qScsDxHM3S7SeRx8ioAEk4XqHbuP8A9xR+YxfW5dp2Y9nnA9/4Zpby6lkrqg+pPHUy5bHKOY0jAx1HkU/LrYeCUdBV184ho6WapldyZDGXn6FbvPD914emhhu1DLSSzR97GyTGotzjOOi+zqG10NshENBSQUsY20wxhg+hePdpfC0vGHa9Y7W0uZCaDvKiRv4kTZDk+88h5lKZB4zYuEb9xM9zbPbJ6kNOHSAYY33uOy3q7si42oKZ077P3rWjJbBK2Rw+QHPzL6otdro7NboaC307KelhbpZGwYA+0+auc0vOh8KuY5jnMe0tc04IIwQeoKEsK9T7YbB3najHS2mlMlTcYI5DDEPakJLc+WcAn516bwB2R2vhmnjrLpHHXXc4cXPGqOE+DAdiR8Yq7lqB4FaOz7iy+RiWgsdU+I8pJG920/K7GVtP7FuOmx6/gqJ39ltSzP1r6L4p43snB8EbrnOe9kGY6eIapHDxx0HmVyNF268M1NW2Kpp62kjccd89oc0eZwcgKd5UPALvwbxFYAXXW0VNLH/SOZln+8Nljdy3qT8i+4Q6muNE1zTFPSzMBB2cx7T9BBXg3a12ZU9kp38Q2OBsdJqHpVM3lFk+23wGeY6J45d6oeMiJg/Fcfei0eEQ+UKTU7pj5EsvPLK10ABrhyjA+RF64/EH+6nxIepCfRJ1d9KqQGzJ8Qf7qYukH4g/3U5bJ4/Sl645lPQNqxzY3/dTAsPNgUmtw5gH3pZaebQp0Ad1TuG7XNPiChNIHexIPlUmhh5OIT92RyIKek1VfBJGfWbt4hRq+JHN2O4PQpd3DKfZ0uPUckvH+HtQR6cqzJSPYMtGoeShwp1RtERh2FJhJzeSZvrJGdJFp80+EACSPAS2QDAJFqdF0QEWAki0pICuE6FOCgDZ1X0B9zzdHyW29Wx7iWwyxzxt8NQIP0tC+f2dV7X9zv8A5Wv3+oh/Wcpz9B9Arx/tX46m4FurW2ikj+FLlTtL6uUahHGwkNaG+OST4br2BfOX3RX4V2f8xd/xCssfYrgantD4wrJjLLxHcMk8o5dAHyDC7nsw7U7+ziqhtN4r5a+hrZBADOQXxPPskO5kZ2IPivIVvcHDHGliP+nw/rha2dB9pLge2enbP2X3RzgCYnRSN94ePtXfLiO17+a29/kR/wDEasp7N4L2QyUsXadaXVbmhp7xsZdy7wsIb8vgvrHZfDLXujkD2OLXtdqa5pwQR1C7EdqvGwt/ofw7KWadOvu295j8rGflWmWOw2e2++R3XjoUcMmuK3QCF2Dkd4Tqd82w+ReaInvdI90kjnOe4lznOOSSeqeCKSpnZBDE+SaQ6WMYMucfADqqk1A+oexSvlruzWiEzy400stO0n4rXbD5AcL0Ncf2Y8N1HC3A9Hb6wYq3F08zfiuec6feBgLsOixvsPjfj6kZbu0G/U8Q0sbWPLQNsB3rftXVdhb3u7RwHPcR6DNsXE9Wrn+1E57TeIPzn/lat3sJye0kfmM31tWl/UPqFeJfdGOc21WDS4g+kS8jj8QL21eJfdGDNr4fH+kTfqBRPYeBd5J8d3+8VNRzPiuFNNqJcyZjgSd9nAqvhHEPv0f5Q+sLTSX3Q12poI6jKweN/wABb9+YTfqFbcH8iz8kfUsTjf8AAW/fmE36hWXyp8ZgbD3J8ZTt9ke5Etye/wD3O8ubHfIc7Mq2Ox72f/S9oXif3Owxb+If9fD+o5e2LHL9g+Ze3b+cVo/0GL63Ld+56uT2XC9WrV6j4mVLQehB0n6CPmWH26jPaI38xi+tyt9gQxxtXedvd+uxX/xD6OXBcf3ePg2jr+KGta64S00dBSB3LVqc7J8t8n8ld6vFu36cOp7FSuB0mSWUjoSA0D6yowm8tFbp5zw72m8U2i9m4Prp6+OU/f4KmQljx5fFPhhesP7d7EKEyNt1f6Tj+SOkNz+Vnl8i8BLwOQ2UZDpDpbzcQAPM7BdN4sUTKvofswop+I7hXceXZrfS6txgo2gerFE3Y6fq+fxXp08zKenkmkOGRtL3HwAGSqHD1sjs1goLbE0NbTQMj26kDc/PlVuMYa2p4Qu1Pbo3S1k1K+OJjTuS4Y/auW95NHylxNfqnibiGtutQ4kzyHQ0/iRj2Wj3BZIY48l6BB2P8YP0/wDRbGDH49QwftWhF2JcYSHd9rpx/amLj9AXV5Yyey29C7DrlLWcDvo5nl5oal0TM9GEBwHuGSvQ6+hguVBUUVSwPgqI3RSNPUEYK4zsx4JuXBdFcIrlWwVLqqRj2iEHDMAg813p5Lmys8tw3xncrfT2m51lBU1AEtLM+Fwa0k5aSPsVTvbeDu+d3ubhb/atTim7Tr41owHzNk/3mNP1rjl0Tkuk+P8AtffV0Y9iKc+8hQuqYjyjePlVZPpT86JjpN30Z56wiDmHlIPlVfCWEeVVpZ1HwBHim9UqFpc05DiFIJQ4/fBv4hOZA+Etwcgow3bLTqCcAOCYIEOHrD5QkY8bsOU2CETSRuE4SSKTTsU89MyVmpgw4eHVCcPHLdSROLSAVc7mqm9M4txz5qPGl+Oh3WlVU+r74wb9QqEjctyOYWOWOlS7OiwhYctRYSkMzghA3UiAkNd70WaBwlhMiSBsJJ0kBTSTAg8k6QSNIHNe1fc7/wCVb9/qIf1nLxNe1/c7/wCVr9+bw/rOU5/qH0GvnP7oj8LLP+Yu/wCIV9GL51+6F/Cyz/mLv+IVnj7N461u63eEvwzsX5/B+uFira4Q/DOx/n8H64WtJ9nriO17+a29/wCrZ/xGrt1xHa9/Nbe/9Wz/AIjVjPcN8oObuVYorfWXKrjpKGllqaiQ4bFE0ucfmWtwlwvW8YcQw2qjOjVl80xGRFGObj9QHivqnhbg6z8I29tLa6VrHEDvJ3bySnxcf2clrlloo8Q4c7CL1cAya+VMdthO/dM++TfYPpXZd92cdksbhAG1V4DeQIlqHH38mfQo+2vjysskdNYLVM6CpqozLPMw4c2POA1p6E77+AXzyd3ElxJJySeZSkuXsPrbs44oqeMeHJ7vURNh11ksccTfxGNxgZ6nxK7A8l5l2D/zbj89m/YvTeizymro3yH2oDPaZf8A85/5Wrd7Cv5xx+YzfW1YXah/OZf/AM5/5Wrd7C/5xx+YzfW1af8AEPp9eJ/dF/5LsB/0ib9QL2xeKfdE/wCTLB/r5f1Qox9h4BhHEMzR/lD6wkiiH35n5Q+tak+4YP5Fn5I+pYvG34DX38wm/UK2oP5Bn5I+pYvG34D338wm/UKxns3xw1vqj3JzyTjYD3IsZC6dE92+54/xDiD/AF8P6rl7WvFfueRigv8A/r4f1XL2pc+f7B809uYJ7Q24Gf4jF9bld7B4Hx8ZVr3YGaBwDTz9tqDtp0N7QA/GZPQohv03crHYa5zuNa1zv8xd+u1b+P8A69svK+en0IvD+34E1Ni/Im+tq9wXiHb6M1Nh3AGmbcnzasuH940y9PF8H3q/ZKdst+tscmA19XCCD19cKg+ZrDiPcn8Yj6kVBVGlu9HVOJPczxyH5HA/sXXl6Ri+1VzHaFda+ycDXO5WyURVdPG17HlocB6wB2O3IldKx4kY17TlrhkHxBWVxTavhzha6WwDLqmmfG38rHq/ThcM9tHzh/hi44G3wrD+is+xN/hj44/rWL9FZ9i4h7HxvcyRpbI0lrmnmCOY+dAt/CI3Xc/4Y+OP61i/RWfYm/wycc/1rF+is+xcNhLCfhD3Vu9Xmu4hus1zucolq5g0Pe1gaDgYGw8gs/Cl0ocIsPYAEWEeEsIkMGEsI8JYVaLaMIsItKcBEhhBLeRUzHNecey760OhNhVAmwQcOG6fHgmZJkaZDnwPgiLS04VyI2YAohv70kWNwnDSRuzsVUqYe7k29l24VkHBBT1LddPqHNu6q4yxPqsrGh58FLhNI31coGu6Ln9NBoXN1BSISi9hFkt2PJO6UNGUTgC3dRNaHEg8lNAe9cUlOImgbJI1QpD1T5FEm5hIbKQNe2/c6sJuXED+ghgH/wAnLxHUvoD7nOlcLVfa1wwJJ4o2n8lpJ/WCWfoPb187fdDDHFNmd40Tx/8A9F9ErwP7omlcKywVmPVcyaEnzBa77Vnj7N4jqW5wa3XxtYW+Nwg/XCwXHddR2bUzqztIsEQGcVjZCPJuXH6lrb0T7EXF9rTC/suvoHMQtPzPau0XN8f0bq/gG+0zBlz6KQgeJAz+xYz2bzP7nekhNNf6vSO+72KHV1DcF30k/QvcF80dhfFVPaOJ6i2VcgjhujGtic44HetzpHygke/C+l08/YfM3bxDNF2hRyvae6loY+7J5bFwP0rzDK+weM+BrVxvbo6a4h8c0JJhqIsB8ZPPnzB8CvOYPufLdDU95V3+ofTN3c1sLWHHm7Jx71eOUkDoOwcEdm4yCP47N+xemrzjs24qtFfc7xw9Z2xx262FjaFrT/KRgYe/zy/fPmF6Os8vew+SO1emmpu069iVhb3krZWebSwYP1/MtfsMeG9pMbTsX0UzR7/VP7F9BX3g7h/iR8cl4tcFVIwaWvcCHAeGRvhfO9TxFauHO19lystNHBaqCcQaIRs+MDTI7zJJJ+RXjdzQfUy8i7f7VPWcK2+viYXR0VSe9wM6WvbjUfLIHzr1elqYaymiqaeRskMrQ9j2nIc08iEc8EVTA+GaNksTwWvY9uQ4eBCiXVJ8Npw7QQ7w3+ZfV8/ZFwRUzulfZI2OcckRyPa35gdl5j2w0nDnDtDQ8OWO3U1NO9/pNS6NuXBgBDQXHfcknHktJl5dQPe7dMKi3U07TlskLHj3FoKhvtC652G4UDMaqmmkiGfFzSB9K4nsf4shvvCMFvll/wCkLc0QyMJ3cwew73YwPeF6Ms7NU3xFPTy0s8lPOxzJYnFj2OGC1w2IKEY3yvrW/wDZ1wxxLVOq7hbh6S72poXmNzvfjms+j7LeCbIXVhtrHCIay+rlL2tA3yQThazkia5nsDt1XR2S6VdRA6OGrmjdAXDHeBoIJA8MnmvYF53wRxQzifjC/SUmG26lgggpWgYGkOdl2OmT9AC9EWefvs8Xzr22Mxx6x3jRR/W5WewxueL693xaE/S9qs9u1G6O/wBqrsYZLTOiJ82uz9TlL2CUpfX3ysx6rI4oQfMku/YF0XKfZZa/N7mvD/ugozmwP6ff2/qle4LyLt+pXScN2qrAy2GsLHHwDmH9oC5+PrKNcvT5/wAJtO+PFSJEZXYzfU/ZfxG3iPgiikc/NVStFNUA8w5owD8owV2a+T+AuNKjgq+ekhrpaGfDKqAH2h0cP7Q/+l9Q2e80F+tsVfbalk9NIMhzTy8iOh8iuXPGyrjxftU7L6s3GfiGxU7p4piX1VNGPWY7q9o6g9RzyvGXsMbyxzS1w5tcMEfIvt3ZZVfw3ZLo8vrrTRVDzzdLA0k/LhPHl1NUafGuM8l1vCfZzf8AiydhhpnUtCT69XO0taB/ZH4x9y+mKThHh2heH0tkt8Txyc2nbkfQuO7UO0Cn4atklqt0rTd6hhaAz/w7DzcfA45D5VX3PLqFrTwDiilttFxLW0doLnUVM/uWSOdkyFow53yuBWRjyUhyXZznPUp8LWYlsGEsIwE+E9AGPJNpUuEsJhHhPpUmEWlPQ2h0paVLhNhGi8kelSxuy3SeY9kocJOaS09ExtMBsEYGUo8OjB6o8brSQtgLcJ2+sxzT1CN3RM0euqLbNkGBhVuqs1Gz3jwJVZcuftrEgOBuU+VFnCIHJU7AnjLU0bcHzRIm7FEM6SJJaBmhIoWosrAGXoHB/axd+C7H8FW+30EkZldK6SUO1Occc8HyAXABPlKwPXf/ANQvE39V2v5n/aua4z7TrpxxbaeiuFDRQiCbvWSQatQOCCNzy3XDpJSSAZG2VtcJ8TVHCfEEV4paaCeeJj2MbPnSNQwTt1wsiJuuN7R7Q3ChBV62W3r5+6E4mH/8Xa/mf9qCTt/4inifFLarW6N7S1ww/cEYPVeSpKfGGPVh+puWkHLcHGPcvU+Fu3K+2amjpLpTsukEYAbI9+iYDzdyd8oyvKkgnZKb6Cd90Tbu6Onh6sL/ADnZj51wnGPbDfeKaV9BCxluoJNnxwuLnyDwc7w8gvOUTUvGBoWa819gukFytlQ6CqhPquHIjqCOoPgvZ7Z90HppWi52Jz5gN30swDT54dy+deEqTonZKT1Xiztwul8oJKG00fwbDK0tkmMmuUtPMAjZvvXlScYyjTk0TseD+06/8HRNpYHMq7eDn0WoyQ38l3Nvu5L0WD7oWkMY9I4eqQ/r3dQ0j6QvCw0JsKvt432LXsd47fq6pgdHZ7RHSPOwmqZO8Lfc0bfOvJa2uqrlWzVtdUPqKmZ2qSR53cVAG+CfSU/CT0m1btF0r7JcY6+21UlNUx+y9h5+RHUeS9Ytfb3cIYGsuloiqXgYMsEndk/+UgheOgK5QUTqyfTq0xt3e49B9qfhMvZXPxm69xh7cY6xjnQWCZjWjd8tQ3GfAYG64Hi/tFvfFLXUj5W01DneCHID/wAo8yucq6hhAp6b1IGbAePv81TIwtMeLGduf7mWXddJwfxpX8GSVUlDBTzGpa1ru+ztpJO2Peuod26cQDnbrb8z/tXmD36QoS4uOSjPDG92Lxyrr+Mu0S48aW+npa6ipIRBL3rHw6s5xgjc8kPB/aPcuDLfPSUFFSSieXvXyTatROMAbHkuRwko8JrSvLvb1L/DvxF/V1t+Z/2rH4n7VLtxZY5bVXUFCyJ72vD4w7U0tOQRkrhSnwlOPGH51Hgg8kSLCWFek+SPGStax8RXfhurNTaq2SneTlzQctf+U3kVmgJYyjUvVPzeu2zt5uEMbW3Kzw1DhzfTyGMn5DkLVd2+0Xd+pYKov8HTsAXh+lPhR9rAfcr0a/8AbXxFc4nQW6GG2Ru5vjOuTH5R2HyBeazPknmfNNI+SV51Oe9xcXHxJKPSmwqmEnoeW0WE2FLhLCei8keEsKTHglhBeQAE+EWE+jzRoXPQcZSwpMYT42T0Xn/UeE+hNnBIT5PgjStm0ef0IXbDCl0E8yQloT1T8ohil0OLTyVgSt80wiYXDYInwZHq4CqSl5Q5kaRzTNd6wwqz2PZsQpYz7Gyfyu+lOrGmqkb5qu4KzWHNZL+Uoea58p3V4+oiwnCkwkBhTowBSApsJ04aRJMDgJKi2yt0k+fJN1WEMTU6QTpg6SSSAkhf3crXdM7+5HVRd3LkD1XbgqBWmnv6YRn22cvNVPSdIEyctI2IwmSUlgYHvIPQZTEYcQjpfbd+SUB3JKfwDIgnASxugzhP1TgJ0FTgIkgEQVaLZImjdMBlGBhWg6fCZSDfHU+CEWhbG57g1oyXHAC1XOFLTClixnnK4dT4e5DFAKZmp38s4bD4g+1NoycLXHH5c2ee+kXkk/TG31t3HkFLIWwtyRl/QeCpuJeSTzKdpwJGd8ptKPThPpUL8tIw1PjKPCfA6I0m5AwnwiwnRopmDCcjCIBLCcguYMDon04T4Tnon4l5fwydFp2zlJrd8o0XlQFMRhGRjPvTEBGjmQAE+E5wmzlScpgEWMJBPjqnINh0paU4y5yMMwjQ2iJd8UFP3bnN3OB5KcNRkDGwwU9Fc1dsLWnqfej04UobtkoSPBVovK1Gm+RSAZCYtTV5Gjbl58mlShqaIYDj5YUrW5GVeE6FyQSRhwQCPEjFb05cAoyMVHk3P0Iyx+V4576YtTvVSn+0VHhSv9dxd4nKbSuWzt0y9BATp8J1GlBSRJiEaMySfHmknomUkkksIYmp0zUQTB0kkkAkcTzG8OHRMmwmF2SLv2d7GN+oVXBHNTU8pjdjOArNVCJWCeIbgeuB9arW+4nelemGC8/2SowMq0yItpXkjBLcqBoRZoSmb1RBOAnwkosIgMpYRAKsU2kBhEAkBsiAVJ2QCLCQUnROItBhalLTCjibPM0GZwzGw/ijxKK20TSz0uZoLGn1Gn8Y+PuSne6WUvcckrTHH5rDPPfUDlznE8ydypHSNgZjYyEcvBMSKaMSPHrO9lp+tUyS9xcTklaWstD0mVxJOSUjAQMjBTBxadlOx2Tg4yeaJpO6q6COaWhW5IsgEKHSfNGh52onN6phg9VKWE+5BoIPJTo97PjZMAjI2SRIWw4SIRHfokOuVWiRuHJJOeaSFzowPROCmwkRujQthnE45odyphETueScM0nyU6PynwiDc805bgqRzd9kg3KCuSMe0Qi0J8evnyUjBv8AImW0QbhwwpQ3OxSDTueqlDSSAEFsGMnAR6dIB23RadGcpHdBbRn3IMc/NTHAGw5psDwGyDQhpB5bJiBlTYBG/RA4A7AbkphLGzEQz+NuiDDjAUrWHIZ0bspHR6WZzzK1x9JtQRtGcnocKrUEsEzx5j51fc3uwRjGkZPvWdWENp2t/GedR9yWd6bcXdZSE81IUC5a7YdOAmATjPVJRyEKMoHIOBSTpILTJRNQ9UYXNFEAnATpJgkSFEgEnHNLG2U4CYGrlHMWSdMY3B6hU1Iz1XBwKeNTlNtINMwna3cmMkfJus7HgtCll7qdkg5Ag/IqtTD3FS9g9nOWfknkryTOrpGAnThOpkO04CPCYBErTsk4GU6MBOJtCFrWy0uqQaifLKdu++2vyCsWmzMMTa24AtpubIzs6T7GqWtrzMe7jAbENmtHIBaY4ufPP4R1c+s6IsBgGBgbAKINZTRCab1s+wz43/0nPd0ga6b1pDu2MfWfJUZ5HzymR7tTj9HkFdrML5H1EjpJDlx+jyCQGCma09EQOPep0WzgZ96Jow7KYHA80Yc0Ae5VE1Ox2rAKIxh3JQd43IGVMyRufbA+VXGdliN0e5Hgh0eqrjO7cNzuopNIcWt5FGh5KxAx4KMjBVkR5Cjkhc3fzR41UyiI8kxOQiLTlMBkJaVsCScg+CYBCtiaCVIyPJyeiOGMuwp3RhowjTK5I8bYQOapPJC4ZSEqMg+CZSO9VMwFx3GAg9ha3JyjDcDdEAGpyMnCDCAjAwiDcJZ57BBbAd0sjcogNkgAM5GclBwPIpt8nwRloBznZNjYkH3IMBGGkoYgXy5xsEZdkYxv1VmKERNB2JdunJ2LdJGtLSN9zvsj0aQXuOQ3cKSnZlxe7k1DUOLg2NvMnf3Lb1ETuqk7j3Q8XnKyq14fUHB2aNIWjUyDWceywYWM/dxWHJfh18M72AjKIRo2R9TlSEYWWm1y/iIRgc0zmABSFC5JUqFwQHmpiont6pVUoUk+UkLZCkCZOFzwzpJJAIBwE45pDcgKdkTRu9w9yYA0KeOlleMhuB4k4QmQN2aAmMjyMFxx70+iqwKRoxqmbnwCMUjDyeT7lVARNJacgkHyVSxN2uMh0DGokJ3t71gDidTfZP7FFHUyM2OHjwcrLJIpOulx6FazVZZbndU8FrsEYTjmr/ds1Zc1rx4KVsdARl8EgP8AZfsn4J+5GcAiwtTRbcerDMT4Ofsjjl7v+RgYwDkdOT9Kcw2jLmkUI6KolGpkMhb4luB862rVT22haaqub6VUD2Kf8Rp8Xnr7lXlqJ5gO9le8+BKkbSvcWgjnurmGmV5L8JamuqblOTz8gMAD9gVWSaOleWxaZJxsXcw33eKluLX0z2UkXq+oHuPIuJ6LNaCCcjBQkTnGR5c85ceZKMMz0TNac5GCEeN0k2loxnHVJsYx03R4KMDkgtoxGOqcRNx0RbklOG4CotojCCeSY04zgEhWPkT4280Fuqrad7XZDvkJUsADnnPTopvkUbBpnPmE9le1jIx7IQPwRyTjmmePVKqVCAsa49BhLuUs6jjA+ZWYGOLtwcYV9C3So+E+CgLcFbrKUO6KCootJ9n5UvGCcqGkZqYpJG74Q0jtL3Md8imf4qbC32raN0nMypCllSraHQOoSIUh26IN0jlBhG0YG6JrSUnbDCD2A7piESfCAFvypFP0TFu2UGYkbDqm6YS55CQBLgMIPYmRud6zQMjffqrsTe8aHAe/ySiiDQmfmKQFpIaeYWuM1EW7TchgbAblV5JA1j5XbZGGqZwBHdNOXHclUap+t5GfUjH0p2tMJ0o1LyGaep3KqsZq3PRSPzLJk5xlHp07BY5d10b8ZqB2CElE7ZATkKDlMgcMp0DjjkpbSgTORFC5JaE7FJOeaSlTNRJJLBZImhMAnQB5A5BFzQsRhOAgMp0SSYOAiA3CTUQGU4WRAKQZ2TMYXHYFWGU5zl2/uWkjG5BY97TkHHlhWGTaiAYi7PxRzRB7YgGsZGD4ncqenqDHKCZtOerVpGOV+Wl6BBSRB1XG9tRz7nUDgdM+B8lC+XvDs1rW9AAmqHHHeFxdq31E81FARJlzvZaCStPTmttDLMInAgBzh0K0WVTZgH6g12oEAeGFgukL3kqSKV0bw4b+Xil5H46jZu1PJM5lS0ajgAkbrOEpaND4w4f2grEUzi0Fjnt8soyZjuHn5gVWme7vtCwwO5xvb+Spg2kaCcSE+ZCdlY9g0lkbx/aapGzUsm0sDmHHtMOw+RLSbUPewj2IcHxduoycnPj4KxUUphAe0tdG7k5qhxgBB7C4IsbJ8IkAOE+nfmE6WAExs2AChLfvgPkj36JNHVJOySeMsPuRAZKaQYjKokMLMuz4K5GdKr07fvefFWAN04VXI34ASlfq2QM2CZwVsPln1DTFJqCka8PaCEc7Q5hBUDIXN3BSrWVIQgT6iDghNkOKlUJOG5ThmSpGMz0SPYC3AUROSrMjcKAjdLRAIxyTKRMQkuGwmcPNEQhcEGjVuCI4BcEMMWo5PJXWt3WmOKcsv4lp4BJlztmBQyFkbXOIzk7KZ85EYjAAaNz5qk5/eEudkMG4V08YikmNOxzttUh28gqFQ/SBGDud3KaSUyPMjuTeQVUjJLupOVla2gGDYnqkXYP0IicDGOajKz2r2bOULuSIoD1SrTFGeaEojzTEKK3gCg6o0B5oWDqknSUmzkkklg0OETeaZE1AGnCZEmBYT4SCdMCUkMZecnZg5lRt3wFM46GhgOyrFnUz3iLZgGOgQd65342PJRAnqmJzyCvdRIlyUskckIycI8eKcKyNR+qS0Qv3znCmawRWuV3V+G7+9WPR+54epw4es4l3znZDUEC2sGMZePqWmPpxZWbZTYwDkqZrRjICQIwApGNJj6fKgWjhB0k/IrMcoBAKhwO5PiB0QsBLQefmtJWWU20BStlaXhoKjNIWgEHmpqKRxYcHdqtemU7nlk8DmHHtMOQfkVdWM+/hmhz4nFrt29WnkUBG+ehWs+COSPvInNez6lRki0HySsOX+q6Sk0+SWnCk9gwn0bqXSE2nCZA04IT6cHZHjKfCCCAoZ/5PHiVYwo3N1SNHQboB2Nw0AdETSnwlhOFU8ZBGMqVzMNyoIx6wUsrnCMAcicFaRlZ2rSN1PB6BDjdTuZsg0pLiMMBPJF6M124yCpGtwVaiZlKQrlpmd3I13qglSxvwcOaR71pdxjOyAwtIwRlPULzis4Nc3bBVaRmCrphDduXgq8gOErDxqoQUgFJjbkhaN8qGgSMIo4jI/HTxRtjMkmlo/wDpXWQiMYV447ouURtjDQAOiLf3Kx3eGZI36KrNJp9Rh3PNaek491DI/W7SM46qpUS5PdxkkfWpKiQRs0tPrHmVXaNLc/jH6FGVdEmptFIMHSOQQEFrVLjc7oXnbCypoCgKMoSpq4BC5GUJ3UtcUaEonISMqa2xAg6o0HVJcCeaSR5pJKZycJYSCwaHRNQo27IAkQQogmBhEEIRBMJYGgv3TPdko4eRPggWknTK+ztGykDdspkbQU026h2hWqWATVDI3cidz4BQNG2Vo07O6hLyCHOGPkVRhlk0ayYS05Y12Rn72B8UbZUBAktjs7lpBVRkg9MBz6pGn3K7StJkdCRnUMYWmLmz9qGj1Rj2lK0aQCSk5hjeWnYg4IRMYXJ6Gzu2Y7zGE8QxGAnkOljsAHZGwZA9yaNrNAMVGno5pQyt++DO+yKkOmbPg0/Umk3fz5bI30R6aZ8D9bd/Fp5EK7KGTR94wYGOXgqLBzVynBFNMD70SpyikAdWeikwnDdhsiwQp2YQ04TYKk5HG/NEGeJTCINSLVNoATFie06REIGjDiSpnNIGQhDCRnqmKEBGGZKNsZJUwbhOM7UbWgDkhl3GPMKXCEjJA81cqNmxlCY1KiBAKW9luoAw+BVymGBhBqb1RxvaCqFqcoHNUgIcEnDYqUKc3JU3q3NzVVyMmuCueadrS5wa0blHhX6SlDW63D1j9CWOO60yz0Cnp+7aSRueasxRanZI2HNSiPUQAjq3spYA1mNR5rbWumU7qhWTAOLWkLMc4RtLjzKmlcN5HHYKq0d44yP9kcgpyy06ccflEGE/fH9eQKEhTOy52SVG7wWNu17ROCjdsFKVG4ZSNCeaEjKlcFG4JVSNCeSMhCQprXGoyEKMoeiixvjUSYoyEKTSBSSSSUzUkKMDIWG2hkbUiMJkwkCIIGhGEAQKIDKEblGmVSRjEbjlOOSEHEeOpKJi1jO0fMBSt8UMcZfsBlXYog17W6Q5+ceSqRhnlPSalpNhNN7PNrfE+fkhqZXOfhpzjnhS1BkibIx3tDZV2hukEu3wq+HP8mDcYJ55ytGFzgI6gH2Tg4VAN1HYkLQoSzX3Mnsv+vonEZzae5RsMzKhnsStz7j1VVpw0jOcnK0n0xfA6nds4esw+BWcIyx+l3Mc1W0T0ct2z86IDw5KXuxpIBOcIWhFuhpNB7Tjjk1CG5dlT0wbqIcQAR1TNaNZa3llRcjmOwFuOSuMaW0D3jm52kIBEOoVqoAip4YOoGpw96UyFwqoG+SfSjaw9UQZyCnyHij0ItAIKtRw6s5HVTGkc3B04B5bKfuyLnFazi04TFpVt8WHHZRlm2Fcy2zzx0gLMhO2PCmEZRaMLWMckRZgZTgbKTCFwwrjJGQgPNGcoCCq2VpkhukkkNhckCR1T6UsIG9po5SOqssfqVIKZjsKtpsSTRhw5KjIzSVotcCN0LqfvXANHNPW7oTLXtTpYC+TURstQM9UKSKkLAAGnAVnuQyMvfsOmVtjj4xFz8qoh4jySsuok72Q88K5WygeqDzWRUyFnqg7nmpydXFihmd3r9A9kH50nDYAckmt2yj6LDK7bXL4QkbIDzUhQqCiIhA4bKYqIhCkTt0GFKQgKFxC5RlSuCjIU2NMf6AhCpOiAhRW2NAVGpioiFLaBz5JJ0kKZYG6NowgUo5LmjU+EIaE6fAVAgEYCHHgiAQBAIgmCPSXHAVSIypcyrMMXV528OqBjRG3J3cn7xxOFpGWV36Ww9rGFrBhPA/u52OLtgQVCweJUjWA7FXHNemlcQDNLjcEhUmbcwrUji+EOccnSN1CBgDOMH51cjMbQSQfJSZOBjYoRtyx8ikbvg+BQluW6ZtVGI5D9+aNj8YKae2CYfFdzDvFYkT3RO1MJDgcgjounttfHXsEcjg2fqOjvd9im9CTbEdTSwerIwg/QVGyItcTjZdfpLQWSRhzfBwRMoaKZ41U7R+SSErkfjpyWg5Bx1VmKF0j8CNx8wF14stCQMRfSr9NbIoWgtZ7srPLKKntgNsjZqakMAl73B7/ALwYAOdsKd/Dskshkkka3PTC6B87Im6W7u8lUlfLKd8hZYSya2M8t+mHNw+6JpcyZrsdCs4wuY4tcMELqi14CpT0npAcMeuORCMspCwltZtNG4gHSNj16rpbhV0s9qbDG0atsN0+wo7Xb6GagnbLNIytDgIR+IfeUpLTUZ0kNa7wLhnPhhcHNjjyZzK309LjwuOLm54dzyPuUIh3WvLSOaSHNIIOCCNwq74Mcl3cfJHn8uHai5mAoy3ZXHR46bKu8YOF1Y5xy5Y1A5RkZUzhsgIWmN2xyQaSnwpNKbCtmiwmwpsJtKobRYTYUpGEsJDaLCIc0+lNhODaVp3V+h3fkhUYmlxJ6AbrWoacuDQOu61453tnydRsUlM2TcjYKhdXtEha3GlvNa0rm0NB/bcFy1dVg5b1PNa72nixu2RUy7ukcd+ioMY6Z3ePzhWpR6RUNibyHMqwYA1oaOQWGXt3eUxmlMtwFEeWFbezmFXc3dY0pdoi0KNTEIC1CoiIQOGEZCEoXKiKidspjsgO/QpLlQndRkc1IRh3NA7OUNMaBC5EULlFa4UCAjdSFCVDeVHnySRJJGyQpFGFIOS59Nz8kuSQ5JYOeaYG0ZUgCTB6qIJwqJkZccBTbAABO0d3Fv7R3KDOStZGFu6cgnzQqRuEiE5C2KMqcDAyq7SAVbgBfI1o68z4DqqY8k7TvafR2jyCZvrBqke5ocRnbm1IAZyD86rbITSD6uAB4hSNbjqmYNySOimDABlTtJmtHJSxjSQQTlM0DQNPPqpGBFDprTcjVNMNRgvaMtd4ha8LASCMYHJcjbnGOrac88rrKR+tgKkZ+mvTRh+Ceilqpw0aI/a8kEcwggGQNR5KBjDLJnJz5LLK/JfyQqenc9+ojBz4c1cdTuY4BzSCd8FWIIHZboOH9MrSjtz5Guccud1djJXBy8/LOTU14vQ4Pp8Lxf7YTqfU/SWnGM6k7aQA5x06LXmpC07nbGFA5oZgDkNlF5fKdLw4fHKSpKWxd16PN3jHh2HhrBnHvUFVQFsrtWdRJPvXS2Stpqal0Seq7JOcc1nXOs1TPfCdIJ6Lntt7275ZNxz9wgJbDqGZCwlzjzIztlY09PjOy6N8zXgtmy4cw4e03/68lA2GjqZ2QvcYmvOO9cdm+8Lfj5LHFy8eOXpyssZAIVN8Z1LduFK2CpliZI2VrDgPbycst7N13ceW3mcuOrpRc0HYqMt3KsvbzUZC7Ma484r4TFqmLcoC1aysEelLCPCSqUtotKWFKmwmW0WE2lS4QFuAgRYbFop4s85XF3yDkuls9OHaT4BYJGqrYwHaNgaF1tqhMdsqqog6Y24B8ytp1hscveUxjKvdRrmLB7LeS4+rlJMj8+5dHcn+q5x8Fy841yxx+Jyfcqz6jTg9bPSt0x6z7Tt1MZChd5KMrC07d0ZIJ3UbmDOUslLUkcqJ7FC5pVouB6KMgFTWkqoRhROCtuYMKB7cHCFxCUBUpCByS4ryDZBkOblTOGQq2CyUt6FDTHszkJOEZCAqa0xqM7pJyhUVvApJ0klsloypAhbyRhc7oLCcc06TN04VSBSM3c33qMclI3YKomppX5dhC3mhBycowN8q4yEBgowg6ogmztLSrkDjBFqPN4wPcqwIJwpTl53znGMqozyu07SHuOTv0UjGnmFCxhGCOinbncdOaaE4xjnzUrWnG5yqzHA81aacjZSWkrMNGw3HRSaRzHMjkgDfWJ5ZICl06X4zukJE1KMTMPhsuntjtTizPslczDhkjc+K6O3uEdUdtnt2Ueej1v02d3zDc4GwWvSwEtLmx8hzVegpHVDowxhc7I2C3WW6WMaXBwPVq876rmz1rjdv0n0+O/LkR0jACHYzn6F01HVwQ0+gjScZ5c1iRQ6HAHbBVrvdLVzY8svJ43265j4YbRV+l7i8AAE8gsSXJftyWhVzl7i0FUxE7qtcOGYzUc3Ly3K7M2UtGMoZHOeiMZHRO2MkpZYSRPHyZW6qjJG49Duqc4LRhd3Q0VtfbyZw1z8esSdwuOuMbGyvDDluTj3LP+OizWLFmPrEeKpvarc3tKs4L0OL08vm9qjxufNQlitPbug0hdmN6cWc7VS1CRhW5Y2gN0uzkZO3Iqu5q2xu3PnNIUxCk0pYWkZoiEsIklSQJ2NDpGDoXBPhHG3D2nzRFY3tZpsOrJXHxK7cOij4EOj+Ukmw8+efsXCUb8zSeOpdg12eDntHNk4JWmePWP8A2res8v8ApydyfkFqxAwGocfijC2K/oFmRNyZT5j6lXL2vi649oSEJUzm7KMjCwolA5RlSEZUbm7IVETnbpi7KdzShIwitIWUDxtqxy6JymcSORUqRENdu0gqNzNsp8BsxI6jJCMnZCorOGygmbloI5g5VxzVA9qTXGqurUEJSPquPgkTlS2uPfSN7TzChe/bYHKsOUGkl5JUVth67RaZH75xnokrGySWl7ZQBCJoON0wGVIBsud0EnjGybkfejaMJwqIbFGDlC0IhzVyItGFLjZRA5Uo5K4imAyj5JhjxTtySmwy9iYNiSpRhAFI1u+M7oZ1PHzVgA5GwOVCxpxhTsG3RBQbomkkpwHtOAnacqUNOR4JbM0cpDgHD5VcjAdvnOUEcbTjYbLWfa42WyGsZURkyPLTEPabjqVjyZzH20w4/JWiZ6wyFuUzDIxpb7TSsmmieHjO5yuntNJLLI1sUL3nG4AXLy80xnbo4+G29On4YrRT1DJC3OAQQuwdLHVS6mHDsY0lcZSUjqeUOALccwea6ShcMlxJyGEryObl5cs5ML+Py9PHjmOO/lamihZ60hyR0Cpv7ufLYzpk+KTsfcVHUyOkdgFBFC4uyu3ikjDk3aFtG8ykFhLlYFC3k+RjX9G/arFRI9kETdWMtyfE7qh3u5C6p6c2UkvZ30RDtJG6IWuZ0ZkYzIaOi0re9kwDJCDjlnorVbP6HAe7AIPQrkz73b6b48cnpyFRMYgRnHksSqmy7BV+4PJe73rJkBJylx47rPnzs6VJNyoHN3Vt7Ceij7lx5Bd+FkebyS1V0ZPJA+MsOCCDhX4wY3hxAOD1QVs4lk16RnC1mWXlqemGWMmO6zH7FROGRhTPOTnkgwu3H087kyQlmlMQp8Ji1aMdqxCWkqcsCYtxyQNowzxQSHDTjoFK4qMtzlVDxvYLW7MzifFdlb3Ga0V1Pz9USAe5cJSPdDXuYTjddhZ6kR1TWuPqSNLHe4ros3i15brPbCrWlxWZDtNKz5Qugr4NEj245OXPztMFSJOhOD7lOXa+O/h4ilaq7hg4V1wDmqo8YcVlYmIeRQuCkKEjIUtIgcQhIUro84QyYZjPIoVKgKBwyp3AAZVd0rRnByfJLS5UTm4kznmMJHbnuoZjK/2W8lD38rDhzfnSa442rZd5KCV4DD4qI1R5YCidKXcznKW2s48gSHJUWojZSndRlhUZR1Ym1eKSctS0qdL2HCSdJCNspnJShRhGFzOw4GXKTHIoWoxzVIpAIgnwPBJaRFEApAomqQc04mixtupG8kCNnshVGOQ2nGylbjn1UQUzTqABAwOqGSZjsH3hTxkbtUDdiFMwDIPUIppmjzKnYScBQtGcKwxuN8KKJNpo8NPvKvRHZU443OI2K0oIM4OCAubksb4Y5fC1StJeD4rueG66OlY9jhjWR6w5rkqSlk0iQRPMY21hpx866ewW11wM+mZkYiZqJd1XkfX8M+ow+3t6X01mPeTrqWhZdHvnEmA3DduZQMdBTvkhMrnFw0lzRs37VzkFfLANMcrmgjfScZRsqjqBzyWHFxzjwmOPw35cu/fTq6WnjbI10rg6PmHDktCpiiLR3YaPMbLl6O5Pj2DgB1CsyXMuad/pXVhlqenPc8b2nrXtc4BpyGtAWe4EnKQqWuO52WrVVFuNvwxoEmPVxzz5rWZ3TG4+d2zG1YgHtYKhqrk6VuC8nHiVmVlSNRwVnuqfWO6z8bkJy+PVa9dQVEXdFwa7vGhw0uzj3+CoSUzCdInZrHNvT51TdVED2j4c0AnB6rbHjsY5cuNaQomRHFQTr6MbzHvKvUNrhllbIAZImkamcifJUWyMqXNe2VodpaCx2xyBha9urYKNrmyPDi8AHTvpU815McbcJ204vt32xbzRiGqkMcRhjccsYTnA9656fIdhdfxHPC+drYZmysEYOpvLPguRlwZF2/R5Z5YS8k7eZ9d4zL8Vdw35FCBhXGU73nYZ9yB8RbnPRehhlPTyc5fasAmcFIW4QrVijPNCSppYnsa15Hqu5FVzzQQdJKWFL0TYVQ4ya1pgqmTdHDmtekqS5rSHbhVq2Dv6ZzcesN2+9UbbVYIjdsRsujju46LPPDf8dZOW1AbIPxgNXvWLXUutjvHotOmdsA4+qVLNC07YTsY4Z+NczTvLwY3e03b5E8kYyp6+ldDL30YH2qBswlbtz6jwWOWLbW/yiFzAonbI5nkclCQ525JHuWaojkqGMODnPuVeaSWXAYwgeJVktA6IHdENIqGFxGHvPuykImtGwU7t91GUNIiKB4DhgjKkKjcp00ijNT6TqadvBVnZC05GgsKovA5KLHRxZ29VG0ogm0ovFEb2kUOE6bCLEeVhsBJPhJRpoyE/JCEa546qJp2RtO+UCNpwmjJKEsIQQUY3WkRsgj5JsJyMJpoht8yNp5bKMKZuFUZZDUjMAYwogcKdm4yeaGdSNOThTxu35KFg0nf5FKw+slQtQjV0XQU9guBsrbq6mcKFz9PekjGc45c8Z6rn4XBxxyK6a33u4w0DaGOslbTB2oRA+rlc/LbG/DJfaajtsLac1NXI9kOdLAwZdIfLyHUrToqGiqJmtjqX4wXFj48PcAM4aRsTso64OqGUtUTs+HSQBgNc04dgdM7H5UraJTXwviAHdOD3uOwa0cyT4YXFllbXdMJitG5TammF5hjaNMbGHAa39vmUZuM0ulsknqtOcNAGffjmsqokYJ5RCT3es6CRuW52+hBHI5Z3C0ryeNdXSvon2+R0r3Co/EAOyjjeSsWGVwwtShqGNqGGZhfGDlzQea5/tXj3d7XeSZzS/G9w6o3ykDmVAZozI50YLW5yATyVi412qCClETGCAe2Bu/Pirxu4zvGi9K0HnlM6uJGxKzZJiThuT7lA7vTuAcea1x47WOXL49RZmqdRO5VV8m/NRyFw3JHzqB0zQd3BdGHFY5eTk2mLyeqTHEu5qsXgn1XA+5E1x5LeYua5VfZJsi9LczYFNSzU8cUnfR63Fvq+RVWR4Iz1U447yssFzsx3tNJWFzcc1VLwXKMHf5UxOSuzHCRxcnJcva1HOW8jhA+XVlQ5wh5la44xzZZ30JyBGeSjctNMtp6SRr3mmk/k5Ngfiu6FU3NLHlruYOEWSCCOisVje80TtGNYGr3qvHZy9dqoTpspZCnZkVjXKmdTzelxD1c5eB081sKOUB7S0jIPMK8MrK1wy0jt9f3kQ9bJW9TyipiLR/KtGceIXFyRvt8+tuTCTt5LXoqwv0ua7DhuCuj9puHlhPcakzA8FrhzWDW0T4JO8j//ANW22oMntY1eKaVoc0ggEJaRhncbq+nNNnZLkHZ45gpKxX0LTl8eWu8lQZO5rzHMNLhyPQrHPCx163NxKQonKRzhj3oSsxERblREdFMVE86QSpXER3QOGyWrJyn5ptIhdyVF/tFX5NmlZzzuprfi9hcT0ThINyjEXiUtNblIBJSxU0s79ETC49cdFdFPDSYMgD5PoT0z84oNikcMtY4j3JK46skB9U4Hgkn4jzrmG5RAoWo1wx6Vp0SEFEmVEjaUAOU4OFcRU43RYCiaVIFUZ5EpPAIMImps6kBUrDyAUIUkezk2dWs5Rc8YPVBnOMKUDA2HMISmjzqBJyul4ahpau7U0FbUej073YfL4BcuzPU81fp5ywBY8uO424svGvSKqWjpGT01DURzU0LiWF7GuMhwMk5+bbwWHU3N8sBijhhhYTqeIhjWemfIeCxGVeWe0l3pcc5yuPH6fKW23brz+olmouseXHBPzrQpKd87mxxtLnnoFkQu35rWoK000gkbzAwp5Mcpjbj7Rhljll+SzLDJTyGORpa9vMFSQyaVDNWmrnL3buK1LXTMEjppAHOjbrDTyzn9nNRjjlcZ5TsdeXSeno6uV20LwPFwICsVbYmua3UXmNgYT4kKxDUS96063uy7cZ552Kz6rDJHMyCGkjIV8eE2OblsxV3vGcNaB7lBI4kc07jlRl2ei7JNPMvJVabkqEoGSr0u+VQlG5VyJ81STU05Y4g+SUVzfE8NmGRn2uqGQ7qpMMtzhVIN7dGyYSNDmHYozv1WJaqkh5iJ28Fr6wnIwz3j0fGyEg5SD+ecJtYWuMcuVPhOh1oNZWkY1McKNx8kBeT1Th5HmqiDFXYGGWi09RnCijbBMcOJa76FowQCLDW8lthNllfhhvBBLTzCBWqyLuqp43553UJWeU1WkCDkKN5RdULlC8UMrGvYWuAIKzQH0EwOSYXHY+C0nIHsbIwseMtK0wzuLaVZhm1NDmnIVuOYE4J2XOsmloZNDjqidycVpQ1DZGhwK6OrNxOWG16eAOGRuCsStowc5zhbkUw9l3JQ1EQOcqbC488sLpyj3TU7vjMHj0Usc7Jhsd/BXKuAb7bLFlaaebLOXMLPPB3Y6z/7aBGFC/DgQUUEomjz16hKRuW7c1zp1ZdVXIA2CbkjGCPMbEIHZRtcQ1D9Mfv2VJjDI7AU0+ZJAxvIKVrAxoASb43UR6AxmBjPipIKaSqk0tGAPad0ARMhfNK2NgyT9Hmrz3NhiFPDjA9tw6lVjNpyuifNFSRdxTjO27up96zJXlx1Hmp3+KqPduQqs1BhN0x3KSi1HxSUbdHhGM3kn3xzQtyiXDHcMbIkIKIY6poEEauU1ku1bH3lLa62Znxo6dxHz4UNRR1VE7RVUs8DuWJYyw/SqlJEFI3dRKdlPM5oIhlIPLEZ+xVtNhxunwjEE437mX+7P2JmgucAAS48gBzVSxlYdqkGxBJ6pej1H9BL/dlOIpXEhsUji07gMO3vRuIsqdrt+SnYcnChbDM1pc6GUAcyWEAI4Wvc4ljXOI3wASmjxqcc1MzbbxQ9zI0anRvaPEtIRN2IU+yvSdpOrHkrUeNI3wq9NFNPLohhklefxWNLj9C0HWm5QM1SW+rY34zoXAfUpuhN0mux18lM2fA0jqqIfvge4qZjJTjEbyDyIaSpuMPysalNUBhAHPO5XXWuEststyc+N0TXdyI9W7ifHyXFU8Mob/JP5/FK04ZZI2gFsjRz3BAUZ4b6h48tndjrqXNUyZtJA7vms1bOzt1+VY8r85CgguU0GowzOY5zS1xacZBUffahhLDj1WXNzzKagyUJKEOyk5bacfkil5ZVCY7uV2VwDSsyoeMHCrSpVKR+Duqs8g04RyvGr3KlUSYJ802k9rdsefTAV0D9nEeawLNGZJw5b1Q7TO4JyMuahLk2coSchBqWsjkyqXUlhRA5KlyqjOmRJISU06PkgghaFFWesGPPJZhTh2kgjmFpjlo/HbSu7BqbKCCCMLLz4laT5PSKEjAy1ZROE+Tu7GMInCEuylnKAlZLkJ2OiAp0xTq4hlYyVpY8ZBVSJ7qSTQcludirbuainjEjMdeivDPVa434q0KjIBB2U7ZzI3SVjRTkNLSdwcKxFMQ4broK4Jao7EYWPUx6tuq16o5aCOTlmSnmk147cazo5HQS/wBnqr+dTdXRUZ29UdJLsY3nYciVzZzvp2Z4+WPlEz2YOpvXmFFI/wBTzVglVnty9ZsYihbzeeZR6S5wa0FzicADqUekAAAEk9Atugt7aCAVVQP4w72Gn8Tz96JNquWlMwCggMZwahw9c+A8AqLiAN1bqCXPcScklUZjkYW0x0JuoZHElV3uwcKR5wFE7nkqM78N5+IcJJsFJZr8mQlzCEZ6owcLijvEvauxfgCiuVM/iS6wNqGNlMdJDIMty3m8jrvsPlXiwO6+ruyeNsXZjYw0AaoXOOOpL3KOS6hY+3WSz0tDEzvZYoI86W63Bgz4BVrvZbdfqCSjuNLFUwSNxh7ckeYPQ+YXjn3Qssmqwwaj3ZE79PTV6oyvSuFuIrYeFLR6TdqMT+hRd4H1DdWrQM535rPV1tVvw+Z+LuHn8NcUV9mLi9sT/vTjzcxwy0/MfnX1na6OOntNHAWMzFBGz2R0aAvn7tSfS3TtUohRzxTsmbTRl0Tw4Z1kYyF9CXGb0S1Vc4OO6ge8Hww0n9ivO7kLGJ3U8bgQWtIO3shfKfD0Ih7RbfAR/J3RrMe6Qj9i+q6WTvaSGUHOuNrvnGV8ytgFH20+j4xovYx7i/P7U+K9VHJPT6d7lnxW/MF512bRsPEPGwLQcXXG48ivSF5z2a/hFxv/ALWP1FRLdVVk8o6zia1MunDFzogwapqZ7W4b1xkfTheRdiI18R3IOA/xNpIIzvrC936Lx7szt/wT2lcTUOMCFjmtH9kyZH0EKsL+NRnj+eLoe11rY+CMtAH8bi6Y8V4xZLbNerxSW6E6X1EgZq+KOZPyDK9n7YvwF/8AdxftXnfZSA7j2kz+LDKR79P/ANrXjtnHaw5sZeSR7fZOH7dYKGOmoKdkYaPWfj1nnxJ6q+yognL2RSxyFhw8NcDpPgfBPOS2ne4cw0kfMvGOyCokk4ruAc8nvKYvfvzOsbn5ysNWy11WzGzF0naTwpSOtEt5o4WRVNP60oYMCRnU48R4rqODY2u4NtBIBPorN8eSscUMEnC11aeRpJf1SoOCfwKsv5pH9SPK3BMxk5Omy7uYzhxjB88Bcp2gPi/gu8xuZnvo+RHiuU7VpHMv9AA4j+Ku5HH4y4dsriN3EjzcStuPj3rJy/U/UTvDS/HJjmpmyFUGP6gqYSEldXjHj2rzZEi8+KrseEbn+qlcSlBPJhqy6iT1HOJCsVEuTjKyquYE6QdgjTXD2gkky7PJUJH65cc1JPMGtP0KO3xGWYZ8d0adMnW3T2OIMYHeSszO1TOOeZKCnPo9ISNidgowd1rjHJzXvSUOQPdhMTpaSq+slyqRz+Kwx2+cKfIPIquB6qYPcx2/JPSbE6WUweHb9E2Uk6FlMXIUkz0sUs+mXS72XbKCYd3M5vnlRvOkBw5g5VisGqKOcbh2xWk7xVJ2q5TO6JEplmrRikkeSizukozwhRFCd0HFKpbplDhtnmgZIWuwTzU1ZjQzxyqT3YkaV1cd3i6JNxsaHS0Jd1adgsiR2HYPNbFFIXxuAOCW4wsmqbiZ2OhwmvxVZhlgKqq3L7Cr4UWbdPFUjKghul2/mpW4f7PNBDSuk36LSp6QBzQBn5FneOMuTLGXpJbqM6xK8AkHZWq6Yufgnlsp/VhjwOZWVVSHUnqRhvdQTnBwqMruinleeqpvO+UW6dPHAO3UbjyTlyAnKxrQkkCSRsUFHlCBsnA81wvRSjbC+suyz+bKw/m//M5fJbTuvrPsr/mxsP5v/wAzlHL+ox9vO/uhP8c4f/In+tq8WwPij5l9Bdq1op79xtwba6pz2wVUk0b3RnDgNjt8ysjsF4X/AM7uX9637EYZyY6pZY7rxfgSnFVx5YYcbGtjJ/8AKdX7F9P8aT+jcEXycHBbQTEf7hXktt4OouGO3OzWygkmkp2UxqyZiC7Ol46dNgvSe06buOza+Ozu6m0f7zgP2pZXys0ePUbfDsoqOGrXMDnXRxO/+AXg/ENOabt/jGMa7jTyD3ODV7N2fz+kcAWKT/Q42/MMfsXl/HNP3XbxZJMfyzqV3zOLf2I4+srCz7j3Veddmu3EXG/+1j9RXoq867Nfwi43/wBrH6ipn607+0ehl7dWgkaiM4XE2+g9D7X7tOG4ZV2uOUHxIfpP1Bat4uPoXF/D9OXYZWNqYfe4Na4fUVput4N7iuAxltM+B3jguDh9RS9DW7/047tk/AX/AN3F+1ec9kv4eU3+ol/VXo3bKccCZ/0uL9q837JHZ4/pR/8Agm/VW/H/AIq5uSb5o+g6r/FZPyHfUvE+xwY4trPzM/rtXtlV/i0n5DvqXinY6f8ArZV/mbv12rPjn4Vpyf5MXrnEn4M3T80l/UKp8EfgRZfzRn1K5xJ+DN0/M5f1CqfA/wCBFl/M2fUo/wCLS/5Hn/a27HEFv/NT+suDbIV9EXLh+1XeZktfQxVEjG6WueOQzleV9ptot1lqra230kdO2Vjy8MGNWCMZXTw8kusXnfV/T2b5NuSjkB2UzXlZ7H7ZVqN+diV16eZlF1jsHmjkfhhVZjsqOpm0swCkWMV6iU6iMrJnl3dlTzzE6jnyWdO71SScBFdPFhtDIXSyYB2HNbFrhy5ob8pWLC4zSBjAQ3PzrqKWMU9OOWpwx7kp225PxxWpH5cGjkEgdlADujytdPPt8rs878MUcO7s9FWkmLpMeatRDDUxeosJOIIwo9XknyhiHJid10FTA5GUBAc3BUbXOY7S4+r0KVipE+UsqPUmyg9Cd6wIzzGFYtjhV0MlO7Bczce5VFXpKl9FdNQ5F2cdCFrh/GmOMs0n9aN7on+01Nla9zoW1UQr6TBB5t+KfArFZIHbHZ45tPNLLH+FIN3JRlETlCAoBuaYNRIZZWxRFxKcmzxm7pRnPe1YGfUjGD5lUZjiTA5AqUmSZ/q5VmG3ySEEtyVvL4zTsx1JqlSSEMzlRysLiXZ5nKvi2yN/Fx7kz6GQcmlPyibkyJm+rgKWkt0kxDnDDVqRW0u9Z4xutBsLWtw0YARcmeXLrqKDKRrBpAwApg0RjYKcswo37rNnMtqs7yWblZ8p3yrtQdWQFQm2aShtipznDT5qmVYnOVXztss8668ZrEJ5BATuiJygcsjhkkySNq0xQUQ5qMb4RjZcL0Eo54X1p2V/zY2D83/5nL5JB3X1p2VOD+zGwn/RyD/vuU8voY+3EdtV1qbHxHwtc6QM9Ipu+kj1jLc+rzHyr1HhS5T3jhS1XKq09/VUscsmgYGojJwvIfugwfSrAcbaJ/8AlXqfALccA2AH/MIv1Qs7Otq325wwd72+iXGe5sec+GXkfatvtEslw4j4Mq7XbGxuqZnx7SP0jSHAnf5FFRwau1i7VOB97tFNHn8qSQ/8qu8YcYUXBdrhr66GaaOWYQhsIGckE536bI3dzRfAeArRXWLgq22u4tY2qpmOY4MdqHtEjf3FcJ2kU+jtW4Nqf6SRrD/5ZAf+Zeg8IcV0fGNndcqKGWGNsroiyXGrIx4e9cl2m0//AFq4Gqcbi592T79J/Yqx6y7Kzp6YvOOzQ54h44/2sfqK9HXm/Zn+EfHP+1j+1TP1p33EPatcPgm88IV+cCCvc4nyw0H6CV6aCCNl4929D+I2PHPvZsf7oXo3CFx+FuErVXE5MtMwuP8AaAwfpBVZfpKjG/nY5jtm/AP/AN5F+1eb9kbs9oNLt/3E36q9I7ZvwD/95F+1eadkW3aDS56wTfqrXj/xVjyf5Y+iKr/FZfyHfUvEuxo54srPzR367V7bUgmmkA5ljvqXiPYy0jiuuJ5tozkeHrhZ8d/Cr5P8mL17iX8GLr+Zy/qFU+BvwHsn5mz6lb4nwOFrsf8ARJf1CqnA34DWT80Z9Sj/AIrv+T/44ftWv91tF7oIrfcJ6ZklMXObE7AJ1YyvNK69XK6yRuuFbNUmMEMMrs6c88Lue2cA8Q23ypT+uvOMLu4cJ4S/Lzvqcr52bXWEgBTxvwVSaSGAeSsRHI32W7hyna6JS1pKp1NTnO6aeXDCAVSEgJL3cm7pWqxw2U8jYmancuYB8VjTSvlfklSVVQZ3kk+4Dop7dSGaQPePUCju114zwm6vWqk0sErh7gtXVlRAhoAaNhyTg5Wkjj5eTyqUIJpgxmAd0nPDGkkqhLIXyElVGMx7SxnU8e9abeSzqYAvyVeDsdEDOdpEOpNr8kDjlCNJQ7PJM71hgoWuAG6j1guIQErSRzRZUepFlAFlVquP1BM32mnf3KdIEcn7tOxVY3S8LqrloubohgEHIw5p3BCOsoIqxxkiwx/ksRofTTkeBWzR1AdgkromqOWXH8sWfJS11OfWj7xvjjBUZkmbzpnhdY2pD4Qx2gjoSN0B9GcNEseW55t5hK8eLPHmlurHJPqX6doX5VGV087wC0gDphd061UEjHPbUObts0tysWWjDXluOSmanp0YZYxTttvdK5uW4+RdVSUDImDI3HkmtNIA0HC1+6wss89tfaiaZmPZCryUzAMBq0pG4VWQgblRMqzyZc8QGwGFTdtstGY5zlUZBglbSsMorvJCgkcQFK4qCQ5GEzxipLuSqFS4Bp8VcmOHYWZUPy4hDr44qvy45KHR4IlLAG94C84aErjK6rekTaZ7uQJSdRlntHHvVuWrDciPYeKpyyukfkuKmzGJlpCkZ1cPnSU0bNTASUkfiPKuRbnG5Rg7KMFG1eW9Qa+i+wvimlq+G3cPSyhtZRPc6Jjju+Jxzt44JIXzoNyvROFey7im82uiv9orKSnbJl8TjO5kjMEjoNtwllqwPoriDhay8UwQw3iiZUshcXx5cQWk89wtKNlPb6RkcYZDTQMDQM4axoH0ABeWUln7YqSIR/DtrlAGxmAc759K57jTh7tJmss9RfL3TSULXMD4aeQsDi5waNg0ZGSOay8f9nt6DwNeIeI+I+KbvTHVS+kQ0sD/AIzY2HJ9xLiVzH3QE2myWaDPt1T3Y9zP/tZdo7OO0nh+mfT2q90dJC9+tzI5jguxjO7fJcPxF/Cm7cXwcL3u6+mVkNSIIy92Y2veBuDgeIV44/lvZW9PUuwOoL+GrpATtFWgj/zMH2Lpe0WnEj+F58bw3yn/APlkLzyzdmXaNw9HLHab1R0jZnB0gjnPrEbDm1UbZbe0XjGSup239rzaq0Md38mMSs3Dm4b0TuO7vY3qPodeb9mX4R8c/wC1j+1cperZ2qWGzVV0q+JGvgpmd48RS5djO+BpXL8B/wAMr7croywXn0aokIqap8j8d44nGfZO6Uw6vabn3Onc9vR/idi/10v6rVtdilxFXwS+kLsvo6l7MeDXesPrK864+4b41pLNDX8TXaKtp4phHG1r9Ra53h6o8FW7P7VxrWsmPDdRJRUsjh31Q4hsZI+TcjyV2Tw1tluzk3p6l20fgF/7yL9q8Y4QvP8AB7im33OQ/eY5NMoG50OGHfQc/IvUbj2c8aXmh9FuXFkVTCXB/dSMONQ5HkvM+JuDL1wo4G4wNMDjhlREdTHeXkfIquO4zHx2z5fPymUj6gp6iGsp46iCRssMjQ5j2nIcD1CzrVwzaLLVVNTb6KOCaoP31zc775x5DJXlvD3BnaDZ6WJ9qvFLDTyAPETpS5uDv7JGB8i35bZ2ozRlnwxbI8/jRtwfn0rK4a+W85Le7i0O1DiKC1cMT0Alb6ZXNMTGA7hp9px8sbfKtngn8CLL+aM+peXVfZVxbX1TqmsrqOeZ/tSSTOLj9Ct8OWfj2tsVNLbL3HDRAOjijdJjSGuLfi+Sq4Y+GpWUzznJu4ou2X8I7d+aH9crzpuXEADJPJdVxzZ+ILdNSTcQ17auSVrmROa7OkDBI5DxUvDXAN3vdMKqKNsMLx6kk2QMeIHMrq48pjhN1x8uOWfJdRzGPXa3wUriGZJXof8AghuTWktuVK53gWOAXD8U8PXfh2ZkdfT6I5DiOVnrMf5Z8fIqpy43qVneDOd2MaebWSAVm1VTq+9x8hz812tm7Nr/AMR2WC50M1E2Cozp7yQh2xIPIeSrXvs2vHDVJHV3F9K6B8gjzC8nST45AU3kx3rbfDhsnlY5OiozUP1EYb4rdY1sTAxrRgLoeG+B7jxBb31FvfTNijkMZ71xBzz6DzUXEXC9dww+nbXPgcZw4s7pxPLHPI81WOePlr5Ycs5LPKTpjZRFwaMlRGUAKB8pdndbOWQUs2px328FFzKBxTtQvS9TDHzKyHKrTnDcqbKGWftLlCShymQnQ3O2wFGzOclOnCZpc4SygzlMSgkmoBA45KDKQOUBZDBURjAzKwfO1HG0AamhQscWkOBwQchFJVYdqIAzzx4rTDL+tN+U0tNqXNGFKyqLjuVnmVrxnOAUQcARgrS5IvFGoyctJ0nGeaMASPBJ3Kz2PytW3U5mmYcZGVGV1ETCzLTp6KibHRscBzCJ7QOqtl7Y4AwDYBZk82XFcvuu3KyRHMRqKozHchTSPzk5VOR3NXjHPcleY7KhOTvhXJXKlLu5aRG1R7sBVpZD4qeUY3VSYbE5VtIpVDjqOCVQflzyr0oJcojGMZQ6cLqKmkjdBLMyNm53VlwJGnHNZ1VEWDLlnnlqN8NZXs4e54ydh0RRtLn4ULHZaPcrVI0ukz0wspdnn0ujQxrW5HJJItYTvukjdc/biUgSEwOUlxR7SZudl9YdkH811l/Jk/4jl8nMO6+seyD+a6y/kyf8Ryzz9HIvcYcfWngk0fwnHUO9K16O5YHY04znfzXn/FHa7w7xJZH2iihrm1FRNAGGWIBu0rDzz5Kp90P7XD3un/5V41bP8r0P5zF+uEscZrZ7fbXivmu8/wDaHb/teD6mL6T6FfNl62+6IaP/AO2pz9DEuP3SyfSi807Kf8qcaf7Zf9RXpa807KD/ANKcajwvL/qKn4pu8vVA26WWut7h6tTA+I/K0heI9g0bouJLzG8Yeyla1w8CJMFe+ryPgC2/BXa3xhSBulgaJGD+y94cPrTl6qb7ja7YqV1bwfS0rPbnuVPG33uJH7V2trtlNZ7XT2+kjDIIIwxjQPDr7zzXOdoQBobHn+u6T9YrsEvjRyay25KDtAtM/G0nCzWT+lsJZ3paNBeG6i3x5LU4ntMN74auFvmYHNmgdpz0cBlp+Q4XglxvcXD3bPXXaaJ8sVNXyFzGczluP2ruH9ulrfGWiz1uSCP5Ri1vHeriynLO5k07R2s8PuFBbu6re/cI4M90MajhvjyyvSV8lWRueJLYRy9MiP8A8wvrVHNhMbNDg5LnLtwt07VLBarpVW6eGtM1PIY3lkQIyPDdXuzeQScDUDxsHGRwHvkcvE+MoXScc3rSP/Fv38OS9s7N2hvAVsaDnDX7/wDnKefHMeOWfLPi5bny2X4ZPaFb4rlf+GaORurvp3tx0A9XJ+YLv4oo4Ymxxsa1jRpa0DAAXH8UEfw54Sz/AE036i7PwWeX6yNsJ+WVcvauOrXd+Jamx07JhPDrxI4DS8tOHYVrjCzw3zha4UUrQS6Fzoz8V7RlpHyheW8CRH/CpM8n8eqx85XtNWM0sv5DvqTzx8cppPHn54W1yvZazu+zq1NPPEn67lL2j0XpvA9fgZdABO3/AMpyfoym7ND/ANQbaf8AWf8AEcukr6VlbQT0sm7Jo3Rn3EYS3rk2evLj1/pwnY+SeGKsn/PHfqtWL2znFXaN/wDu5fratzskidBw/XwvGHR1z2OHmGtH7Fg9tR/jdnH/AOOX62rfDvnc+c//ADaeWudjmoi8Ekp8F+wGVpW+2smqI4y3vJXHZhOG/KvQkry70oMa+TAYxzvyQSrDKGrecClmJ/IK6V03wcO67yljI/EY7OPmVN3EEmsgyED+yrmG025fEV6ay3J7f8UkA/tYCtCw3J2QKf53hHFe2POO8mJ8yrUd0DiPXd86f22GVz36UX2O5RjJpnEf2XAqpJS1MR++U8rfe0rqoa2nkx9+ew+e6tiQ6dTJ2vA89/mR9qo878uFyku4001RtNTRPz4tUUnDdvqBlkcsB8WnI+YqbhYrHOZenGE4Ta8ro6nhKoB/i1RHIPB3qlZ0vD9zizmkecdW7hStmowMKx8H1jN3Uso97EDoZWD1onj3hEh7gCcBQvdkqUgH25A0ddiSgzSDZzpX+4YT1VYY2qU9DWNgFZTlwjzu0nY+alpppntDXAe9bD7xDJAIfR8MDdI8gqUTYzJ6owOiuTpvctY6q5SQl+NZIBXU0UkdPEAwDPiVz9O0+qtSJ+GjySy7cmWWq1/S3O5uUMj9ZyqjZfNCZT4qPFN5LTzSgHAKrSPG4ymkcMqu9+OZTkLZPeMqpIfWyje7KryPwVejiObkfJU5ASFZkdkHCqvJLcAIaYqzxsfJQPOFYeCWqu8EFG3Riic7fdUa14dHp6q6/cYKpVEeSs85uOnh/ZVgwWNycErTp2hgySPkKyzCUPcnxKx7joy45l8tgyMyUlk92fEpJ7qP/H/2wQnCFPlcO3eMHBX1l2OnPZZZCfiSf8Ry+SgdwvrXsc/mpsf5En/Fcpz9KjlO3Sw3e9/AfwXbqisMXfd53LNWnOnGV45/B68WW6W190ttTRslqo2sdMzSHEOBIC+sbzxPZeHTCLvcoKPv8933pxqxzx84XkHa3xTY+IpOGY7Rc6esfDcA6QROzpB0gEqZl8Hp7seRXzXev+0S3/a0H1MX0oeRXzTev+0U0f8A9tT/AFMRx+6mvpZeadlH+VONf9tP+or0teadlAxdONf9sv8AqKn4pvQn1jGXCOjPtyROkb5hpAP6wXNU9tNN2p11c0erWWqIH8pkhH1EKDii5fB3aDweHOwyqdU0zvPU1uPpAXYejxuqW1GPvjWFmfIkH9gR6HtyfaGcUFi875SfrFdiuO7RB/ErD/tyk/WK7FAfKPHf4f3/APPX/sWE0lvVb3HTHO7QL/pGc1j/ANiyIaQYBkf8gXdj+sedn+1XbCSeIbYBk/xuL9cL63XypYiwX+2BoAxVxfrhfVaw+o9x0fS+q+c+MW54yvLc4HpTuS9h7OBjgS2D+y79Yrx3jB2eNby3xqnfsXsfZz+Att9z/wBcrXmmuLFh9N/myVeKW5464QPhNN+ouz6BcTxU8jjzg5o5Onnz/uLtugXLl6jtw/bJ4hwLIXdqcreQDqr6yvaav/FZfyHfUV4dwAc9rMu/49X9ZXuNV/i0n5DvqKvm/aMfp/0rmezU/wDUG2/+p/xHLpYqpk1TPAPbh06vlGQuY7M/wAtn/qf8Ryejr+77S7rby7AloIJmjzaXA/QVGU3lWuN1jFnhag+Dq3iCIDDX3F0rfc5jXfWSuE7aGOkrbMB/Ry7+G7V6PeLtQcOUdRcap2O8xho9qRwGAAvn7iviqqvNc+pqHannLY4x7LB4BdH02Fyy8/iOb6nKY4fbntlvfFSsGXDP1qlJXSPdljiAq/cvkJc95JKbu9BIB2XozPdcfHhjtMJnndxyfNE2YOdgk/IqhJkdoby6lWoY2s3zunc/4rO44rsAYSN35V5rBjIkcPes1krQdsKy2ckYBCXnXNlnf4sPqJYXZa7UEcV5fH7WQqurKYhrhuAU5y35RrHL3G5BfQQDqXSU3FcIp2t7vLhsThedOhYfZyPcma+aE+q4keCrzmRzgx94vSH8QUsp9ZhafFqmp7jHK06J9/BxwV51FcHMwHgq/FVtd6wdhPxjLPiyju/STJhuNWfBVqhsZOl8e/uWRbrgY8Euz4ZWk2qEz9T+ZSkc+UsU56SB5P3sLMqaSBnJoBW5URtkb6j8LPkgDT62/vTPHKz5YjqcE7YARNj0EYWg+NvQBROhPRDacm01McAZV0O08lmxksKs98CBupZZ91YL8DmgdIFC6bbmonyZxgoTIsOOppyceCqSPcNicqaJ2TvvgKOdut2xSXIrveSMKIlFI3S7TnPmonHbZNUhnKBw2KJzlE5+2yGsiJ2wyoHEnbCkkJ+RQPJznKTbFG5uTjkq8gHLOVO9+/JRfjJXttj0GOnLxqxspXUgzsFagae72A+VQSTYeRywnMVedphTwtGDzSVZ8uXb4SS6V+X9cgE6EbJ8ryXpnHML627HP5qbH+RJ/wAVy+SRzC+tuxz+aqx/kSf8VynP0rFwH3RZ9bh7z7//AJV41aj/ANMUH5zF+uF7J90b7XDvun/5V4rb5WwXKllcfVZPG4+4OBRj6D7kPIr5ovX/AGjG/wC16f6mL6Va9sjA5pyCMg+OV4DduFb1L90DFWR26odRur4an0gMPdhjWgkl3LoQpx+RX0AvM+yj/KnGv+2n/UV6YvL+yGQT1nGM4ILJLw9zSOo3S+B8sztwrXW24cJ1zPapqp8ox/Z0FewQTNqIGTMOWPaHNPiCMrxvt8IEViBAPrTfU1egdnlz+FuA7RUlwc8QCJ5/tM9U/Uqyn4ypmX5aV+0Fuqise/K90h/+RXXri+0uoZS2mzzyHDI7zSOJ8tS7TxU30qe3zDxTR1Nx7S7xRUcRlqJq57Y424y48+ql/wAHnFjWlxsk4xvzb9q6um4cu7e3V9WaCf0X011T35Ye70FnPVy57YXs9U9sVHNI4gNbG5xJ8AFveW46kc04pnba+VrC4niK2DGP45EP/mF9YL5HslQ5/EdsLQGg1sXLw7wL64S5/cP6ealfNfGEzhxvemADardv8y9n7NDngK2E+D/13LxXjD1uOr4PCrd+xe29nAxwJbcfFd+sVrz3fFHP9N/nrP4t/D/gv84n/UXc9AuC4ylbDx3wW95w30mVvyloAXfLmy9R24ftk8E7Pv525x/bq/rK90qv8Wk/Id9S8f4I4dutD2qVtRU0M8dPG6oJmcwhh1H1cHrnK9cuUrILbUzPOGxwvcT5BpKrlu8oy4JZjdua7MjngC2e6T/iOXJ8R3mOxdstLWzuLYBStZLgZ9Uh37cLouzqtp6Hsvt1ZVStihYyV7nuOAB3jl45xvxTHfuI6i4xR6I9AijB56W5wflytOLj8s7b6TzWzDGT22Lvd7nx9xII4dbIRsxvNsLM7k/2ig4/4egsFPZIIm6dUcrnE83HLdyvTuBuFaS12inmjGszMbJ3h5vyM5XJdt21VZcf0c31tWk5N8kxx9RnycfjxXK+68pJwoZHKRzvVJUL+bR5rtxcnH/Rws0tyUTnFETgKJ3NSi93Z2yEFTRTBp3KrJuSNn4tZkrXckfRZLZHtOQTlTsq3gesAltFxXspZVUVrT0S9IB5JFpaJaPawR4FR6cHNLJ63Pu3Hn7ioS5zyia3ByqmVi5lfVTR3CVrtJJaRzBWvS3UtA9ZY7zHO3TMNL8YbI3n8viFT1ywP05BHiFtM9neDHOdO1juocMFwSfWBwOHLj46p2dyrsdW48yq2wy+m03TOeqAz+azW1WeZRifzSZ/a00Q8HdGHZGVRZLvzCstcdGcoTcEhKFzuWEJcSgzuUI0lMukbFC6QublRkoNZaTsPlSqpAyOJd7tlG52OZ5p3uJyeXuUDnAZSXITupUDztzRFxPIqN25x4IayAcSRzULipX9FE47clDTGIXkk8kHVG73oGe2PenGsi6HhsGN+SzpZQXnfKtTv0x4HgsuWQg7DKLdNuLCWpMpKr6Qc+x9CSx83T9uMBJLomC89uJvNfTXZZxnw1a+ze0UVfe6GmqY2PD4pZQ1zcyOIyPcQvmUcxnl1Wj3Njxk1dfn82Z+8izZy6ep9u3ENovz7ELVcqas7rvu87h+rTnTjP0rx0bq+2Ox9Ku4fozP3lIyGyuOBV3A/wDtmfvJ4m997NO1y01dmprTf6ttJcadgibNMcMnA2Bz0OOeV6eL5aXRd4LnRGM/jekNx9a+OmUtkG5q673ejM/eUhZZeQq6/H5sz95K4bK19B8edrNotNsnpLNWR1l0kaWMMJ1MhztqJ5bdAOq5nsV4ks9ms91ZdbpTUsktS1zRNIGlw0bn515FpsvSrr/0Zn7yXdWYn/G679HZ+8q8JrSN3e3qvbZxDaL1FZvgu401WYnS6+5kDtOQ3GVpdjXGNptnDNZbrpcaaldFVF8QmeG6mvAJx8oK8eZBaOfpVd+js/eREWOM71VcT/qGfvK5hvHVRcr5bj2vtc4msl44LbT227UtTOKyJ+iGUOcAM7rR4H7VrRcrbT0V6rI6S5xtEbnSnDJcbag7kCeoPVeBufaHswaquHup2fvIBHZv86rz/wC3Z+8puGOtCZZb2+vPhy1CPvPhKj0fG9Ibj615t2kdp9sjs1TaLLVMqqyoYYnyxHLImnY79XYzyXh3dWb/ADmv/R2fvIgyz7Zq6/8AR2fvJ48Ul2M+S+k1kljgvtulkc1kcdVE5znbBoDxk/IvqH+HPC+4+Hrfn/XhfLuizED+M13vNO395SxMtGctqa39HZ+8tMuOZ3tljyXCdOm4klgq+L7xVwTMkhlqnOY9pyHDbcFes8B8SWag4MoKerudLDMwO1MkkAI9Y9F4nT/BeNqmsGPGBg/5lbMNsMQlMtcGH2Xdw3B+lXnxzLGYuTHky487nPl3fapeqKuns09sroZpaV735idnQfVIP0LsuGO0Sz3ukjbVVMVHXgASRSu0hx8Wk7ELxLNpkbkVNWP/AEG7/Soi21E4ZPWef3lv2pXgxuMn8Xj9TnM7l12+l33e2xx633ClazxMzcfWvL+0jtHop7TLZrJN38k40TVDPZazq0HqTjHuXm/o9r/zis3/APwN+1VqiO3DcVVbnlvC37VOP08xu60y+quU1OmpRV897tVFY6u7U1vtlHkaHPwXuLi7OOvPAPILM4pobZSXmOG2VEdRTNp2ZkjfqDnb5yfFU201pDtT6qrJzn+Rb9qJ8Nra1r3SXAMcSGu9Hbg+45WmkeW5qPduBuNbI3gy1w191paeqhi7p7JZAHeqSAce4BcZ2vXq3XaptLrbXQVQjZKH90/VpyW4yvOS2z7A1Nb8tO395G1loPKqrP0dv7yjHhmOXkrPmyuHjVZzgRjzQH+VHvVx0drDT3dTVud0DoWgZ+dR08VMaj+MyzMGNu7YHZ+crrx9McepTOIIUeFq9zaR/wCIrf7lv7ydtNa3HaprD/6Lf3kmDJa3KIQ58FtMpLWDn0is/um/aiMVqPOorP7lv2pHMv8AbF7j3JCnz1WwY7V1qaz+5b9qYi0j/wATWfJC37VO1RimnwEUTPW3Wti1f5xW/wBy395RvFpbg+k1vP8AoW/vI2NWqmnHVFhW/wDon/Oa3+5b+8l/0T/nNb/ct/eRseP+1M7JiA7mFcItI/8AE1v9y395NptP+c1v9w395Gzksu5Wc4xB+C7QemeRRNJB6Y8QVZqGWl0D9VVW7DYiFv7yGj+B2w4kqK9xzse6aMfSrxz+HTJ5Y7M15B5qVspUrG2p7sNqKzJ//C37VbjttI84bNWH/wBJn7y18mNwivFL5rSjky0BEy1W6JofJWVOc+z3Tc/Wr0cNtA9Woqflib9qXlHNnjFMJY2ytHure3/xFSfdE37Uu7t3+cVX9037UvOMPHbLPLKikwtORlu0/wCM1XP+ib9qgMdvwf4zVf3TftR5KmH+2Y87KBx2K1HMt249Iqv7pv2qF0Vs/wA4q/7kfajyaY4f7ZmcHPRDnJI6rR0Wrf8AjFX/AHTftQFlr6T1Z/8ASb9qnbSY7Zrx1zuo3nIG60iy18zU1f8Act+1QyNtRaSKus93ct+1TclzFmSHdNEfvgCUhGNum6GNwBPmqxvbSTodQeYVTOQVNO8ucqz3aWFPJ0cU0oucQ8+9JMYnEkg5SXLY6umPsm6pJLjUJeo9nvDkNdYKiiqrfLLNxHFPBTVWgltN3IBaScYGqTb/AMq8r36Lrqnix/wzaqq1uraSht0VPFHT9/ue73cdtvWOT8qdCXh/gz4Rstdc6iOunNHUiCakoGNdLGMZdIQ78UHbYc1aqrNw9RdnlLddVea2orKiFjw1uDoAwHDOwwQfHKmm4wsR4pqb/RUl3ttU+r9JHos7BqBA1RuGORcCc/2jsqd04wt194eqqKvt9RDUG4VFdTGlkaI2GXmxwIzgY6IU1qzgO3N4mZw7R3SplrixlTLNLC0RRQd13jicblwHIct1kwcN0l7tFZXcPTVUklHLEyWnq2tBe2V2hj2lu3tbEHllHVcek8fN4moqIiM07KeWlmf/ACjBEI3jI5ZA59FFBxFRWe11dLw9DVQurJopJpqt7XFjIn62RtDeY1c3HnjknNlpJX2Sw2utr7ZV3Ot9OoJGske2FpjleHASNZ1GkaiCeeFau/CNNY7lemVFVM+hoII5qeZjRmo70juvLcaj/wCUqC/X2ycSV01RQ2esivdxkAc30hpg71x3c0YzuehOBlS8ZXapZw/ZOHK1rG3Cjh/jpa8OOxcIWOI2Jawn3alULW2reOD7ZVcW0ths8tZCRRx1VS+YNc0R9z3jnDByXnlg7ZKipez+C4yUDoqqelbUSSxOpal8ZnJYzW3RpODr5DOMHxVZ/Hlv+H6K+R22d9X6G2ir4JZR3M0Qj7twbgZBIwd+SyXVnCTKtopLZdWU7mu1PfVN7yM/i6MADAPjz8kby+S8ZEVwtdPS32ntxiuNGXvZHPFWRgSROLsbY2cMYIK6SXgi3HiO42eirq2Z9rEslbIYmAFjMYbGM7vLiBvt8yxbxxQ271Nl1tqZYrYxrDNUvDp5wJNe5G23IBaEfGlOOML1dZKB0tuvIkjqqR78OMb8bBw5EEZCfabF6m4Co6qtoIRW1FO6vhqO5pptBlZPGMhjtJxpcOR5qpScESz0HD9dLUFsVyqHRVLQMmmYAXBx97Gudv4BZsV2tdqvlvr7FS1cQpJmyl1VK1z3YPs+qAAMZHyrUfx7M53EwbT6YrtgUzNsUuPVGP8A0yW7J9s7pq0nDzL9TcIUD7nL6JXOrBCDA0Oi0k8z+NnHM8lSoOGbfcaSpr6KWvqKKj0RPAYxkk07s7NycBgAzk7obNxtR2z+C5fQTvNmdUF4DwO973PLwxlULLf6KktdwtF0o5am2VcrZh3MgZJFI3OHAnY7HBCqXJFkblRwmyinraiSqc620tNDUOezS6XMhw2MgHAcCDk8tlb4g9HdwRwy2lfMYWuqgO+xqGHDI22KwrZxNaaE3G3fB9UbLXxNY9nfAzte05bIHYxnflyR3S/UVZZrdbKGlnjjonzFr5nh7nh5HPAGDstMbb7YZ4zVdHX8JUEt6oLTa5qiOSSljnmlnwWtZo1Odtvq8uSyJbDSVForbhap6l3oRaZoZw0FzHHAe0jz5gq67jKnjuVuu0NHL6ZBTsp52PeDFJGG6CAMZBI+ZZzr9b6S111BaIKpgrnN76Spe0lrGnIY3TzGepTxmaL43dWHWWkj4cttdPU1bqq4iSOGCKNuBI1waMuP4u4357qW4cHso6e6tdPOKi3Ra3SS6GxTke01gzq23xnnhVK6/wAc1ls1JAxzJ7e+STvCchxc4OBA8sIOILzZLuam4x2ypiuc4JkHfjudZG7gMZ88ZRbn8lj4/wAaEnCNkZxHBYTcq30yqijdDN3Le6D3s1AOGc7+XJDcaeA8KcK0dzqHU0MU9dHLIxmstLXgYAHMkjA96v8AEt0t9k4wpLiYame409HTujZqYIdYiw0k+1t4eIWLb+NqWlis0dXQSzyULqp0sgeAXOm/HZnk5p3Geqz3ldVtJjNw38C/TPgialkqKaGvE7pRWMAfA2EZc7A5gjl1UFs4ftt+q6OltVdUtmkkf3zKmMerE1urvARt5aT1V2m42pqJlpjo6OpljoZajvDWTBzqiOYYcCRyKr0N5tFkvFPXWSgqmtaXCaOsnD9cbmkGMaRywefNXPNN8Ed14dgobXBXwekRaqjuHwVTmGTGMh40k7HceRWKwD0lx/F5BX7k+yBuq1UdXCXOLj6TM1xbn8VuB9JVWCHEYc44JW8349seSyehHn5Io5AxDM7SNsYVbXl3giVh47Xn1AxgDdQOlcev0qEu80Bd5pbXMEpkPimDyo8psoVpL3hzjKCRxLCjZDJI0uaw6R+Mdh86B+GggnJ8kat9Kk2IO2HuTl2OqgbrOzUQjkPNyqYVXh/ak1HxTOlaOuUPd+Lim7seafhPkSY/IJXd7GWjIymjbgYUgaEbcBVJjF+ck1EkRxhXYpHDB1H51SaQTsrEcgGASnaxyrUhmc8YcSVdidthZMUgHJX4JQeeVDnyi6CnUbXgqbKGekT27Ku5pVt3JQuCBFV4UD2ZON1bcMkqF4Q0im4FpxhRPHJWXbhQSDZLbSK7ycfLlQO5EqZ52IVZ7sZypaYxE93VQ69/BO87nluoHO0py6b447TOdlV5TnARh2QoJnb7JZZdOrCaDrxthJQ6ikstr0xUSFEOa42gmDG5XWUnZ/xLWCm7qjiBqYWz07ZKmNjpmkbaATlx25BcqvTY7jQt417N5zXUvdUlDTNqH96NMJa9xIceh3RboONt3C92ucYfDDFGHzGni9ImbF3so5sZqPrO3HzqpU2K5UdrbcqmmdFTOqX0mXEahKwZc0t5jC9HkrRdLFb47LcbJDW2mrqu/juBjGQ6YvbNG54wRy5eAWbVSnibgespjd7e+6Q3uasqXzSthbIx8YBkZnmMg7DfyRtTBj4E4h9MrKb0AGajbE+ob3zAI2yAFhJJxjfn06qFnCV5qHSAMpmMbO6mY+SqYxk0o5tjcTh/vGy7ziO526WXjwwXOklFTaaCOnLJR9+LQzUG+ONJyFzVUyLijg/hmmt9XRw1FqZLTVUFRO2LRqfqEw1cwRzxk7I2GLR8HX6tNb3VA5noEzYaozSNj7l55B2ojHLmpqjgy+UdydRVFPExzacVZmM7DCIScB/eZ04zt712PEnEVrvVp44lpauEiZ9vihDzpdU91s6QNO5zjPuwlFc56ensBtdVaal7OH209XQVkrdFQ3vnExnJADhkOxkFEoc5wvYIn9odps14hjmgnnY2Rkc2Wva5uQQ5p9xVKn4br6+Sompo4YqQVL6eOSonbE17w44Y0uO5xj9q6WgksNB2vWSe3SwUlE2SGWpZ32qKnk0kyNa882g7ZUV2MHEvC9qoLfVUjKu21VVHURTTNiDmySamzNJOHDoeqoq5+Lhm6yzVcUtO2lNE8RVDquQRNY88mknqcHHlutFvBVzFiqLs+WkZHBUupnRvqGBxLQS4jfB5bAbnouqq+I/hC+XI0HwTdbU5tLS1VLXyiP0kxx479hJBGDkZG/JZ9yhs1XwjeLVYa+lEFHezVRNqZwwvg7rTlhd7eHZA64wnjU2MOgsslx4ZhqKa1zS1VRcW0kNT6Q0MJLc93oP42d88k1bwbfaC31VbUUkYipXYna2oY6SLfGXMByBlbXC9bRxcH22KStgikbxPTzuY+QBzYw0AvI6N80ZraN1Z2kO9Lpx6VFIID3g+/ff9XqfG2Gdk91HioUlrssHAUd+rqapqKh1xdRlkdT3Y06NWRscnopb3wPWUV5npqGRjqKMQls1VK2LS6VocyMk7a/8A/VPR3s2vsnjZRV0Mdcby6QxZa6QM7vGrSc4GRzVezx09zs9Zdayvgq7sK5jnw3Cp0NbHjJmxkd47pjoOiJam4xRo+EL9VT1kbKHSaKcU9SZJWsETzyBJOMefJa9VYQ7h/htlFTA3KsmqoJnMkyJDG8AHPIAbnPLqtbia40UtP2gOhuFO8VldRvgDJQe9aMFxb4gdVJabnaH8CWay1lXDC+tFXCapj/Xo3F4c3UOjHYwfJVMr7TcZ6YEdinrLNQNpaB8ldVV0tNHUNqGmOUtHstHlzz1UFbwxerfbJLjPTs7iJ4jlDJmudEScDW0HIyV01gnp7bR8M0tRX0YlpOI5JJ9M7SGs0Aa859k42KyKGqp2WLjaN1XAySeeIw5kGX4nJLmjrgbrScmTP7WLMqbLcqCFzqiKLvGvZG+BkzXSxud7IcwHIJSrOHrrR0k9RNDGRTY9IZHM174M/HaDlv7F2Ju9DT1dPeOIY7c+5UVdA6Ost0oca6MHDnPYD0bh2Tg52WZTyU9hrOJbpPX01TSVtJUQ0ndTNe6pMpy31eYwNznGMJfct+E/axZkXA/EU5aPRGCSSISxsfUMD5GkZGlucnboFV+B4q2gpjQYM8URkuE80wjhjLnYjZl3I4G/mfJdZBcKJnaRwjUGtp+4p7fTsllMg0xlsbgQT0O4XPcNVlXBNdY4G2yrppHBlRb617WtqGanYc0kjkeoO2UplT8YxY7VXuvBtkcPe1evRoicHgnnsRtjG+V10HDNNBwjJWTxQ1FZ8JwU7H09SH5a7mzY4Bz1KOzTcP27ju4xUc7IbdPTSU0Mzn6mwSPYAcO5lodkZ8FJSUcdp4UqbdU19A+qN1pZtENQ1/qNyC7I6fUruV6RjhjN7ZtTwxNNe7g2GmbR09NUCEMqahoDHHkwvOxPuUlPw7XVQkDGwsbHL3GqWVrGuk+K0nmfcunqK4ScRX0Ri13G11NeHS09RM0ZGBiVjs9BkZHgilqKOa0sorBV28GhrJnNZX6RrjcQWvaX+7HzJ+eV0yzwxt25OPhe6VJLBThkhmNOxs0jYy+Qc2NB5lZ8HD9wqWa2xxRAyOiZ38zYy97faa0HmR9a7ahlppayhvE9xoayq+E9VZJNNoZA0FuHMj2yTjnjooIaqCaqqaa6OtddYZq+oe5z5w2ajBecvYc5ORgjGcoudPHixcjScOXOup4pYIoz3+ruGPla182nnoaTl2Fj6iM5HJeh/CJqrbZq2x3K0077dAIJG1ugTQuY44eNQyQQQduq89qZHS1Mry4PLnucXAYDiScnCMbaeWMx9BBLnAAHJOAPFajKeChAdUNE1SRkRZ9Rnv8AE+SqUpELO/xmU7MBHs+acnfU4+seZXRhPmoqWeWSc5ldt0aNmj5FXeGg4ACB83MA5UDpCeqdykElG4lrstd7wn749FDqTE7Z6rK5riYyuKYyOPVA0lxDWglx2AA5rdpLEyOIVFylETMZ7vO/ypzK0/LGe4xNTvHKdpOcnK2qi60MHqUlGx2nbU4LKqKx1VLrcxjemGjCrZ7l+DA53UzXbYUWloaHNOQmEgRtnY0GSbK3FKBzOFkNl8SrDJhjnlLbPLBtxz8lZbNnmsWKoHmFZZOPjfSntlcWoHZ6pnEY5qk2oxzKc1GeoRtHjUzlA4hM6cFQvmGeaLVzEnkAndVZXg5wk+YYOfFVnyBS0xxDId8qrK/yRyyHVt4Kq95yUN8cQOdlQyPAOOaMqCXmpzvTq48RtfsoZHZKQOBhMd1FreRGkiSUnpjAZRjDQm5JlymLKYAFJMgC2ATaclLPinTUfGE+AeYylsmyiAWU+rPQICkCnoD6JwcdMoAUSYSgg9EWryUTSBzRA5QViQN3JwjGyjyQcElECqTpIN98Iwc9OSjB2wiB6JxNiUHPRTNcGhQA4wEYVxnYlLm6cNG+eeEwPXqhPvTBwB3TZ6StIG/IpDrtzQ6gXbIXP3wCmX+kjnbYwkwZG4Qsbq3J5KQvDG4wN0QZanQmOdGcgqdtXg+BPgqmvUMckxOBkHKryZ+O2mypw0b7E4Vgys0gg7josQSFWWSktAJVTKM8uNafIDnxPVROwW74URkwAAd+uUi71c538ErRJUb/AFHZUzH6sYO5UTsuCKm2fghPD2vXS8NhqJUMs+5AKeV+BgKq45K0yy1EzHvZa99k+UGcJtZWNuz0LKJgc94YxpLnbADqVHn3LbooW2ymFZMB6RIPvTD+KPjIxm6FunZT2KDvJQ2WucNm9I1lVddPWSa5ZCc9OigmnfNK5zjknc5UeVvNQ5jrsYGUxGN02T4oXPPilaW9nbIWE+9GXh27Rg9VCh1EHZQuYJxJjmjbMq+vPNNnbOVPkVxXxPgY1FTsqcgdFlCQ4RtlI6o8kXBsioyBhGakYzyWKJzy1IvSPEo8k/bavpG2VG+o2zkLNdOeYKAzk80eR/bXHzjBOVE6cYxlVHTZ5FRGXfdHk0x41h0hznOVGTkoNWeqcJ722x4zk4CqyvwTlTveGjdZ082px0rPky06MYd07tXqn5E7KsjZ7RjxAVQnKbKx8qvTVa6F4yJGj3pLJykn5jSLdMnJS1LHZGTggc02cpOT2CSykEkKFqQ5SSRAdEhHJLfKYGEQKBOCmBpJsp0BIHZRZUWcIs5KY0mb13RtKgBwealBTlRkm5YRcxzUIcSjCuVnYMkjzTgjPrIAc80wcSSAnsaSZJOyJjd8lKPYZKcuHRNF/hy7HJIuyM9Qo9XybpahnCCuIieZSacps4SBGCgaHsDzRg4G5+VQo9WWYQmxJqA5bpy7f3qHUU+pPafBN3hHIc1YY3THnqqsQ1PHkrBcRtnZa4eh4mfJtuoMknmme71/JMCFGV7FxFndMXIHOwnGXEADJPRIpGha4I5agzT/AOLwDW8fGPRvylHWVklZO6V558h0HkE0v8Wp2Ujcah60pHV3h8iq5Ws9CTXYspE7oCU5dsjZatp3HGEJcgLsoM5UXJpjgkL8IgdShyh1lvJEy/rSRORvzTasAhRd6eqfvA4c+SVux47IuwkHHxQl2UJKml4JO880jIhLSQCCMICCgeES955pjIOijIQEEdUHMBmRAZPFA5AXAKLWkxi2yTopC8NblxwFQEuFHLK54AJ2R9yRUxSVNSZCQ3ZviqxSyMIScrK3ZkhT5TIM+EkySAhSSSUESfLfjD50gdPreG69EfaOKYa+3UFXcbTS1db3ZbBJBGXsa8Etc4CM7bb4zjIygPOst+MPnT5b8YLsKk8YUtLT1MlEDBUyuhgkbb4yJHNONvUzueXjgqxaY+J7nW3Gjc6lpJ6CjkrJY6ihjadDBkgDRzPRCnDZHiPnSyPjD5107rlxS2GnmdRkR1JAgebbHiQnkGnRuVI6q4tYZw+hkaaduqbNtj+9jGcn1Ntt/cnKHKhzR+MPnRam/Gb862BxVdv6an/Q4f3U/wDCm7/01P8AocP7qNhi62+I+dPqb8ZvzrZ/hTdv6an/AEOH91L+FN2/paf9Ei/dRsMgPb8Zvzp9bfjN+daw4ru/9LT/AKJF+6i/hVdv6Sm/RIv3Uwx+8Z8YfOiEjB+O351rfwpu39LT/okX7qccU3c/99T/AKHF+6nsMlsjDze351IJGfHb861P4UXXpLT/AKJF+6t+yRcVcQWq53G3yUL4razXOx1PEHkYLvVGjfYFA049krN92/Oi7xnx2/Ou1uVFxha6C0Vk7KV4uzdVLDDSRvkIwDu0M22IVKiqOKa+7ttkVLpqS9rXtNvZ96BIGp3qbDfmjyTcduY7xnLU351LGWAZ1N+ddTdP4T2q5XCke2KdlBOYJqmOgYYmkYyc6NhuFr3y0cT2Gjq6iest0votTDSujhpGFznysD249TfYpzJNxcAZmkYDm496HvGk7Pbj8pdJ6VxWal1N6DL3wAcYxbWZAPI40dVZo/4T1L2942GliMUkvfVNJGyPSxup3raPm8VXknxciZGZALh86WtnR7fnXT09fxFU0vpMNDNLDp1d4y2sLcZxz0eKmbPxM+aeEW+cS04zMwW1mY9s7+ptsq/+jTkxIM4yMe9F3jB+M35104qeJHUhq2Uz/RtIcZjbmaME4BzoxjK3ZrBxPTUVfWTXC2CnpHtjEgpGuEryzUGt+95HMDJ6kBFuhY867xufab86LW3b1m/Ouk9J4q9I9GFA/vwzvDH8Gx6g3xI0cuikml4tghoppKFwZXAmm/6PjzJ7hp8ifcMpeafHbl9bfjt+dOHBzg0OaT71uzXa+0s7oaprIJW+0ySija4fIWqakvN2nqYqeB8D55niONopYsucTgD2VclvY1pjsLI2Yc9uo+aB0zACS4bea626DiG23MW4z0VVW6nMfBS0zHvjc3GQ4aB48xkbHdZxuXEknpHd0riKbInLbcw92Rz1ersqufXReDnO8YSTrb86HvG/GHzrojX8Tsc5rqR4LXNYQbawEOd7Ixo5np4q9DFxXNb5KgRxtlE8cDKV9AwSyF+cFo0YxkEZys/M/FyGtnx2/OrVC5jZzMXNIjGQM/jdFuVcnFlBUugqaB7Htm7j/J8eDJ8UHTuT08Veb/CJnDlFdWvp5RWzyxRwx0cZeDGMuyNPLmnjl2Xg5Z0oc4kuBJOSSeaHWPFg+VdFFWcTzshfDRvkZOCYnNtzCHgDO3q77KnNf7zC2N0piY2RuphdRxgOGcZHq7jK08i8WO6VgHtN+dCZmn8dvzrTPE10/paf9Ei/dRs4iubuctP+iRfuqd2qmEjG7xvx2/Olqb8dvzrYdxJc2naSm/RIv3UP8Jrp/SU/6JF+6lVMfvGfHb86XeM+O351rnia6f0tP+iRfuohxJcyM66f9Ei/dSGmIZGD8dvzpu9jH47fnXTR117ntM1wjq7aI4g4mJ0MQkcGkZIGjzCjuFwvtsp6OaeajxVxCWMNpYyQ0gEZ9THXplTcj058TxH8YfOj72H+kaPlVz+FN1/paf8ARIv3Uv4UXU85af8ARIv3UeZzFTE8I/71vzpnVMP9I351c/hPdR/3lN+iRfuoTxRdB/3tP+iRfup+Y0omqh+MPnVilZDWHSJmh3xcqX+FF1/pab9Ei/dSHFd2YQWzU4cORFJFt/8AFLzPKddKlZGKeQs1b+ZVJz29Xs+ddaOKK6voQ7vIBUx7P/isR1Dx9lZknEt2jdh0lP8AocX7qWU+YWHrth62/HZ86jLx8Zvzrb/hRdP6Sm/Q4v3UzuKLt0lpv0OL91Z1bD1D47fnS1DoQfcVs/wpu/8AS036HD+6qVddau5tY2pfE7uydOiFkfP8kDKAqJgU6FMCSQJICJEhSUGJeuW3tStlDDZoat9wuQt9YyaKeeCNs1PCGFpjDgfXyTjJxsvIj7J9y9H4h4eoal9bJDE2Otht9PMymb95a5gpmPe9vqkOdkkuaSDjcKRpo0PaXZaabh2pmprhLNbDUxSs9XQY5XOIkbk+2A4YB81mU/HlBBxBdKuaWtq4JrNJbKd8kMcbhkYblrdg0cupRw8FWqo4qqbTHBcPRYJ4qV1S6Zuz5Glw2089sActiSUVm4bt1sv1gBM89XLJSyguiLopWyMJcNxpGnYDc5wcoNpS9qluMj6iCGsgnqp6OV/3tj2UZgj0/ewTh2o+7bIUdV2jcPVFJdqX4Mk9FrIsmlEIa01Hd6e+Y4OzHvzbuMe8rk2W2ku/C89dGxor6OIgwj70O5ZpHeDbEhy46hkEbYyte08DUVdTW81cdZTSSTQMlGsOLmywySBwGMN3YMDJJB3wgPPum6WV18Vqt8NNa7jFR1r21zzJC4PD2QFsoYGv9X1s4JPL2m4Wvd+HbbWVtZX09FWHu7hXx1MYmAbiLS7XkN9Vvr4IAJ5YVB5yn1eK7+8cFWuztqu9qas6paiOCRsZcIjGG6Wvw3G+rJJIwMEK/aeF6C3cRVBibM51vqpaNwnw5tUDTSu1tGNsFmeowWlMPMEs7813cHBttllFI+oqYnRQ0Mz6wYcyUTlgLWNxzGvbc50uyrDuGqCnirKeOKemqvg6WSbvj3jIyJ2Mbhxb8U6iRuOWyNh5+iXbR8K0Pw7U299tuYjopjDNNJIGscDK1jX+znfJ2Gebd+aq8Y26O126y0kYyIHVsPeFoDnhlS5oJx1wEbDlMldvwJxnScJMk7+KaQzVkT5I2tBbJAGPa9pyeZ1jA8lxAC6/g1tLUxS0L2ej1lVUxx01e+lE8QdgjuZB+K12QcjfbwTpOr/wo2yaG2d9S1feRwV0FQ5gb96E/smPf8UADG2yFvaVZZqaSgkpq9kMcNAyGqja3vZjTOydYJ2DvecLLqOH6K40NDSStdT10Fogf6Q1w7kfxp0Ti5uNxh2dWeihp+DbfWST00PpdPVelVNvpo5nj77NGzWx/LYHBBHm3dTqBu3rtLtlxt1dDTMrqad9RVPjLYY3CaObGWvJ3bjlt0AVmp7VbO65yVkVDVSZulLWtjka0erHCI3DOfazuPcFxtzsdjtN0tTZKuea3V0rZRUNcARTENaXYxsQ/X8jVPLwlS29ssdaKioqqerho6iGmfu10peQ4bHYNDQB1LuaNQN2ftIpoqa9wUVXcddTRCChldFHE6A9455HqdBk77nJKxeKOLaG/cOW6kEcr7jTlodVvjEbjEGY0OwSH77h2BsAmrODKWk9ILZZ5mwW6sqDMzGh0kMxjG+ORABI55Kjn4ctkvGlVw5SCqZK2KWKnfLKD3lQG6mZ22aeWEyblo7R6K3cNW+2Yr2vp7TV0T9BGDLK4FjhvyG+/NalJ2o8PQXyO6zU90fMzuBpOHNOiExuONWA7J9rc42XLVfCVqpYKiqhqJ6uBlGa+nY14DpoRoZg4GxEhfk+DFIeHbVaZYqrTVzyfCNJDCxzgBH3sbZcPGNy05GNs5HJHjA0x2i202UW0CvA+BHW8A4098ZNQdjPLG2ea0bj2rWyeqjngpK2Tu7tBXGOXDQ6NkQYW8+edx02Cw7pw7DT3i/sc2QtdAahs0bWmN4dVsbhmR6ukOLT1yD0QzcI2p89RFRsrtdNVVtL3UkgJqHQtDmjIHqZyc8+SNQm1B2k2qO6zmU1tXbHx6TTz0sXrNLy8sGkgggnIdvvnZRRdolobJaZ3U9cHwW2W3TNBBETXAgSMJOS4ZA36LCqOGrS43KOg9I9JpWamQ1DyzUGxa5HNcW4cWnI07ZaMjmuSla+neY5WOY8c2uGCPkKqSUr06biriGnvtVQeiskEVFRR0gkmxrl0D2nY5eQ32WHSzsir6eSWSVkbJGuc6HGtoB5tz1HRUXSYCmt72/CdKX0zqpgmYXU45yjUMt+XktN6mkWbr1H/ChapJII62GprZTRTUk9zNPGych5Gn1MkEDG+TvlZFy45obrZJ6aaousdbHUyzQ1MLY2Gpa+MMIlAwBsMbZ2UdRZKa7VkFfGJKm1yh+gNibTS02JWsLZQAdQGsBpAOduW6abg+3iSno2R1PeMdcDLNqJMwp3ODWBoGziAOW/PYrPUXG5U9plimqXVLIbgyWaroaqVpa3DO4ADmtOd8gKlS9plPFV3CoqfT6l8t6hrqdriPVgYT9757HB5clHZqOgioJW0kb5IfSJyPSIcOafg97i3cZIDhsceBVeThq3VcMbXMl9Jmnt1OKjIa2Fk0AcS5oGDvtk4ztkqdQ1+Himlp6Hiarpp+/pa2qE9tjqpB38VXnd+gE4a1rjg/2QobVxlZaTgtvD1fS1TnuFS11TE0aou8A0lpz5YcPBZ1HwzaJ7jJTxGrbU6TEyCoDomul7wgN7wt5luCMjGdsqlFZKAcOMuFW6o72c1DWdywubE+LGGuwCNzzyRgbhaSTXZXt17OPBca+0utE76GeI0754anuoqfELcOPee1u3IDfMrh+LLvT3fiOqmoWCOgjcYqSMcmxAnG3TJJPyrdruErd6RUxUlPXyOo6400rXStzIzuHS6uXq40789vNXZeHrVHBbbRJDVvhq7m0MmjcGviEtNG/JJb6waXZwcZAKNyUa2867xjGkuOSOgWpVQx01HGQMukAdn3rpqjh6gq7bbK2sMroaehpYHiliJc4PkmBl9UEnZgx4k7lctO8TWuMMcXCJ7oskYJAOxI6bLXjzl2zyl3GeXZckoc7qTohehDBOE079IDB8qKEAuyeiqSPzK45zvsllei061rqMdm8kbahwqnSveYe+aMgPaC7SdyMY23VfilzXWfh9w/zXTnXqzgN+rf6umVHTWqFvAVZdZIIzI+ZscMpfhw3GQB5YOcZ5jcdX4oijisnDr4YqdjJKUkmJpBL/AFdWrPXluFltbmkOcJtQQFxygRITlCXIMpIGjk5TJJiUtmtUcxhqWOzsTpd7irdVEHZwNwVlA4WrC/vI9+a0wu5qlrtnPBG2ECt1LCDqCqHqs7DCh6pJJA5TJakOpALUkmSQAJJJKVEeRXTXq1cQW1/cSzVtTSzCFolaXmOQuja5rN+ZAIGPJcz0K9ApuPaOmus1V6NUyRulontjeRsIYTG/3H1st926A5tsHEsc1XJG25tkDWvqHtLwcYJBcfcDj3KzVWviaihhZG64SUsVSYad8RkDRLgEhoOCD63gOqsV/E0ElirrVBPWzNkNO2CSVjI9LIzIS0tb/rPPqtKu4xslyrIpauC4iKO5S1IbG4AujkjY05IOQQWZwOYONkthzMVv4geZrbFTV7g0gy0zWuIydxlvXPPzwmldfqWlZJJJcI6aB3dsJe8NYRkYG+3UfOF31t4ktVXDFN3ssJpX0jIcCNr43xROYZtLnAacO2GTy3C5niDiKkqrQLfQ1NVlkMdHI0RMEU7InEskz7QJ2dp6EndMMuejvVsiq6WGSrNFA5rpjHrbGHYDgS043GRzHghijv7ZwIvhISuAlGkvye9wA7bnq2Geq3rrxdb7lT3WN8E8sdUdVPFNG37zJ3bG9414OR7By3cOGFXpOLKM0VlpK+nqHNpHGOqlhk0vkgaXGJo/JL3ddwAEBQbQcUzmppGU92kdIQaiJoedZLcjUBsSW7jPRCaa+vZRvhnrah3o5ljDNeYWZLSN/ceW2Nl0R45t7Jba6GKsDaWqoJn6WtZqbTtc12ADsTkYCih4ytzXQMmgmlpW0xhnpnxNc2Yd9JIN85YRrGHDcHKYU4rbfrTUWeeJ8lTSH0aeF7o3vgjdLu1pHiM9PkQ3io4mraCTvYa34Op3P1SAyuY4F2kkucSdJLQMcsjxV2k40oYJIi6Gq0R0tBCACPap5WvcefIhpwpBxhSVVW1oFREySinow6QjSx8lSZWvP9kA7+5AYFV/CShijqqqS6QR6e4ZJI97duegHPlyWZLUT1Ab308kukkjW8uxk5OM+J3K7Hjqrt1XTfxOqkBbXyyinIY5shk3fKHNcTza0b42Ow5rh0AQK0LaLu9k4tnppYBqlFMXY5Hc48gfpWdldRwfxBa7BIaitgqpKhlQ2SMxYLdGhzXDBIAd62c77AjqmSrQ2e8V9kra5j6htNTwRsa1xd9+a6UNDGeI1HOOSeotvEwxUVFLdXdzEZGySMfljBsSCeQC2oOL7WyETdxWNqX0lFTSRNDe7aaeRjtTTnPrBnLGxJQDjWlE0TnxVZDKm4zOGobtqGaWDn0PP6EBjyWi5W9ra+WiNZQUndhzpI3CJutusMOcEc8+HzoHi/uulVNormV0sgE2gOa4ucNQBx5DIHgFpXniagutmqqMx1Uby6lkiJ0kOdHAIXB3gNsjCvVXFUVEaKkqWiWV9tfS189PKHnW5hjjeDyLmxhufeQkHMlt8gikowa9kTZBG6EFwaHScgRyy7HyppaW7tca+anrWuMun0h7XZMmS3GrxyCPkXS0/GFs9FioqmKs7imFEYpGBpfI6nc8nUCds6yBucABZ964igvE9rZEJomU9TPI/vCMffKkyDGPBrt/cgKBob9RT02aa4U8ziY6c6HtJxnU1vznIV2isl1rWTmSpmgfFW07HRyh5cZJdWmTA3OA3nud9l0Fy4ut9Be71TQunrKarr6qR8+W/exJG6MGI55+tnO2cAKtbeNaCgbb4jDVPioZaItk9UPlbC+RzsjOxPeYaPAI2GIbffvRhJUSVkVPLBLVMe8vLZWtOXEYzzIzk9Rkqxa5uIqCo72OkrZXVTXkd4H5eXY1Oa4HIdjGXc8HzVmLim3xw0rzFVOqIbXPb3RkDQ4vc5zHZznHrYI8lM7im3Mv9RcoZK8Q1jnyVFJPEyWP1y0ujxnduBgO2Iw3wTDOrLhxDdoqiUitdTwMEUwZrLGNbk4fnnjJznoqdxo71JIa+4UlYTUSBvfSxEa3kbAbc8YwPBa1p4js9vZXn0WqbJNJUiFgeHtZHLE5jRudnDIy7ByFeg44o46+apdT1MjHy0TwxzhsIYTE8+R9bLfcMoKxzlzslXaaKgqKoFjqxj3tic0hzA1+nf381UoYpKi4UsEcndPlmZG2Tf1SXAA7b7Zyr16uVDUUFsoqE1T46JkzDJUgAv1yahsCVn2+obS3OkqXguZDPHK4DmQ1wJ+pPadNasZfqWsrZTPXSClkkppKprn4w12CM+GcH5RlA+n4lpnQa4bpFrnLoch41TYySP7WOq1qji6jfMaoQVAmihrYI4tu7lbO97g5+/Ma9xvnS1aVu4uoa69Vet08UNRVioBlc0ZY2mfEWbnAc4u25DzCLT05OpF8pqtkdU64MqKl2trXufrlLvVyPHI29xRvpOIIY6jvKe5NjDG9/qD8BoHqh3kBjHgta53mlob5a5qaofNSxNpu9gdHGXwsheNLA4EjJaM8877q1Z+IqCKO63GSKqNTLLV6HOIcHNmYQ0bn1SCckjnt4InYvTOrY+JaXujOLrqlxAHuMn3x2M6QevuVMUPEFPG+jbBcIo5263QNa4NeOWS3kV1Vu4uo6y/TiR00UdRUwztdM8ABsdO+N7ck4DnasDl5kKOr4ktltpm08NVWNJjgdA6OKJ76QwFwYw+sQQdWrOcgp3IRydM+91cj5aI100jXh75InOJDsEZJHXHy4Qa77pkAkuBD2Mc/d/rNd6rCfEHYDxXR8I363GvtMFdJPBPTXGapE+WiN4kbg94dsEEcx44UUHFlpFFG2eGuMrqOipJmxuDABBI1xLXZzktbttsVOzY8VHxNDVCCCnujJ2xCPRGHhwiJ2G34uc7cs5R0dpu7aR2u3VQgne+NrzGf5WP2hjntvlalw4woJLdNRUkVUwGlip43FrWD1KkzZIBP4px71Zk43tk11hrXRVzO7r6yYNaGnMVQ3BPP2mnpyKrG6pWbczBZrpVSNbTW+qnLmte0RxE5a7Ok+44OPcgqqCuoYopKujnp2yg92ZWFurHPGfBdM7iqgNrZT0raw91FRRanlrSe4lc9xIB6h2wWVfr/AA3WiMDGza/hOqrAZMbMl04HvGndG6GVG4Nhe49AVnl2VZa/71KPJU08r0I6yC2zu4BqLhNV1hpvWbHTlxEOdbQCADzyXHljZScZtjFo4de1oZI+ky9rWADk3BGB195UFLXVsXA9XTOtzTRSNJNS+Q4JLxjS34wO/nhcuXOdgOeXAcsnkoMySbKEnCYFlLKHUllGwfKSSFIEtSm9VnvCoU8Tp5mxt5nf3BXs6PVBBx4K8P6WynGQs+Q4cQrU07QzGck7Kick7lLO9mWUKfmEygEkkkmCSSSQAJJJKVEeRXpFLwHb5bv3EjK0Ur6y3wxvzjUyeIveQcbkEbFebqyLhWaY2mrn0x40DvXYZjljfZAde7hq3T2Rl3o6Sqdih780Xel7nuE5iLg4DOkAZOBzI6LW4v4ftjKm6XOdlVqkkna1tPGXCnfHGwsa7AwMk5JONtwvOI6ypiLXR1EzCwFrS2QjAPMDB5FI1tWWSM9Jm0S/yje8OH/lb7/KjQdjWcNW08ZVVlpIKksoqWSYsdNqkqXtjDw1u22c42ycBSW3he2V5oXvpKyFlbWmke10m9EBG063bbglxdvj1W+O64j0mfvxUd9J3wORJrOoHxzzRmrqi6U+kzapv5U9471/yt9/lRoO+h4Ms9VFDTMNRDO6noKh1U6YFmJ3hjhpxsN8g5WcLLaxTXeartNwpX2+Nn3qaYtDnOm7vUSW5AAIz5grkfSZy0tM0mC0NI1nBA5D3DwRS1tVOXGWpmkLgGu1yF2oDkDk8kB6EOErLR3yegfR11ZLBDVFrSHsZUBkOtjmuxuS4HAbkYIWJeuH7da7DBM0VbqmengnjlDHGJ2vOtpdy9XYDrkHK5kV9aDE4VdQDCMRHvXfex/Z32+RC+qqHwCB08zoWuLhG6QloJ5nHLKZbRNRoEXRIH2CFMkjZnXR2CyUt2tdwJDzXRtJga9zmRvAY5zgHgEB4wCA7AIyucU7KmeKKSKOaRkcmz2tcQHe8dVQek3bh+jvN0qHxUFQ6thmoYntjmDGzMkptR204aRo579eqoz8JWenppJ5G1AEnwe2MmbSyE1DX6nEkZIaW5AOPNcOK2qa7W2pnDstdkSEHI5H5OnggkqamYHvaiWTOMh7yc45deiVDrbnZLFa+JKGhqWV8VP6XJT1ZkaWYjDg1sjXEc8HJxt4c1ZHBtFSEQVEc9VVw10FBVRU8n8m5+pznjY7AaQOmc5XHMuNQyrhqJ3elmLZrKomRuOgwTy8kLq6rfVTVPpMomnJMr2vLS/Jyc4QHZVHBtHTxTPjNRPBFa5qkVDD6j5WVJiGDjGC0Zx5qaCgttu4r4mtdJRzvp6O3VUTmySanylpbuDp9U8uQ6Lhm1dS2n7htTKId/vYeQ3fy5JmVNQyoM4nlExOe8Dzq+dIPUbZZKKHuaWmjliiqbhb5nRvxJJTukp5iYySOhA5jkRlZMHCNpq4YKdoqKeofT2+odUvmy1oneGPGnGMDOQcrhRVVLXl4qJQ4v1kh5yXePv80xqJiwtM0hBAaQXndo5D3DwQHohs1BPabXRVlFU0UcdXXMaJdRy8d0GmRzW6mt3xkA4PkVVPCltZSwxVNPUxVEtNWyPqe/1RU74HvaByw4HSAd87ghcWbjX953np1TrGwcZnZxyO+fJTVN6rqq2UlukmIpqVr2tY0katTy8l3iclUTuaDg+0fDzqWanqHR09ZDTgvlwK4SRudluBsctBGM7Fc9VWak/gsblTwTRVMbgaiGd7muiDnlrdIIw9vIZzkHOQud9Lqj3Q9JmxD/JffD6nu8PkTvq6mWPu5aiaSPUXaXyEjJ64PXzQAK3aqRtwu1FRPmELKiojhdKeTA5wGfpVHKWogjGyYdm6y26Nt6fV2m4wG2U5eI5JtPeHvhGCSW7DB38+SuUfC9lq6u2PHpL6a5wGWnjZN67e7heZQdv6RoA8lw8lZVTau9qZ3lzQx2qQnLRyG/TyWvQ3m5R3OmuFO2CD0WJ0MIazDGNc0h2BnmdROfE5RJaToY+G7TLYKmvioahs8lBBOIZJnE0hdM5jn7DJaQA7ccvnWi7hO2y1dRbmsqY20lX6NFl2RW/envDm7bZLASRn1XD3rhXVsjA9kdRLqc3TI8yHU8eBPX3JqK8VtFVxyRzGQxxujaJSXBjXDB07+qcciMYVei9uor7BaqS33Cd9BXCSkhpB3bpSAZZtQdgubu1pAAxzwrNTwXbqeJ01RR1bJIqetc+mbMSS+Ax6Rq075DznAxtsVxd1vdbc+6immcYoWaGMDnEAZLupJO5J3So7/cqKSeSOqke+anfTl0jy4ta7GdJzsdhupqnewWOztoae3SUlS6lr7pQ/e+9xJTOmgdqaXY30nfG3TK5e6WO30fDsVzifK7vR6KGGQZFSyQiQkfF0aSPylzvpM+ou7+XUX94TrPtfG9/mpaq4zVVPTwOEbI4AdLWNxqceb3eLjgZPkp0StlJCkmE8M3dPHxTsVJMzS7bkd1UVqN/eU+k+036lUvwAB2xHiFByKMOw5C7YlIq6WK4W+DgKoohO306omD+60F5IBG5O2jYDG568srl0+UxOUgfKYpiUKNmSSScIAgUTWue9rGNJcTgAdVEtan00FN3xANRIPV/sN+1OTZUtPoMZia4d87+UI6eQVV8ukYBySopJS52eqiJ8UrkJCcSTlMUuaYqTOmTIkwZJMkjYOklnySRsIwnQpJKEkkkgEkkkgEnymSQD806EHCfKCp0spJJbBJwT1KZJAJO1MkgaEnCEckRTgLKSBFlPY2dClqUjGF252HijYR5Klax55NKclrdmge9Nrd8YogH3MpHs4+VLuJPAfOgDnHmSiyfjFUBejy45D50xhkH4v0pd5jqfnS713RHQN3cnxCn7mXowqRjieZUwk080dBAKaY/ige8qQUjh7b2tTvqdOwJULp3O6p9BMI4oiHE6j5pSVTiC1uAFVLieqXLmQl5BJGSXE9UznBjdLTlx5lCZNtLBgdVFlLZC1JalGkgDyllAkgCylqQpJAeVJC7TKPPZQJ2kggoCZ+zyhdu3PgnccnKbbkmESScjBTIBJJJIBJJJIA4gHSNB5ahlWKmUyPJ+RV4jiQJnHKNg3UpnJk5UmWUySSNkSSSSQJJJJMEkkkgI0kkkKJEkkgEkkkgEkkkgHATpJJUEkkkkCSSSQCSSSQBNTZSSThGSSSQQ42asnoET5T7O2Ekk9mDmkQkkiASQKSScBxunSSTBw/HJAZCfFJJKUGLiQmyfFJJMCSSSU0El0SSQAdUkkk4CSSSTBJJJJESSSSAMcgkkkmCccBAkkgEkkkgEmSSSoE04cCkeSSSUAUkkkAkkkkgSSSSASYnCSSZwspJJ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5" y="927684"/>
            <a:ext cx="1905000" cy="1905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64656" y="1341990"/>
            <a:ext cx="728349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？可扩展性：加入悔棋的功能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8877" y="286491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90240" y="3764280"/>
            <a:ext cx="74282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比如我要加入悔棋的功能，如果要改动面向过程的设计，那么从输入到判断到显示这一连串的步骤都要改动，甚至步骤之间的顺序都要进行大规模调整。如果是面向对象的话，只用改动棋盘对象就行了，棋盘系统保存了黑白双方的棋谱，简单回溯就可以了，而显示和规则判断则不用顾及，同时整个对对象功能的调用顺序都没有变化，改动只是局部的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/>
          <p:nvPr/>
        </p:nvSpPr>
        <p:spPr>
          <a:xfrm>
            <a:off x="0" y="1"/>
            <a:ext cx="4367463" cy="213742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rtlCol="0" anchor="t"/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方正粗宋简体"/>
              <a:ea typeface="方正粗宋简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137420"/>
            <a:ext cx="9312442" cy="2145822"/>
          </a:xfrm>
          <a:prstGeom prst="rect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面向对象方法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121351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PART3</a:t>
            </a:r>
            <a:r>
              <a:rPr lang="en-US" altLang="zh-CN" sz="4000" b="1" i="1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endParaRPr lang="zh-CN" altLang="en-US" sz="4000" b="1" dirty="0">
              <a:solidFill>
                <a:schemeClr val="accent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8" name="矩形 4"/>
          <p:cNvSpPr/>
          <p:nvPr/>
        </p:nvSpPr>
        <p:spPr>
          <a:xfrm>
            <a:off x="9312442" y="4283242"/>
            <a:ext cx="2879559" cy="2574758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rtlCol="0" anchor="t"/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方正粗宋简体"/>
              <a:ea typeface="方正粗宋简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2442" y="2137419"/>
            <a:ext cx="2879559" cy="214582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4831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面向对象的开发方法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OOSD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6989" y="1062478"/>
            <a:ext cx="1113723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OOSD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是一种把面向对象的思想应用于软件开发过程，指导开发活动的系统方法。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九十年代以来计算机领域的主流技术，是一种当今成熟的、普遍流行的软件开发方法。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n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面向对象方法的解决思路是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从现实世界中的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客观对象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入手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尽量运用人类的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自然思维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方式来构造软件系统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。是一种运用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对象、类、继承、封装、聚合、消息传送、多态性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等概念来构造系统的软件开发方法。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n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面向对象方法中，把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都看成是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。对象是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功能抽象和数据抽象的统一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，较过程稳定。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4831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面向对象的开发方法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OOSD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264" y="1114744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面向对象软件开发方法的主要思想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5431" y="1863974"/>
            <a:ext cx="101386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人类的自然思维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的方式，对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客观世界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软件模型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客观实体和实体之间的联系构成了现实世界的所有问题。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面向对象技术将现实世界中的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实体及相互关系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映射为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对象及对象间的关系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，实体间的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相互作用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被映射为对象间的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消息发送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zh-CN" sz="2000" dirty="0"/>
              <a:t>。</a:t>
            </a:r>
            <a:endParaRPr lang="zh-CN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264" y="4229764"/>
            <a:ext cx="5016420" cy="14732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587068" y="3958389"/>
            <a:ext cx="1167063" cy="409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读者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587068" y="4367463"/>
            <a:ext cx="1167063" cy="89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读者号</a:t>
            </a:r>
            <a:endParaRPr lang="en-US" altLang="zh-CN" dirty="0"/>
          </a:p>
          <a:p>
            <a:pPr algn="ctr"/>
            <a:r>
              <a:rPr lang="zh-CN" altLang="en-US" dirty="0"/>
              <a:t>姓名</a:t>
            </a:r>
            <a:endParaRPr lang="en-US" altLang="zh-CN" dirty="0"/>
          </a:p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858001" y="3958389"/>
            <a:ext cx="1167063" cy="409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图书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58001" y="4367462"/>
            <a:ext cx="1167063" cy="890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书号</a:t>
            </a:r>
            <a:endParaRPr lang="en-US" altLang="zh-CN" dirty="0"/>
          </a:p>
          <a:p>
            <a:pPr algn="ctr"/>
            <a:r>
              <a:rPr lang="zh-CN" altLang="en-US" dirty="0"/>
              <a:t>书名</a:t>
            </a:r>
            <a:endParaRPr lang="en-US" altLang="zh-CN" dirty="0"/>
          </a:p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323095" y="3958388"/>
            <a:ext cx="1167063" cy="409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管理员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323095" y="4367462"/>
            <a:ext cx="1167063" cy="89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编号</a:t>
            </a:r>
            <a:endParaRPr lang="en-US" altLang="zh-CN" dirty="0"/>
          </a:p>
          <a:p>
            <a:pPr algn="ctr"/>
            <a:r>
              <a:rPr lang="zh-CN" altLang="en-US" dirty="0"/>
              <a:t>姓名</a:t>
            </a:r>
            <a:endParaRPr lang="en-US" altLang="zh-CN" dirty="0"/>
          </a:p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587067" y="5257799"/>
            <a:ext cx="1167063" cy="89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借书</a:t>
            </a:r>
            <a:endParaRPr lang="en-US" altLang="zh-CN" dirty="0"/>
          </a:p>
          <a:p>
            <a:pPr algn="ctr"/>
            <a:r>
              <a:rPr lang="zh-CN" altLang="en-US" dirty="0"/>
              <a:t>还书</a:t>
            </a:r>
            <a:endParaRPr lang="en-US" altLang="zh-CN" dirty="0"/>
          </a:p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323095" y="5257799"/>
            <a:ext cx="1167063" cy="89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办理借书</a:t>
            </a:r>
            <a:endParaRPr lang="en-US" altLang="zh-CN" dirty="0"/>
          </a:p>
          <a:p>
            <a:pPr algn="ctr"/>
            <a:r>
              <a:rPr lang="zh-CN" altLang="en-US" dirty="0"/>
              <a:t>办理还书</a:t>
            </a:r>
            <a:endParaRPr lang="en-US" altLang="zh-CN" dirty="0"/>
          </a:p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864016" y="5257799"/>
            <a:ext cx="1167063" cy="890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查询状态</a:t>
            </a:r>
            <a:endParaRPr lang="en-US" altLang="zh-CN" dirty="0"/>
          </a:p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546139" y="62716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现实世界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646134" y="62716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</a:t>
            </a:r>
            <a:endParaRPr lang="zh-CN" altLang="en-US" dirty="0"/>
          </a:p>
        </p:txBody>
      </p:sp>
      <p:sp>
        <p:nvSpPr>
          <p:cNvPr id="19" name="右箭头 18"/>
          <p:cNvSpPr/>
          <p:nvPr/>
        </p:nvSpPr>
        <p:spPr>
          <a:xfrm>
            <a:off x="5751095" y="4547937"/>
            <a:ext cx="721894" cy="418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6" y="1909511"/>
            <a:ext cx="10287000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4831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面向对象的开发方法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OOSD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12529" y="1229152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</a:rPr>
              <a:t>软件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7868" y="2652576"/>
            <a:ext cx="5046662" cy="3714750"/>
            <a:chOff x="97868" y="2652576"/>
            <a:chExt cx="5046662" cy="3714750"/>
          </a:xfrm>
        </p:grpSpPr>
        <p:sp>
          <p:nvSpPr>
            <p:cNvPr id="26" name="Rectangle 2"/>
            <p:cNvSpPr>
              <a:spLocks noChangeArrowheads="1"/>
            </p:cNvSpPr>
            <p:nvPr/>
          </p:nvSpPr>
          <p:spPr bwMode="auto">
            <a:xfrm>
              <a:off x="2453718" y="2652576"/>
              <a:ext cx="2420937" cy="8683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2453718" y="5795826"/>
              <a:ext cx="2420937" cy="57150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3001010" y="5842656"/>
              <a:ext cx="1487488" cy="4556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latin typeface="微软简魏碑"/>
                  <a:ea typeface="微软简魏碑"/>
                  <a:cs typeface="微软简魏碑"/>
                </a:rPr>
                <a:t>计算机</a:t>
              </a:r>
              <a:endParaRPr lang="zh-CN" altLang="en-US" sz="2000" dirty="0">
                <a:latin typeface="微软简魏碑"/>
                <a:ea typeface="微软简魏碑"/>
                <a:cs typeface="微软简魏碑"/>
              </a:endParaRPr>
            </a:p>
          </p:txBody>
        </p:sp>
        <p:sp>
          <p:nvSpPr>
            <p:cNvPr id="29" name="Line 5"/>
            <p:cNvSpPr>
              <a:spLocks noChangeShapeType="1"/>
            </p:cNvSpPr>
            <p:nvPr/>
          </p:nvSpPr>
          <p:spPr bwMode="auto">
            <a:xfrm>
              <a:off x="2209243" y="3520939"/>
              <a:ext cx="293528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0" name="Group 6"/>
            <p:cNvGrpSpPr/>
            <p:nvPr/>
          </p:nvGrpSpPr>
          <p:grpSpPr bwMode="auto">
            <a:xfrm>
              <a:off x="980518" y="5575164"/>
              <a:ext cx="4164012" cy="393700"/>
              <a:chOff x="1143" y="3022"/>
              <a:chExt cx="2623" cy="248"/>
            </a:xfrm>
          </p:grpSpPr>
          <p:sp>
            <p:nvSpPr>
              <p:cNvPr id="46" name="Line 7"/>
              <p:cNvSpPr>
                <a:spLocks noChangeShapeType="1"/>
              </p:cNvSpPr>
              <p:nvPr/>
            </p:nvSpPr>
            <p:spPr bwMode="auto">
              <a:xfrm>
                <a:off x="1917" y="3159"/>
                <a:ext cx="184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Rectangle 8"/>
              <p:cNvSpPr>
                <a:spLocks noChangeArrowheads="1"/>
              </p:cNvSpPr>
              <p:nvPr/>
            </p:nvSpPr>
            <p:spPr bwMode="auto">
              <a:xfrm>
                <a:off x="1143" y="3022"/>
                <a:ext cx="754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>
                    <a:latin typeface="微软简魏碑"/>
                    <a:ea typeface="微软简魏碑"/>
                    <a:cs typeface="微软简魏碑"/>
                  </a:rPr>
                  <a:t>机器语言</a:t>
                </a:r>
                <a:endParaRPr lang="zh-CN" altLang="en-US" sz="2000">
                  <a:latin typeface="微软简魏碑"/>
                  <a:ea typeface="微软简魏碑"/>
                  <a:cs typeface="微软简魏碑"/>
                </a:endParaRPr>
              </a:p>
            </p:txBody>
          </p:sp>
        </p:grp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>
              <a:off x="994805" y="3301864"/>
              <a:ext cx="11969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latin typeface="微软简魏碑"/>
                  <a:ea typeface="微软简魏碑"/>
                  <a:cs typeface="微软简魏碑"/>
                </a:rPr>
                <a:t>自然语言</a:t>
              </a:r>
              <a:endParaRPr lang="zh-CN" altLang="en-US" sz="2000" dirty="0">
                <a:latin typeface="微软简魏碑"/>
                <a:ea typeface="微软简魏碑"/>
                <a:cs typeface="微软简魏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2833444" y="2758938"/>
              <a:ext cx="1690687" cy="6461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latin typeface="微软简魏碑"/>
                  <a:ea typeface="微软简魏碑"/>
                  <a:cs typeface="微软简魏碑"/>
                </a:rPr>
                <a:t>客观世界</a:t>
              </a:r>
              <a:endParaRPr lang="zh-CN" altLang="en-US" sz="2000" dirty="0">
                <a:latin typeface="微软简魏碑"/>
                <a:ea typeface="微软简魏碑"/>
                <a:cs typeface="微软简魏碑"/>
              </a:endParaRPr>
            </a:p>
            <a:p>
              <a:pPr algn="ctr" eaLnBrk="1" hangingPunct="1"/>
              <a:r>
                <a:rPr lang="zh-CN" altLang="en-US" sz="2000" dirty="0">
                  <a:latin typeface="微软简魏碑"/>
                  <a:ea typeface="微软简魏碑"/>
                  <a:cs typeface="微软简魏碑"/>
                </a:rPr>
                <a:t>（问题域）</a:t>
              </a:r>
              <a:endParaRPr lang="zh-CN" altLang="en-US" sz="2000" dirty="0">
                <a:latin typeface="微软简魏碑"/>
                <a:ea typeface="微软简魏碑"/>
                <a:cs typeface="微软简魏碑"/>
              </a:endParaRP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2929968" y="3801926"/>
              <a:ext cx="1465146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i="1" dirty="0">
                  <a:solidFill>
                    <a:srgbClr val="FF0000"/>
                  </a:solidFill>
                  <a:latin typeface="微软简综艺"/>
                  <a:ea typeface="微软简综艺"/>
                  <a:cs typeface="微软简综艺"/>
                </a:rPr>
                <a:t>语言的鸿沟</a:t>
              </a:r>
              <a:endParaRPr lang="zh-CN" altLang="en-US" sz="2000" b="1" i="1" dirty="0">
                <a:solidFill>
                  <a:srgbClr val="FF0000"/>
                </a:solidFill>
                <a:latin typeface="微软简综艺"/>
                <a:ea typeface="微软简综艺"/>
                <a:cs typeface="微软简综艺"/>
              </a:endParaRPr>
            </a:p>
          </p:txBody>
        </p:sp>
        <p:grpSp>
          <p:nvGrpSpPr>
            <p:cNvPr id="34" name="Group 13"/>
            <p:cNvGrpSpPr/>
            <p:nvPr/>
          </p:nvGrpSpPr>
          <p:grpSpPr bwMode="auto">
            <a:xfrm>
              <a:off x="240743" y="4386126"/>
              <a:ext cx="4903787" cy="627063"/>
              <a:chOff x="677" y="2273"/>
              <a:chExt cx="3089" cy="395"/>
            </a:xfrm>
          </p:grpSpPr>
          <p:sp>
            <p:nvSpPr>
              <p:cNvPr id="43" name="Line 14"/>
              <p:cNvSpPr>
                <a:spLocks noChangeShapeType="1"/>
              </p:cNvSpPr>
              <p:nvPr/>
            </p:nvSpPr>
            <p:spPr bwMode="auto">
              <a:xfrm>
                <a:off x="1917" y="2393"/>
                <a:ext cx="184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Rectangle 15"/>
              <p:cNvSpPr>
                <a:spLocks noChangeArrowheads="1"/>
              </p:cNvSpPr>
              <p:nvPr/>
            </p:nvSpPr>
            <p:spPr bwMode="auto">
              <a:xfrm>
                <a:off x="677" y="2273"/>
                <a:ext cx="1234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dirty="0">
                    <a:latin typeface="微软简魏碑"/>
                    <a:ea typeface="微软简魏碑"/>
                    <a:cs typeface="微软简魏碑"/>
                  </a:rPr>
                  <a:t>面向对象的语言</a:t>
                </a:r>
                <a:endParaRPr lang="zh-CN" altLang="en-US" sz="2000" dirty="0">
                  <a:latin typeface="微软简魏碑"/>
                  <a:ea typeface="微软简魏碑"/>
                  <a:cs typeface="微软简魏碑"/>
                </a:endParaRPr>
              </a:p>
            </p:txBody>
          </p:sp>
          <p:sp>
            <p:nvSpPr>
              <p:cNvPr id="45" name="Rectangle 16"/>
              <p:cNvSpPr>
                <a:spLocks noChangeArrowheads="1"/>
              </p:cNvSpPr>
              <p:nvPr/>
            </p:nvSpPr>
            <p:spPr bwMode="auto">
              <a:xfrm>
                <a:off x="2071" y="2404"/>
                <a:ext cx="1525" cy="264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35" name="Group 17"/>
            <p:cNvGrpSpPr/>
            <p:nvPr/>
          </p:nvGrpSpPr>
          <p:grpSpPr bwMode="auto">
            <a:xfrm>
              <a:off x="97868" y="4817926"/>
              <a:ext cx="5046662" cy="590550"/>
              <a:chOff x="587" y="2525"/>
              <a:chExt cx="3179" cy="372"/>
            </a:xfrm>
          </p:grpSpPr>
          <p:sp>
            <p:nvSpPr>
              <p:cNvPr id="40" name="Rectangle 18"/>
              <p:cNvSpPr>
                <a:spLocks noChangeArrowheads="1"/>
              </p:cNvSpPr>
              <p:nvPr/>
            </p:nvSpPr>
            <p:spPr bwMode="auto">
              <a:xfrm>
                <a:off x="587" y="2525"/>
                <a:ext cx="1234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>
                    <a:latin typeface="微软简魏碑"/>
                    <a:ea typeface="微软简魏碑"/>
                    <a:cs typeface="微软简魏碑"/>
                  </a:rPr>
                  <a:t>非</a:t>
                </a:r>
                <a:r>
                  <a:rPr lang="en-US" altLang="zh-CN" sz="2000">
                    <a:latin typeface="微软简魏碑"/>
                    <a:ea typeface="微软简魏碑"/>
                    <a:cs typeface="微软简魏碑"/>
                  </a:rPr>
                  <a:t>OO</a:t>
                </a:r>
                <a:r>
                  <a:rPr lang="zh-CN" altLang="en-US" sz="2000">
                    <a:latin typeface="微软简魏碑"/>
                    <a:ea typeface="微软简魏碑"/>
                    <a:cs typeface="微软简魏碑"/>
                  </a:rPr>
                  <a:t>的高级语言</a:t>
                </a:r>
                <a:endParaRPr lang="zh-CN" altLang="en-US" sz="2000">
                  <a:latin typeface="微软简魏碑"/>
                  <a:ea typeface="微软简魏碑"/>
                  <a:cs typeface="微软简魏碑"/>
                </a:endParaRPr>
              </a:p>
            </p:txBody>
          </p:sp>
          <p:sp>
            <p:nvSpPr>
              <p:cNvPr id="41" name="Rectangle 19"/>
              <p:cNvSpPr>
                <a:spLocks noChangeArrowheads="1"/>
              </p:cNvSpPr>
              <p:nvPr/>
            </p:nvSpPr>
            <p:spPr bwMode="auto">
              <a:xfrm>
                <a:off x="2071" y="2652"/>
                <a:ext cx="1525" cy="245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" name="Line 20"/>
              <p:cNvSpPr>
                <a:spLocks noChangeShapeType="1"/>
              </p:cNvSpPr>
              <p:nvPr/>
            </p:nvSpPr>
            <p:spPr bwMode="auto">
              <a:xfrm>
                <a:off x="1917" y="2639"/>
                <a:ext cx="184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6" name="Group 21"/>
            <p:cNvGrpSpPr/>
            <p:nvPr/>
          </p:nvGrpSpPr>
          <p:grpSpPr bwMode="auto">
            <a:xfrm>
              <a:off x="966230" y="5179876"/>
              <a:ext cx="4178300" cy="608013"/>
              <a:chOff x="1134" y="2763"/>
              <a:chExt cx="2632" cy="383"/>
            </a:xfrm>
          </p:grpSpPr>
          <p:sp>
            <p:nvSpPr>
              <p:cNvPr id="37" name="Rectangle 22"/>
              <p:cNvSpPr>
                <a:spLocks noChangeArrowheads="1"/>
              </p:cNvSpPr>
              <p:nvPr/>
            </p:nvSpPr>
            <p:spPr bwMode="auto">
              <a:xfrm>
                <a:off x="1134" y="2763"/>
                <a:ext cx="754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>
                    <a:latin typeface="微软简魏碑"/>
                    <a:ea typeface="微软简魏碑"/>
                    <a:cs typeface="微软简魏碑"/>
                  </a:rPr>
                  <a:t>汇编语言</a:t>
                </a:r>
                <a:endParaRPr lang="zh-CN" altLang="en-US" sz="2000">
                  <a:latin typeface="微软简魏碑"/>
                  <a:ea typeface="微软简魏碑"/>
                  <a:cs typeface="微软简魏碑"/>
                </a:endParaRPr>
              </a:p>
            </p:txBody>
          </p:sp>
          <p:sp>
            <p:nvSpPr>
              <p:cNvPr id="38" name="Rectangle 23"/>
              <p:cNvSpPr>
                <a:spLocks noChangeArrowheads="1"/>
              </p:cNvSpPr>
              <p:nvPr/>
            </p:nvSpPr>
            <p:spPr bwMode="auto">
              <a:xfrm>
                <a:off x="2071" y="2901"/>
                <a:ext cx="1525" cy="245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9" name="Line 24"/>
              <p:cNvSpPr>
                <a:spLocks noChangeShapeType="1"/>
              </p:cNvSpPr>
              <p:nvPr/>
            </p:nvSpPr>
            <p:spPr bwMode="auto">
              <a:xfrm>
                <a:off x="1917" y="2899"/>
                <a:ext cx="184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8" name="AutoShape 28"/>
          <p:cNvSpPr/>
          <p:nvPr/>
        </p:nvSpPr>
        <p:spPr bwMode="auto">
          <a:xfrm>
            <a:off x="5992435" y="1862997"/>
            <a:ext cx="5206838" cy="830997"/>
          </a:xfrm>
          <a:prstGeom prst="borderCallout1">
            <a:avLst>
              <a:gd name="adj1" fmla="val 5185"/>
              <a:gd name="adj2" fmla="val -2671"/>
              <a:gd name="adj3" fmla="val 318053"/>
              <a:gd name="adj4" fmla="val -19295"/>
            </a:avLst>
          </a:prstGeom>
          <a:solidFill>
            <a:schemeClr val="bg1"/>
          </a:solidFill>
          <a:ln w="12700">
            <a:solidFill>
              <a:srgbClr val="99011A"/>
            </a:solidFill>
            <a:miter lim="800000"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ea typeface="微软简魏碑"/>
                <a:cs typeface="微软简魏碑"/>
              </a:rPr>
              <a:t>能比较直接地反映客观世界的本来面目，并使软件开发人员能够运用</a:t>
            </a:r>
            <a:r>
              <a:rPr lang="zh-CN" altLang="en-US" sz="1800" b="1" dirty="0">
                <a:solidFill>
                  <a:srgbClr val="FF0000"/>
                </a:solidFill>
                <a:ea typeface="微软简魏碑"/>
                <a:cs typeface="微软简魏碑"/>
              </a:rPr>
              <a:t>人类认识事物</a:t>
            </a:r>
            <a:r>
              <a:rPr lang="zh-CN" altLang="en-US" sz="1800" dirty="0">
                <a:ea typeface="微软简魏碑"/>
                <a:cs typeface="微软简魏碑"/>
              </a:rPr>
              <a:t>所采用的一般思维方法来进行软件开发。</a:t>
            </a:r>
            <a:endParaRPr lang="zh-CN" altLang="en-US" sz="1800" dirty="0">
              <a:ea typeface="微软简魏碑"/>
              <a:cs typeface="微软简魏碑"/>
            </a:endParaRPr>
          </a:p>
        </p:txBody>
      </p:sp>
      <p:sp>
        <p:nvSpPr>
          <p:cNvPr id="49" name="AutoShape 27"/>
          <p:cNvSpPr/>
          <p:nvPr/>
        </p:nvSpPr>
        <p:spPr bwMode="auto">
          <a:xfrm>
            <a:off x="5992435" y="2806217"/>
            <a:ext cx="5206838" cy="1384995"/>
          </a:xfrm>
          <a:prstGeom prst="borderCallout1">
            <a:avLst>
              <a:gd name="adj1" fmla="val 2602"/>
              <a:gd name="adj2" fmla="val -3074"/>
              <a:gd name="adj3" fmla="val 155781"/>
              <a:gd name="adj4" fmla="val -16347"/>
            </a:avLst>
          </a:prstGeom>
          <a:solidFill>
            <a:schemeClr val="bg1"/>
          </a:solidFill>
          <a:ln w="12700">
            <a:solidFill>
              <a:srgbClr val="99011A"/>
            </a:solidFill>
            <a:miter lim="800000"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ea typeface="微软简魏碑"/>
                <a:cs typeface="微软简魏碑"/>
              </a:rPr>
              <a:t>高级语言隐蔽了机器细节，使用有形象意义的数据命名和表达式，可以联系到程序所描述的具体事物。特别是</a:t>
            </a:r>
            <a:r>
              <a:rPr lang="zh-CN" altLang="en-US" sz="1800" b="1" dirty="0">
                <a:solidFill>
                  <a:srgbClr val="FF0000"/>
                </a:solidFill>
                <a:ea typeface="微软简魏碑"/>
                <a:cs typeface="微软简魏碑"/>
              </a:rPr>
              <a:t>结构化编程语言</a:t>
            </a:r>
            <a:r>
              <a:rPr lang="zh-CN" altLang="en-US" sz="1800" dirty="0">
                <a:ea typeface="微软简魏碑"/>
                <a:cs typeface="微软简魏碑"/>
              </a:rPr>
              <a:t>更便于</a:t>
            </a:r>
            <a:r>
              <a:rPr lang="zh-CN" altLang="en-US" sz="1800" b="1" dirty="0">
                <a:solidFill>
                  <a:srgbClr val="FF0000"/>
                </a:solidFill>
                <a:ea typeface="微软简魏碑"/>
                <a:cs typeface="微软简魏碑"/>
              </a:rPr>
              <a:t>体现客观事物的结构和逻辑涵义</a:t>
            </a:r>
            <a:r>
              <a:rPr lang="zh-CN" altLang="en-US" sz="1800" dirty="0">
                <a:ea typeface="微软简魏碑"/>
                <a:cs typeface="微软简魏碑"/>
              </a:rPr>
              <a:t>，与人类的自然语言更接近，但仍有不少差距。</a:t>
            </a:r>
            <a:endParaRPr lang="zh-CN" altLang="en-US" sz="1800" dirty="0">
              <a:ea typeface="微软简魏碑"/>
              <a:cs typeface="微软简魏碑"/>
            </a:endParaRPr>
          </a:p>
        </p:txBody>
      </p:sp>
      <p:sp>
        <p:nvSpPr>
          <p:cNvPr id="50" name="AutoShape 26"/>
          <p:cNvSpPr/>
          <p:nvPr/>
        </p:nvSpPr>
        <p:spPr bwMode="auto">
          <a:xfrm>
            <a:off x="5988618" y="4300481"/>
            <a:ext cx="5256280" cy="1107996"/>
          </a:xfrm>
          <a:prstGeom prst="borderCallout1">
            <a:avLst>
              <a:gd name="adj1" fmla="val 3120"/>
              <a:gd name="adj2" fmla="val -3222"/>
              <a:gd name="adj3" fmla="val 92537"/>
              <a:gd name="adj4" fmla="val -15953"/>
            </a:avLst>
          </a:prstGeom>
          <a:solidFill>
            <a:schemeClr val="bg1"/>
          </a:solidFill>
          <a:ln w="12700">
            <a:solidFill>
              <a:srgbClr val="99011A"/>
            </a:solidFill>
            <a:miter lim="800000"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微软简魏碑"/>
                <a:ea typeface="微软简魏碑"/>
                <a:cs typeface="微软简魏碑"/>
              </a:rPr>
              <a:t>以易理解的符号表示指令、数据以及寄存器、地址等物理概念。稍稍适合人类的形象思维，但仍然相差很远。因为</a:t>
            </a:r>
            <a:r>
              <a:rPr lang="zh-CN" altLang="en-US" sz="1800" b="1" dirty="0">
                <a:solidFill>
                  <a:srgbClr val="FF0000"/>
                </a:solidFill>
                <a:latin typeface="微软简魏碑"/>
                <a:ea typeface="微软简魏碑"/>
                <a:cs typeface="微软简魏碑"/>
              </a:rPr>
              <a:t>抽象层次太低</a:t>
            </a:r>
            <a:r>
              <a:rPr lang="zh-CN" altLang="en-US" sz="1800" dirty="0">
                <a:latin typeface="微软简魏碑"/>
                <a:ea typeface="微软简魏碑"/>
                <a:cs typeface="微软简魏碑"/>
              </a:rPr>
              <a:t>，仍需考虑大量的机器细节。</a:t>
            </a:r>
            <a:endParaRPr lang="zh-CN" altLang="en-US" sz="1800" dirty="0">
              <a:latin typeface="微软简魏碑"/>
              <a:ea typeface="微软简魏碑"/>
              <a:cs typeface="微软简魏碑"/>
            </a:endParaRPr>
          </a:p>
        </p:txBody>
      </p:sp>
      <p:sp>
        <p:nvSpPr>
          <p:cNvPr id="51" name="AutoShape 25"/>
          <p:cNvSpPr/>
          <p:nvPr/>
        </p:nvSpPr>
        <p:spPr bwMode="auto">
          <a:xfrm>
            <a:off x="5988618" y="5593420"/>
            <a:ext cx="5210655" cy="830997"/>
          </a:xfrm>
          <a:prstGeom prst="borderCallout1">
            <a:avLst>
              <a:gd name="adj1" fmla="val 3463"/>
              <a:gd name="adj2" fmla="val -3222"/>
              <a:gd name="adj3" fmla="val 20805"/>
              <a:gd name="adj4" fmla="val -14166"/>
            </a:avLst>
          </a:prstGeom>
          <a:solidFill>
            <a:schemeClr val="bg1"/>
          </a:solidFill>
          <a:ln w="12700">
            <a:solidFill>
              <a:srgbClr val="99011A"/>
            </a:solidFill>
            <a:miter lim="800000"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微软简魏碑"/>
                <a:ea typeface="微软简魏碑"/>
                <a:cs typeface="微软简魏碑"/>
              </a:rPr>
              <a:t>程序的指令、数据、地址，都是由二进制的</a:t>
            </a:r>
            <a:r>
              <a:rPr lang="zh-CN" altLang="en-US" sz="1800" dirty="0">
                <a:ea typeface="微软简魏碑"/>
                <a:cs typeface="微软简魏碑"/>
              </a:rPr>
              <a:t>“</a:t>
            </a:r>
            <a:r>
              <a:rPr lang="en-US" altLang="zh-CN" sz="1800" dirty="0">
                <a:latin typeface="微软简魏碑"/>
                <a:ea typeface="微软简魏碑"/>
                <a:cs typeface="微软简魏碑"/>
              </a:rPr>
              <a:t>0</a:t>
            </a:r>
            <a:r>
              <a:rPr lang="en-US" altLang="zh-CN" sz="1800" dirty="0">
                <a:ea typeface="微软简魏碑"/>
                <a:cs typeface="微软简魏碑"/>
              </a:rPr>
              <a:t>”</a:t>
            </a:r>
            <a:r>
              <a:rPr lang="zh-CN" altLang="en-US" sz="1800" dirty="0">
                <a:latin typeface="微软简魏碑"/>
                <a:ea typeface="微软简魏碑"/>
                <a:cs typeface="微软简魏碑"/>
              </a:rPr>
              <a:t>和</a:t>
            </a:r>
            <a:r>
              <a:rPr lang="zh-CN" altLang="en-US" sz="1800" dirty="0">
                <a:ea typeface="微软简魏碑"/>
                <a:cs typeface="微软简魏碑"/>
              </a:rPr>
              <a:t>“</a:t>
            </a:r>
            <a:r>
              <a:rPr lang="en-US" altLang="zh-CN" sz="1800" dirty="0">
                <a:latin typeface="微软简魏碑"/>
                <a:ea typeface="微软简魏碑"/>
                <a:cs typeface="微软简魏碑"/>
              </a:rPr>
              <a:t>1</a:t>
            </a:r>
            <a:r>
              <a:rPr lang="en-US" altLang="zh-CN" sz="1800" dirty="0">
                <a:ea typeface="微软简魏碑"/>
                <a:cs typeface="微软简魏碑"/>
              </a:rPr>
              <a:t>”</a:t>
            </a:r>
            <a:r>
              <a:rPr lang="zh-CN" altLang="en-US" sz="1800" dirty="0">
                <a:latin typeface="微软简魏碑"/>
                <a:ea typeface="微软简魏碑"/>
                <a:cs typeface="微软简魏碑"/>
              </a:rPr>
              <a:t>构成的。离机器最近，能够直接地执行，然而没有丝毫形象的意义，离人类的思维最远。</a:t>
            </a:r>
            <a:endParaRPr lang="zh-CN" altLang="en-US" sz="1800" dirty="0">
              <a:latin typeface="微软简魏碑"/>
              <a:ea typeface="微软简魏碑"/>
              <a:cs typeface="微软简魏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441" y="1063536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面向对象方法的主要优点：鸿沟变窄</a:t>
            </a:r>
            <a:endParaRPr lang="zh-CN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 autoUpdateAnimBg="0"/>
      <p:bldP spid="49" grpId="0" animBg="1" autoUpdateAnimBg="0"/>
      <p:bldP spid="50" grpId="0" animBg="1" autoUpdateAnimBg="0"/>
      <p:bldP spid="51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2624" y="249207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ChatGPT</a:t>
            </a:r>
            <a:r>
              <a:rPr lang="zh-CN" altLang="en-US" b="1" dirty="0"/>
              <a:t>可以替代基本程序员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2114" y="65675"/>
            <a:ext cx="6064744" cy="6604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73" y="1212463"/>
            <a:ext cx="4875934" cy="533305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4831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面向对象的开发方法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OOSD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1109"/>
          <p:cNvSpPr txBox="1">
            <a:spLocks noChangeArrowheads="1"/>
          </p:cNvSpPr>
          <p:nvPr/>
        </p:nvSpPr>
        <p:spPr bwMode="auto">
          <a:xfrm>
            <a:off x="10625258" y="3650806"/>
            <a:ext cx="838200" cy="369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封装</a:t>
            </a:r>
            <a:endParaRPr lang="zh-CN" altLang="en-US" sz="1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36050" y="815447"/>
            <a:ext cx="9795028" cy="5616862"/>
            <a:chOff x="919791" y="455612"/>
            <a:chExt cx="10567048" cy="6400800"/>
          </a:xfrm>
        </p:grpSpPr>
        <p:sp>
          <p:nvSpPr>
            <p:cNvPr id="22" name="AutoShape 1026"/>
            <p:cNvSpPr>
              <a:spLocks noChangeArrowheads="1"/>
            </p:cNvSpPr>
            <p:nvPr/>
          </p:nvSpPr>
          <p:spPr bwMode="auto">
            <a:xfrm>
              <a:off x="3816044" y="6094412"/>
              <a:ext cx="5105400" cy="762000"/>
            </a:xfrm>
            <a:prstGeom prst="cloudCallout">
              <a:avLst>
                <a:gd name="adj1" fmla="val -34204"/>
                <a:gd name="adj2" fmla="val 408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/>
            <a:lstStyle/>
            <a:p>
              <a:pPr algn="ctr">
                <a:defRPr/>
              </a:pPr>
              <a:r>
                <a:rPr lang="zh-CN" altLang="en-US" sz="2000" dirty="0">
                  <a:solidFill>
                    <a:schemeClr val="bg1"/>
                  </a:solidFill>
                </a:rPr>
                <a:t>客观世界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AutoShape 1027"/>
            <p:cNvSpPr>
              <a:spLocks noChangeArrowheads="1"/>
            </p:cNvSpPr>
            <p:nvPr/>
          </p:nvSpPr>
          <p:spPr bwMode="auto">
            <a:xfrm>
              <a:off x="3228052" y="5006335"/>
              <a:ext cx="7130598" cy="922029"/>
            </a:xfrm>
            <a:prstGeom prst="cube">
              <a:avLst>
                <a:gd name="adj" fmla="val 25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Oval 1028"/>
            <p:cNvSpPr>
              <a:spLocks noChangeArrowheads="1"/>
            </p:cNvSpPr>
            <p:nvPr/>
          </p:nvSpPr>
          <p:spPr bwMode="auto">
            <a:xfrm>
              <a:off x="3407748" y="540861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 dirty="0">
                  <a:solidFill>
                    <a:schemeClr val="bg1"/>
                  </a:solidFill>
                </a:rPr>
                <a:t>对象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1029"/>
            <p:cNvSpPr>
              <a:spLocks noChangeArrowheads="1"/>
            </p:cNvSpPr>
            <p:nvPr/>
          </p:nvSpPr>
          <p:spPr bwMode="auto">
            <a:xfrm>
              <a:off x="5340044" y="541657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</a:rPr>
                <a:t>对象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1030"/>
            <p:cNvSpPr>
              <a:spLocks noChangeArrowheads="1"/>
            </p:cNvSpPr>
            <p:nvPr/>
          </p:nvSpPr>
          <p:spPr bwMode="auto">
            <a:xfrm>
              <a:off x="6047452" y="5332412"/>
              <a:ext cx="533400" cy="533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</a:rPr>
                <a:t>对象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1031"/>
            <p:cNvSpPr>
              <a:spLocks noChangeArrowheads="1"/>
            </p:cNvSpPr>
            <p:nvPr/>
          </p:nvSpPr>
          <p:spPr bwMode="auto">
            <a:xfrm>
              <a:off x="6657052" y="5348331"/>
              <a:ext cx="609600" cy="5520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</a:rPr>
                <a:t>对象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1032"/>
            <p:cNvSpPr>
              <a:spLocks noChangeArrowheads="1"/>
            </p:cNvSpPr>
            <p:nvPr/>
          </p:nvSpPr>
          <p:spPr bwMode="auto">
            <a:xfrm>
              <a:off x="7321244" y="5180012"/>
              <a:ext cx="7620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chemeClr val="bg1"/>
                  </a:solidFill>
                </a:rPr>
                <a:t>对象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29" name="Oval 1033"/>
            <p:cNvSpPr>
              <a:spLocks noChangeArrowheads="1"/>
            </p:cNvSpPr>
            <p:nvPr/>
          </p:nvSpPr>
          <p:spPr bwMode="auto">
            <a:xfrm>
              <a:off x="8159444" y="533241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</a:rPr>
                <a:t>对象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1034"/>
            <p:cNvSpPr>
              <a:spLocks noChangeArrowheads="1"/>
            </p:cNvSpPr>
            <p:nvPr/>
          </p:nvSpPr>
          <p:spPr bwMode="auto">
            <a:xfrm>
              <a:off x="8769044" y="533241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>
                  <a:solidFill>
                    <a:schemeClr val="bg1"/>
                  </a:solidFill>
                </a:rPr>
                <a:t>对象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31" name="Oval 1035"/>
            <p:cNvSpPr>
              <a:spLocks noChangeArrowheads="1"/>
            </p:cNvSpPr>
            <p:nvPr/>
          </p:nvSpPr>
          <p:spPr bwMode="auto">
            <a:xfrm>
              <a:off x="9378644" y="533241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>
                  <a:solidFill>
                    <a:schemeClr val="bg1"/>
                  </a:solidFill>
                </a:rPr>
                <a:t>对象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32" name="Oval 1036"/>
            <p:cNvSpPr>
              <a:spLocks noChangeArrowheads="1"/>
            </p:cNvSpPr>
            <p:nvPr/>
          </p:nvSpPr>
          <p:spPr bwMode="auto">
            <a:xfrm>
              <a:off x="3968444" y="540861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</a:rPr>
                <a:t>对象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1037"/>
            <p:cNvSpPr>
              <a:spLocks noChangeArrowheads="1"/>
            </p:cNvSpPr>
            <p:nvPr/>
          </p:nvSpPr>
          <p:spPr bwMode="auto">
            <a:xfrm>
              <a:off x="4586004" y="5402924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</a:rPr>
                <a:t>对象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4" name="Line 1038"/>
            <p:cNvSpPr>
              <a:spLocks noChangeShapeType="1"/>
            </p:cNvSpPr>
            <p:nvPr/>
          </p:nvSpPr>
          <p:spPr bwMode="auto">
            <a:xfrm>
              <a:off x="3892244" y="5789612"/>
              <a:ext cx="533400" cy="6096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1039"/>
            <p:cNvSpPr>
              <a:spLocks noChangeShapeType="1"/>
            </p:cNvSpPr>
            <p:nvPr/>
          </p:nvSpPr>
          <p:spPr bwMode="auto">
            <a:xfrm>
              <a:off x="4349444" y="5713412"/>
              <a:ext cx="228600" cy="6858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1040"/>
            <p:cNvSpPr>
              <a:spLocks noChangeShapeType="1"/>
            </p:cNvSpPr>
            <p:nvPr/>
          </p:nvSpPr>
          <p:spPr bwMode="auto">
            <a:xfrm flipH="1">
              <a:off x="4672084" y="5850550"/>
              <a:ext cx="232368" cy="59756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1041"/>
            <p:cNvSpPr>
              <a:spLocks noChangeShapeType="1"/>
            </p:cNvSpPr>
            <p:nvPr/>
          </p:nvSpPr>
          <p:spPr bwMode="auto">
            <a:xfrm flipH="1">
              <a:off x="5263844" y="5789612"/>
              <a:ext cx="381000" cy="6858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042"/>
            <p:cNvSpPr>
              <a:spLocks noChangeShapeType="1"/>
            </p:cNvSpPr>
            <p:nvPr/>
          </p:nvSpPr>
          <p:spPr bwMode="auto">
            <a:xfrm>
              <a:off x="6309036" y="5789612"/>
              <a:ext cx="21608" cy="6858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1043"/>
            <p:cNvSpPr>
              <a:spLocks noChangeShapeType="1"/>
            </p:cNvSpPr>
            <p:nvPr/>
          </p:nvSpPr>
          <p:spPr bwMode="auto">
            <a:xfrm>
              <a:off x="6983460" y="5803260"/>
              <a:ext cx="32984" cy="59595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1044"/>
            <p:cNvSpPr>
              <a:spLocks noChangeShapeType="1"/>
            </p:cNvSpPr>
            <p:nvPr/>
          </p:nvSpPr>
          <p:spPr bwMode="auto">
            <a:xfrm flipH="1">
              <a:off x="7473644" y="5865812"/>
              <a:ext cx="152400" cy="533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045"/>
            <p:cNvSpPr>
              <a:spLocks noChangeShapeType="1"/>
            </p:cNvSpPr>
            <p:nvPr/>
          </p:nvSpPr>
          <p:spPr bwMode="auto">
            <a:xfrm flipH="1">
              <a:off x="7854644" y="5637212"/>
              <a:ext cx="609600" cy="6858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1046"/>
            <p:cNvSpPr>
              <a:spLocks noChangeShapeType="1"/>
            </p:cNvSpPr>
            <p:nvPr/>
          </p:nvSpPr>
          <p:spPr bwMode="auto">
            <a:xfrm flipH="1">
              <a:off x="8388044" y="5637212"/>
              <a:ext cx="762000" cy="7620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1047"/>
            <p:cNvSpPr>
              <a:spLocks noChangeShapeType="1"/>
            </p:cNvSpPr>
            <p:nvPr/>
          </p:nvSpPr>
          <p:spPr bwMode="auto">
            <a:xfrm flipH="1">
              <a:off x="8692844" y="5713412"/>
              <a:ext cx="1066800" cy="6858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0532751" y="3707914"/>
              <a:ext cx="954088" cy="1247775"/>
              <a:chOff x="11011466" y="5056495"/>
              <a:chExt cx="954088" cy="1247775"/>
            </a:xfrm>
          </p:grpSpPr>
          <p:sp>
            <p:nvSpPr>
              <p:cNvPr id="111" name="Text Box 1048"/>
              <p:cNvSpPr txBox="1">
                <a:spLocks noChangeArrowheads="1"/>
              </p:cNvSpPr>
              <p:nvPr/>
            </p:nvSpPr>
            <p:spPr bwMode="auto">
              <a:xfrm>
                <a:off x="11011466" y="5056495"/>
                <a:ext cx="939800" cy="12477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400" dirty="0"/>
                  <a:t>对象名</a:t>
                </a:r>
                <a:endParaRPr lang="zh-CN" altLang="en-US" sz="1400" dirty="0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zh-CN" altLang="en-US" sz="1400" dirty="0"/>
                  <a:t>属性</a:t>
                </a:r>
                <a:endParaRPr lang="zh-CN" altLang="en-US" sz="1400" dirty="0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400" dirty="0"/>
                  <a:t>…</a:t>
                </a:r>
                <a:endParaRPr lang="en-US" altLang="zh-CN" sz="1400" dirty="0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zh-CN" altLang="en-US" sz="1400" dirty="0"/>
                  <a:t>操作</a:t>
                </a:r>
                <a:endParaRPr lang="zh-CN" altLang="en-US" sz="1400" dirty="0"/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altLang="zh-CN" sz="1400" dirty="0"/>
                  <a:t>…</a:t>
                </a:r>
                <a:endParaRPr lang="en-US" altLang="zh-CN" sz="1400" dirty="0"/>
              </a:p>
            </p:txBody>
          </p:sp>
          <p:sp>
            <p:nvSpPr>
              <p:cNvPr id="112" name="Line 1049"/>
              <p:cNvSpPr>
                <a:spLocks noChangeShapeType="1"/>
              </p:cNvSpPr>
              <p:nvPr/>
            </p:nvSpPr>
            <p:spPr bwMode="auto">
              <a:xfrm flipV="1">
                <a:off x="11025754" y="5293016"/>
                <a:ext cx="925512" cy="142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Line 1050"/>
              <p:cNvSpPr>
                <a:spLocks noChangeShapeType="1"/>
              </p:cNvSpPr>
              <p:nvPr/>
            </p:nvSpPr>
            <p:spPr bwMode="auto">
              <a:xfrm>
                <a:off x="11025754" y="5803260"/>
                <a:ext cx="939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" name="Text Box 1051"/>
            <p:cNvSpPr txBox="1">
              <a:spLocks noChangeArrowheads="1"/>
            </p:cNvSpPr>
            <p:nvPr/>
          </p:nvSpPr>
          <p:spPr bwMode="auto">
            <a:xfrm>
              <a:off x="3892244" y="4265612"/>
              <a:ext cx="381000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b="1"/>
                <a:t>类</a:t>
              </a:r>
              <a:endParaRPr lang="zh-CN" altLang="en-US" sz="1600" b="1"/>
            </a:p>
          </p:txBody>
        </p:sp>
        <p:sp>
          <p:nvSpPr>
            <p:cNvPr id="46" name="Text Box 1052"/>
            <p:cNvSpPr txBox="1">
              <a:spLocks noChangeArrowheads="1"/>
            </p:cNvSpPr>
            <p:nvPr/>
          </p:nvSpPr>
          <p:spPr bwMode="auto">
            <a:xfrm>
              <a:off x="5187644" y="4265612"/>
              <a:ext cx="381000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/>
                <a:t>类</a:t>
              </a:r>
              <a:endParaRPr lang="zh-CN" altLang="en-US" sz="1600"/>
            </a:p>
          </p:txBody>
        </p:sp>
        <p:sp>
          <p:nvSpPr>
            <p:cNvPr id="47" name="Text Box 1053"/>
            <p:cNvSpPr txBox="1">
              <a:spLocks noChangeArrowheads="1"/>
            </p:cNvSpPr>
            <p:nvPr/>
          </p:nvSpPr>
          <p:spPr bwMode="auto">
            <a:xfrm>
              <a:off x="6787844" y="4341812"/>
              <a:ext cx="381000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/>
                <a:t>类</a:t>
              </a:r>
              <a:endParaRPr lang="zh-CN" altLang="en-US" sz="1600"/>
            </a:p>
          </p:txBody>
        </p:sp>
        <p:sp>
          <p:nvSpPr>
            <p:cNvPr id="48" name="Text Box 1054"/>
            <p:cNvSpPr txBox="1">
              <a:spLocks noChangeArrowheads="1"/>
            </p:cNvSpPr>
            <p:nvPr/>
          </p:nvSpPr>
          <p:spPr bwMode="auto">
            <a:xfrm>
              <a:off x="8997644" y="4265612"/>
              <a:ext cx="381000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/>
                <a:t>类</a:t>
              </a:r>
              <a:endParaRPr lang="zh-CN" altLang="en-US" sz="1600"/>
            </a:p>
          </p:txBody>
        </p:sp>
        <p:sp>
          <p:nvSpPr>
            <p:cNvPr id="49" name="Line 1055"/>
            <p:cNvSpPr>
              <a:spLocks noChangeShapeType="1"/>
            </p:cNvSpPr>
            <p:nvPr/>
          </p:nvSpPr>
          <p:spPr bwMode="auto">
            <a:xfrm flipV="1">
              <a:off x="3739844" y="4646612"/>
              <a:ext cx="228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1056"/>
            <p:cNvSpPr>
              <a:spLocks noChangeShapeType="1"/>
            </p:cNvSpPr>
            <p:nvPr/>
          </p:nvSpPr>
          <p:spPr bwMode="auto">
            <a:xfrm flipH="1" flipV="1">
              <a:off x="4120844" y="4646612"/>
              <a:ext cx="1524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1057"/>
            <p:cNvSpPr>
              <a:spLocks noChangeShapeType="1"/>
            </p:cNvSpPr>
            <p:nvPr/>
          </p:nvSpPr>
          <p:spPr bwMode="auto">
            <a:xfrm flipH="1" flipV="1">
              <a:off x="4273244" y="4722812"/>
              <a:ext cx="609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1058"/>
            <p:cNvSpPr>
              <a:spLocks noChangeShapeType="1"/>
            </p:cNvSpPr>
            <p:nvPr/>
          </p:nvSpPr>
          <p:spPr bwMode="auto">
            <a:xfrm flipH="1" flipV="1">
              <a:off x="5492444" y="4646612"/>
              <a:ext cx="76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1059"/>
            <p:cNvSpPr>
              <a:spLocks noChangeShapeType="1"/>
            </p:cNvSpPr>
            <p:nvPr/>
          </p:nvSpPr>
          <p:spPr bwMode="auto">
            <a:xfrm flipH="1" flipV="1">
              <a:off x="5568644" y="4646612"/>
              <a:ext cx="7620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1060"/>
            <p:cNvSpPr>
              <a:spLocks noChangeShapeType="1"/>
            </p:cNvSpPr>
            <p:nvPr/>
          </p:nvSpPr>
          <p:spPr bwMode="auto">
            <a:xfrm flipV="1">
              <a:off x="6864044" y="4646612"/>
              <a:ext cx="152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1061"/>
            <p:cNvSpPr>
              <a:spLocks noChangeShapeType="1"/>
            </p:cNvSpPr>
            <p:nvPr/>
          </p:nvSpPr>
          <p:spPr bwMode="auto">
            <a:xfrm flipV="1">
              <a:off x="7778444" y="3960812"/>
              <a:ext cx="5334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1062"/>
            <p:cNvSpPr>
              <a:spLocks noChangeShapeType="1"/>
            </p:cNvSpPr>
            <p:nvPr/>
          </p:nvSpPr>
          <p:spPr bwMode="auto">
            <a:xfrm flipV="1">
              <a:off x="8464244" y="4646612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1063"/>
            <p:cNvSpPr>
              <a:spLocks noChangeShapeType="1"/>
            </p:cNvSpPr>
            <p:nvPr/>
          </p:nvSpPr>
          <p:spPr bwMode="auto">
            <a:xfrm flipV="1">
              <a:off x="9150044" y="4646612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1064"/>
            <p:cNvSpPr>
              <a:spLocks noChangeShapeType="1"/>
            </p:cNvSpPr>
            <p:nvPr/>
          </p:nvSpPr>
          <p:spPr bwMode="auto">
            <a:xfrm flipH="1" flipV="1">
              <a:off x="9302444" y="4646612"/>
              <a:ext cx="3810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Text Box 1065"/>
            <p:cNvSpPr txBox="1">
              <a:spLocks noChangeArrowheads="1"/>
            </p:cNvSpPr>
            <p:nvPr/>
          </p:nvSpPr>
          <p:spPr bwMode="auto">
            <a:xfrm>
              <a:off x="2934981" y="4291011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分类</a:t>
              </a:r>
              <a:endPara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0" name="Text Box 1066"/>
            <p:cNvSpPr txBox="1">
              <a:spLocks noChangeArrowheads="1"/>
            </p:cNvSpPr>
            <p:nvPr/>
          </p:nvSpPr>
          <p:spPr bwMode="auto">
            <a:xfrm>
              <a:off x="4501844" y="3275012"/>
              <a:ext cx="381000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/>
                <a:t>类</a:t>
              </a:r>
              <a:endParaRPr lang="zh-CN" altLang="en-US" sz="1600"/>
            </a:p>
          </p:txBody>
        </p:sp>
        <p:sp>
          <p:nvSpPr>
            <p:cNvPr id="61" name="AutoShape 1067"/>
            <p:cNvSpPr>
              <a:spLocks noChangeArrowheads="1"/>
            </p:cNvSpPr>
            <p:nvPr/>
          </p:nvSpPr>
          <p:spPr bwMode="auto">
            <a:xfrm>
              <a:off x="4501844" y="3656012"/>
              <a:ext cx="304800" cy="15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" name="Text Box 1068"/>
            <p:cNvSpPr txBox="1">
              <a:spLocks noChangeArrowheads="1"/>
            </p:cNvSpPr>
            <p:nvPr/>
          </p:nvSpPr>
          <p:spPr bwMode="auto">
            <a:xfrm>
              <a:off x="3765009" y="3539327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继承</a:t>
              </a:r>
              <a:endPara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3" name="Text Box 1069"/>
            <p:cNvSpPr txBox="1">
              <a:spLocks noChangeArrowheads="1"/>
            </p:cNvSpPr>
            <p:nvPr/>
          </p:nvSpPr>
          <p:spPr bwMode="auto">
            <a:xfrm>
              <a:off x="7930844" y="3248025"/>
              <a:ext cx="838200" cy="7127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/>
                <a:t>类</a:t>
              </a:r>
              <a:endParaRPr lang="zh-CN" altLang="en-US" sz="1600"/>
            </a:p>
            <a:p>
              <a:pPr eaLnBrk="1" hangingPunct="1">
                <a:spcBef>
                  <a:spcPct val="50000"/>
                </a:spcBef>
              </a:pPr>
              <a:endParaRPr lang="en-US" altLang="zh-CN" sz="1600"/>
            </a:p>
          </p:txBody>
        </p:sp>
        <p:sp>
          <p:nvSpPr>
            <p:cNvPr id="64" name="Text Box 1070"/>
            <p:cNvSpPr txBox="1">
              <a:spLocks noChangeArrowheads="1"/>
            </p:cNvSpPr>
            <p:nvPr/>
          </p:nvSpPr>
          <p:spPr bwMode="auto">
            <a:xfrm>
              <a:off x="8311844" y="3503612"/>
              <a:ext cx="381000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/>
                <a:t>类</a:t>
              </a:r>
              <a:endParaRPr lang="zh-CN" altLang="en-US" sz="1600"/>
            </a:p>
          </p:txBody>
        </p:sp>
        <p:sp>
          <p:nvSpPr>
            <p:cNvPr id="65" name="Oval 1071"/>
            <p:cNvSpPr>
              <a:spLocks noChangeArrowheads="1"/>
            </p:cNvSpPr>
            <p:nvPr/>
          </p:nvSpPr>
          <p:spPr bwMode="auto">
            <a:xfrm>
              <a:off x="7626044" y="5561012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</a:rPr>
                <a:t>对象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6" name="Line 1072"/>
            <p:cNvSpPr>
              <a:spLocks noChangeShapeType="1"/>
            </p:cNvSpPr>
            <p:nvPr/>
          </p:nvSpPr>
          <p:spPr bwMode="auto">
            <a:xfrm flipH="1">
              <a:off x="7702244" y="5865812"/>
              <a:ext cx="152400" cy="3810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Text Box 1073"/>
            <p:cNvSpPr txBox="1">
              <a:spLocks noChangeArrowheads="1"/>
            </p:cNvSpPr>
            <p:nvPr/>
          </p:nvSpPr>
          <p:spPr bwMode="auto">
            <a:xfrm>
              <a:off x="8997644" y="3656012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聚合</a:t>
              </a:r>
              <a:endPara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8" name="Line 1074"/>
            <p:cNvSpPr>
              <a:spLocks noChangeShapeType="1"/>
            </p:cNvSpPr>
            <p:nvPr/>
          </p:nvSpPr>
          <p:spPr bwMode="auto">
            <a:xfrm>
              <a:off x="5187644" y="5713412"/>
              <a:ext cx="1524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1075"/>
            <p:cNvSpPr/>
            <p:nvPr/>
          </p:nvSpPr>
          <p:spPr bwMode="auto">
            <a:xfrm>
              <a:off x="5767082" y="4946650"/>
              <a:ext cx="1096962" cy="604837"/>
            </a:xfrm>
            <a:custGeom>
              <a:avLst/>
              <a:gdLst>
                <a:gd name="T0" fmla="*/ 0 w 691"/>
                <a:gd name="T1" fmla="*/ 2147483647 h 381"/>
                <a:gd name="T2" fmla="*/ 2147483647 w 691"/>
                <a:gd name="T3" fmla="*/ 2147483647 h 381"/>
                <a:gd name="T4" fmla="*/ 2147483647 w 691"/>
                <a:gd name="T5" fmla="*/ 0 h 381"/>
                <a:gd name="T6" fmla="*/ 2147483647 w 691"/>
                <a:gd name="T7" fmla="*/ 2147483647 h 381"/>
                <a:gd name="T8" fmla="*/ 2147483647 w 691"/>
                <a:gd name="T9" fmla="*/ 2147483647 h 3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1"/>
                <a:gd name="T16" fmla="*/ 0 h 381"/>
                <a:gd name="T17" fmla="*/ 691 w 691"/>
                <a:gd name="T18" fmla="*/ 381 h 3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1" h="381">
                  <a:moveTo>
                    <a:pt x="0" y="381"/>
                  </a:moveTo>
                  <a:cubicBezTo>
                    <a:pt x="119" y="322"/>
                    <a:pt x="218" y="198"/>
                    <a:pt x="298" y="93"/>
                  </a:cubicBezTo>
                  <a:cubicBezTo>
                    <a:pt x="309" y="58"/>
                    <a:pt x="327" y="26"/>
                    <a:pt x="353" y="0"/>
                  </a:cubicBezTo>
                  <a:lnTo>
                    <a:pt x="547" y="3"/>
                  </a:lnTo>
                  <a:lnTo>
                    <a:pt x="691" y="339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0" name="Line 1076"/>
            <p:cNvSpPr>
              <a:spLocks noChangeShapeType="1"/>
            </p:cNvSpPr>
            <p:nvPr/>
          </p:nvSpPr>
          <p:spPr bwMode="auto">
            <a:xfrm>
              <a:off x="4273244" y="4418012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1077"/>
            <p:cNvSpPr>
              <a:spLocks noChangeShapeType="1"/>
            </p:cNvSpPr>
            <p:nvPr/>
          </p:nvSpPr>
          <p:spPr bwMode="auto">
            <a:xfrm>
              <a:off x="5568644" y="4494212"/>
              <a:ext cx="1219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Text Box 1078"/>
            <p:cNvSpPr txBox="1">
              <a:spLocks noChangeArrowheads="1"/>
            </p:cNvSpPr>
            <p:nvPr/>
          </p:nvSpPr>
          <p:spPr bwMode="auto">
            <a:xfrm>
              <a:off x="1550304" y="6382335"/>
              <a:ext cx="2628900" cy="33855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客观事物及其间的联系</a:t>
              </a:r>
              <a:endParaRPr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3" name="Text Box 1079"/>
            <p:cNvSpPr txBox="1">
              <a:spLocks noChangeArrowheads="1"/>
            </p:cNvSpPr>
            <p:nvPr/>
          </p:nvSpPr>
          <p:spPr bwMode="auto">
            <a:xfrm>
              <a:off x="5721044" y="4037012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关联</a:t>
              </a:r>
              <a:endPara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4" name="Rectangle 1080"/>
            <p:cNvSpPr>
              <a:spLocks noChangeArrowheads="1"/>
            </p:cNvSpPr>
            <p:nvPr/>
          </p:nvSpPr>
          <p:spPr bwMode="auto">
            <a:xfrm>
              <a:off x="2977844" y="1674812"/>
              <a:ext cx="7620000" cy="12192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bg2"/>
              </a:solidFill>
              <a:miter lim="800000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5" name="AutoShape 1081"/>
            <p:cNvSpPr>
              <a:spLocks noChangeArrowheads="1"/>
            </p:cNvSpPr>
            <p:nvPr/>
          </p:nvSpPr>
          <p:spPr bwMode="auto">
            <a:xfrm>
              <a:off x="8799207" y="2103437"/>
              <a:ext cx="762000" cy="604838"/>
            </a:xfrm>
            <a:prstGeom prst="flowChartMultidocument">
              <a:avLst/>
            </a:prstGeom>
            <a:gradFill rotWithShape="0">
              <a:gsLst>
                <a:gs pos="0">
                  <a:srgbClr val="007676"/>
                </a:gs>
                <a:gs pos="50000">
                  <a:srgbClr val="00FFFF"/>
                </a:gs>
                <a:gs pos="100000">
                  <a:srgbClr val="0076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t" hangingPunct="1"/>
              <a:r>
                <a:rPr lang="zh-CN" altLang="en-US" sz="1200"/>
                <a:t>用况图</a:t>
              </a:r>
              <a:endParaRPr lang="zh-CN" altLang="en-US" sz="1200"/>
            </a:p>
          </p:txBody>
        </p:sp>
        <p:sp>
          <p:nvSpPr>
            <p:cNvPr id="76" name="AutoShape 1082"/>
            <p:cNvSpPr>
              <a:spLocks noChangeArrowheads="1"/>
            </p:cNvSpPr>
            <p:nvPr/>
          </p:nvSpPr>
          <p:spPr bwMode="auto">
            <a:xfrm>
              <a:off x="3220732" y="2132012"/>
              <a:ext cx="762000" cy="604838"/>
            </a:xfrm>
            <a:prstGeom prst="flowChartMultidocument">
              <a:avLst/>
            </a:prstGeom>
            <a:gradFill rotWithShape="0">
              <a:gsLst>
                <a:gs pos="0">
                  <a:srgbClr val="007676"/>
                </a:gs>
                <a:gs pos="50000">
                  <a:srgbClr val="00FFFF"/>
                </a:gs>
                <a:gs pos="100000">
                  <a:srgbClr val="0076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t" hangingPunct="1"/>
              <a:r>
                <a:rPr lang="zh-CN" altLang="en-US" sz="1200" b="1"/>
                <a:t>类图</a:t>
              </a:r>
              <a:endParaRPr lang="zh-CN" altLang="en-US" sz="1200" b="1"/>
            </a:p>
          </p:txBody>
        </p:sp>
        <p:sp>
          <p:nvSpPr>
            <p:cNvPr id="77" name="AutoShape 1083"/>
            <p:cNvSpPr>
              <a:spLocks noChangeArrowheads="1"/>
            </p:cNvSpPr>
            <p:nvPr/>
          </p:nvSpPr>
          <p:spPr bwMode="auto">
            <a:xfrm>
              <a:off x="4292294" y="2117725"/>
              <a:ext cx="762000" cy="604837"/>
            </a:xfrm>
            <a:prstGeom prst="flowChartMultidocument">
              <a:avLst/>
            </a:prstGeom>
            <a:gradFill rotWithShape="0">
              <a:gsLst>
                <a:gs pos="0">
                  <a:srgbClr val="007676"/>
                </a:gs>
                <a:gs pos="50000">
                  <a:srgbClr val="00FFFF"/>
                </a:gs>
                <a:gs pos="100000">
                  <a:srgbClr val="0076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t" hangingPunct="1"/>
              <a:r>
                <a:rPr lang="zh-CN" altLang="en-US" sz="1200"/>
                <a:t>顺序图</a:t>
              </a:r>
              <a:endParaRPr lang="zh-CN" altLang="en-US" sz="1200"/>
            </a:p>
          </p:txBody>
        </p:sp>
        <p:sp>
          <p:nvSpPr>
            <p:cNvPr id="78" name="AutoShape 1085"/>
            <p:cNvSpPr>
              <a:spLocks noChangeArrowheads="1"/>
            </p:cNvSpPr>
            <p:nvPr/>
          </p:nvSpPr>
          <p:spPr bwMode="auto">
            <a:xfrm>
              <a:off x="5386082" y="2117725"/>
              <a:ext cx="762000" cy="604837"/>
            </a:xfrm>
            <a:prstGeom prst="flowChartMultidocument">
              <a:avLst/>
            </a:prstGeom>
            <a:gradFill rotWithShape="0">
              <a:gsLst>
                <a:gs pos="0">
                  <a:srgbClr val="007676"/>
                </a:gs>
                <a:gs pos="50000">
                  <a:srgbClr val="00FFFF"/>
                </a:gs>
                <a:gs pos="100000">
                  <a:srgbClr val="0076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t" hangingPunct="1"/>
              <a:r>
                <a:rPr lang="zh-CN" altLang="en-US" sz="1200"/>
                <a:t>状态图</a:t>
              </a:r>
              <a:endParaRPr lang="zh-CN" altLang="en-US" sz="1200"/>
            </a:p>
          </p:txBody>
        </p:sp>
        <p:sp>
          <p:nvSpPr>
            <p:cNvPr id="79" name="AutoShape 1086"/>
            <p:cNvSpPr>
              <a:spLocks noChangeArrowheads="1"/>
            </p:cNvSpPr>
            <p:nvPr/>
          </p:nvSpPr>
          <p:spPr bwMode="auto">
            <a:xfrm>
              <a:off x="6562419" y="2117725"/>
              <a:ext cx="762000" cy="604837"/>
            </a:xfrm>
            <a:prstGeom prst="flowChartMultidocument">
              <a:avLst/>
            </a:prstGeom>
            <a:gradFill rotWithShape="0">
              <a:gsLst>
                <a:gs pos="0">
                  <a:srgbClr val="007676"/>
                </a:gs>
                <a:gs pos="50000">
                  <a:srgbClr val="00FFFF"/>
                </a:gs>
                <a:gs pos="100000">
                  <a:srgbClr val="0076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t" hangingPunct="1"/>
              <a:r>
                <a:rPr lang="zh-CN" altLang="en-US" sz="1200"/>
                <a:t>活动图</a:t>
              </a:r>
              <a:endParaRPr lang="zh-CN" altLang="en-US" sz="1200"/>
            </a:p>
          </p:txBody>
        </p:sp>
        <p:sp>
          <p:nvSpPr>
            <p:cNvPr id="80" name="AutoShape 1087"/>
            <p:cNvSpPr>
              <a:spLocks noChangeArrowheads="1"/>
            </p:cNvSpPr>
            <p:nvPr/>
          </p:nvSpPr>
          <p:spPr bwMode="auto">
            <a:xfrm>
              <a:off x="7680019" y="2117725"/>
              <a:ext cx="762000" cy="604837"/>
            </a:xfrm>
            <a:prstGeom prst="flowChartMultidocument">
              <a:avLst/>
            </a:prstGeom>
            <a:gradFill rotWithShape="0">
              <a:gsLst>
                <a:gs pos="0">
                  <a:srgbClr val="007676"/>
                </a:gs>
                <a:gs pos="50000">
                  <a:srgbClr val="00FFFF"/>
                </a:gs>
                <a:gs pos="100000">
                  <a:srgbClr val="0076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t" hangingPunct="1"/>
              <a:r>
                <a:rPr lang="zh-CN" altLang="en-US" sz="1200"/>
                <a:t>构件图</a:t>
              </a:r>
              <a:endParaRPr lang="zh-CN" altLang="en-US" sz="1200"/>
            </a:p>
          </p:txBody>
        </p:sp>
        <p:sp>
          <p:nvSpPr>
            <p:cNvPr id="81" name="Text Box 1089"/>
            <p:cNvSpPr txBox="1">
              <a:spLocks noChangeArrowheads="1"/>
            </p:cNvSpPr>
            <p:nvPr/>
          </p:nvSpPr>
          <p:spPr bwMode="auto">
            <a:xfrm>
              <a:off x="3054044" y="1751012"/>
              <a:ext cx="12954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FF0000"/>
                  </a:solidFill>
                </a:rPr>
                <a:t>OO</a:t>
              </a:r>
              <a:r>
                <a:rPr lang="zh-CN" altLang="en-US" sz="1800" b="1">
                  <a:solidFill>
                    <a:srgbClr val="FF0000"/>
                  </a:solidFill>
                </a:rPr>
                <a:t>模型</a:t>
              </a: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82" name="Rectangle 1090"/>
            <p:cNvSpPr>
              <a:spLocks noChangeArrowheads="1"/>
            </p:cNvSpPr>
            <p:nvPr/>
          </p:nvSpPr>
          <p:spPr bwMode="auto">
            <a:xfrm>
              <a:off x="2901644" y="455612"/>
              <a:ext cx="7696200" cy="914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3" name="Oval 1091"/>
            <p:cNvSpPr>
              <a:spLocks noChangeArrowheads="1"/>
            </p:cNvSpPr>
            <p:nvPr/>
          </p:nvSpPr>
          <p:spPr bwMode="auto">
            <a:xfrm>
              <a:off x="4349444" y="68421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>
                  <a:solidFill>
                    <a:schemeClr val="bg1"/>
                  </a:solidFill>
                </a:rPr>
                <a:t>对象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84" name="Oval 1092"/>
            <p:cNvSpPr>
              <a:spLocks noChangeArrowheads="1"/>
            </p:cNvSpPr>
            <p:nvPr/>
          </p:nvSpPr>
          <p:spPr bwMode="auto">
            <a:xfrm>
              <a:off x="6254444" y="76041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>
                  <a:solidFill>
                    <a:schemeClr val="bg1"/>
                  </a:solidFill>
                </a:rPr>
                <a:t>对象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85" name="Oval 1093"/>
            <p:cNvSpPr>
              <a:spLocks noChangeArrowheads="1"/>
            </p:cNvSpPr>
            <p:nvPr/>
          </p:nvSpPr>
          <p:spPr bwMode="auto">
            <a:xfrm>
              <a:off x="7016444" y="608012"/>
              <a:ext cx="533400" cy="533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>
                  <a:solidFill>
                    <a:schemeClr val="bg1"/>
                  </a:solidFill>
                </a:rPr>
                <a:t>对象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86" name="Oval 1094"/>
            <p:cNvSpPr>
              <a:spLocks noChangeArrowheads="1"/>
            </p:cNvSpPr>
            <p:nvPr/>
          </p:nvSpPr>
          <p:spPr bwMode="auto">
            <a:xfrm>
              <a:off x="7626044" y="76041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>
                  <a:solidFill>
                    <a:schemeClr val="bg1"/>
                  </a:solidFill>
                </a:rPr>
                <a:t>对象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87" name="Oval 1095"/>
            <p:cNvSpPr>
              <a:spLocks noChangeArrowheads="1"/>
            </p:cNvSpPr>
            <p:nvPr/>
          </p:nvSpPr>
          <p:spPr bwMode="auto">
            <a:xfrm>
              <a:off x="8997644" y="83661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>
                  <a:solidFill>
                    <a:schemeClr val="bg1"/>
                  </a:solidFill>
                </a:rPr>
                <a:t>对象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88" name="Oval 1096"/>
            <p:cNvSpPr>
              <a:spLocks noChangeArrowheads="1"/>
            </p:cNvSpPr>
            <p:nvPr/>
          </p:nvSpPr>
          <p:spPr bwMode="auto">
            <a:xfrm>
              <a:off x="9683444" y="60801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>
                  <a:solidFill>
                    <a:schemeClr val="bg1"/>
                  </a:solidFill>
                </a:rPr>
                <a:t>对象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89" name="Oval 1097"/>
            <p:cNvSpPr>
              <a:spLocks noChangeArrowheads="1"/>
            </p:cNvSpPr>
            <p:nvPr/>
          </p:nvSpPr>
          <p:spPr bwMode="auto">
            <a:xfrm>
              <a:off x="5187644" y="531812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>
                  <a:solidFill>
                    <a:schemeClr val="bg1"/>
                  </a:solidFill>
                </a:rPr>
                <a:t>对象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90" name="Oval 1098"/>
            <p:cNvSpPr>
              <a:spLocks noChangeArrowheads="1"/>
            </p:cNvSpPr>
            <p:nvPr/>
          </p:nvSpPr>
          <p:spPr bwMode="auto">
            <a:xfrm>
              <a:off x="5644844" y="871868"/>
              <a:ext cx="5334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</a:rPr>
                <a:t>对象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 Box 1099"/>
            <p:cNvSpPr txBox="1">
              <a:spLocks noChangeArrowheads="1"/>
            </p:cNvSpPr>
            <p:nvPr/>
          </p:nvSpPr>
          <p:spPr bwMode="auto">
            <a:xfrm>
              <a:off x="919791" y="976853"/>
              <a:ext cx="24879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FF0000"/>
                  </a:solidFill>
                </a:rPr>
                <a:t>计算机内的对象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92" name="Line 1100"/>
            <p:cNvSpPr>
              <a:spLocks noChangeShapeType="1"/>
            </p:cNvSpPr>
            <p:nvPr/>
          </p:nvSpPr>
          <p:spPr bwMode="auto">
            <a:xfrm flipV="1">
              <a:off x="4806644" y="760412"/>
              <a:ext cx="381000" cy="76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1101"/>
            <p:cNvSpPr>
              <a:spLocks noChangeShapeType="1"/>
            </p:cNvSpPr>
            <p:nvPr/>
          </p:nvSpPr>
          <p:spPr bwMode="auto">
            <a:xfrm flipV="1">
              <a:off x="6787844" y="836612"/>
              <a:ext cx="304800" cy="76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Line 1102"/>
            <p:cNvSpPr>
              <a:spLocks noChangeShapeType="1"/>
            </p:cNvSpPr>
            <p:nvPr/>
          </p:nvSpPr>
          <p:spPr bwMode="auto">
            <a:xfrm>
              <a:off x="7473644" y="760412"/>
              <a:ext cx="3810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Line 1103"/>
            <p:cNvSpPr>
              <a:spLocks noChangeShapeType="1"/>
            </p:cNvSpPr>
            <p:nvPr/>
          </p:nvSpPr>
          <p:spPr bwMode="auto">
            <a:xfrm flipH="1" flipV="1">
              <a:off x="8159444" y="989012"/>
              <a:ext cx="914400" cy="152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AutoShape 1104"/>
            <p:cNvSpPr>
              <a:spLocks noChangeArrowheads="1"/>
            </p:cNvSpPr>
            <p:nvPr/>
          </p:nvSpPr>
          <p:spPr bwMode="auto">
            <a:xfrm>
              <a:off x="6406844" y="1370012"/>
              <a:ext cx="457200" cy="30480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7" name="Text Box 1105"/>
            <p:cNvSpPr txBox="1">
              <a:spLocks noChangeArrowheads="1"/>
            </p:cNvSpPr>
            <p:nvPr/>
          </p:nvSpPr>
          <p:spPr bwMode="auto">
            <a:xfrm>
              <a:off x="5721044" y="1370012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编程</a:t>
              </a:r>
              <a:endPara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98" name="AutoShape 1106"/>
            <p:cNvSpPr>
              <a:spLocks noChangeArrowheads="1"/>
            </p:cNvSpPr>
            <p:nvPr/>
          </p:nvSpPr>
          <p:spPr bwMode="auto">
            <a:xfrm>
              <a:off x="6406844" y="2894012"/>
              <a:ext cx="457200" cy="30480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9" name="Rectangle 1107"/>
            <p:cNvSpPr>
              <a:spLocks noChangeArrowheads="1"/>
            </p:cNvSpPr>
            <p:nvPr/>
          </p:nvSpPr>
          <p:spPr bwMode="auto">
            <a:xfrm>
              <a:off x="2977844" y="3122611"/>
              <a:ext cx="7620000" cy="111125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0" name="Text Box 1108"/>
            <p:cNvSpPr txBox="1">
              <a:spLocks noChangeArrowheads="1"/>
            </p:cNvSpPr>
            <p:nvPr/>
          </p:nvSpPr>
          <p:spPr bwMode="auto">
            <a:xfrm>
              <a:off x="5721044" y="2817812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构成</a:t>
              </a:r>
              <a:endPara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1" name="Freeform 1110"/>
            <p:cNvSpPr/>
            <p:nvPr/>
          </p:nvSpPr>
          <p:spPr bwMode="auto">
            <a:xfrm>
              <a:off x="4120844" y="3960812"/>
              <a:ext cx="1295400" cy="304800"/>
            </a:xfrm>
            <a:custGeom>
              <a:avLst/>
              <a:gdLst>
                <a:gd name="T0" fmla="*/ 0 w 816"/>
                <a:gd name="T1" fmla="*/ 2147483647 h 192"/>
                <a:gd name="T2" fmla="*/ 0 w 816"/>
                <a:gd name="T3" fmla="*/ 0 h 192"/>
                <a:gd name="T4" fmla="*/ 2147483647 w 816"/>
                <a:gd name="T5" fmla="*/ 0 h 192"/>
                <a:gd name="T6" fmla="*/ 2147483647 w 816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192"/>
                <a:gd name="T14" fmla="*/ 816 w 816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192">
                  <a:moveTo>
                    <a:pt x="0" y="192"/>
                  </a:moveTo>
                  <a:lnTo>
                    <a:pt x="0" y="0"/>
                  </a:lnTo>
                  <a:lnTo>
                    <a:pt x="816" y="0"/>
                  </a:lnTo>
                  <a:lnTo>
                    <a:pt x="816" y="19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" name="Line 1111"/>
            <p:cNvSpPr>
              <a:spLocks noChangeShapeType="1"/>
            </p:cNvSpPr>
            <p:nvPr/>
          </p:nvSpPr>
          <p:spPr bwMode="auto">
            <a:xfrm>
              <a:off x="4654244" y="3808412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Text Box 1112"/>
            <p:cNvSpPr txBox="1">
              <a:spLocks noChangeArrowheads="1"/>
            </p:cNvSpPr>
            <p:nvPr/>
          </p:nvSpPr>
          <p:spPr bwMode="auto">
            <a:xfrm>
              <a:off x="6864044" y="1370012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运行</a:t>
              </a:r>
              <a:endPara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4" name="Text Box 1114"/>
            <p:cNvSpPr txBox="1">
              <a:spLocks noChangeArrowheads="1"/>
            </p:cNvSpPr>
            <p:nvPr/>
          </p:nvSpPr>
          <p:spPr bwMode="auto">
            <a:xfrm>
              <a:off x="2139644" y="2589212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分析</a:t>
              </a:r>
              <a:endPara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5" name="Text Box 1115"/>
            <p:cNvSpPr txBox="1">
              <a:spLocks noChangeArrowheads="1"/>
            </p:cNvSpPr>
            <p:nvPr/>
          </p:nvSpPr>
          <p:spPr bwMode="auto">
            <a:xfrm>
              <a:off x="2139644" y="2132012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设计</a:t>
              </a:r>
              <a:endPara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6" name="Text Box 1116"/>
            <p:cNvSpPr txBox="1">
              <a:spLocks noChangeArrowheads="1"/>
            </p:cNvSpPr>
            <p:nvPr/>
          </p:nvSpPr>
          <p:spPr bwMode="auto">
            <a:xfrm>
              <a:off x="8578544" y="5953123"/>
              <a:ext cx="7634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抽象</a:t>
              </a:r>
              <a:endParaRPr lang="en-US" altLang="zh-C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7" name="Text Box 1117"/>
            <p:cNvSpPr txBox="1">
              <a:spLocks noChangeArrowheads="1"/>
            </p:cNvSpPr>
            <p:nvPr/>
          </p:nvSpPr>
          <p:spPr bwMode="auto">
            <a:xfrm>
              <a:off x="9683444" y="3262312"/>
              <a:ext cx="1676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……</a:t>
              </a:r>
              <a:endParaRPr lang="en-US" altLang="zh-CN"/>
            </a:p>
          </p:txBody>
        </p:sp>
        <p:sp>
          <p:nvSpPr>
            <p:cNvPr id="108" name="Text Box 1118"/>
            <p:cNvSpPr txBox="1">
              <a:spLocks noChangeArrowheads="1"/>
            </p:cNvSpPr>
            <p:nvPr/>
          </p:nvSpPr>
          <p:spPr bwMode="auto">
            <a:xfrm>
              <a:off x="9681857" y="2200275"/>
              <a:ext cx="1676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dirty="0"/>
                <a:t>……</a:t>
              </a:r>
              <a:endParaRPr lang="en-US" altLang="zh-CN" dirty="0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3928930" y="5877479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抽象</a:t>
              </a:r>
              <a:endPara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4422624" y="4637211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抽象</a:t>
              </a:r>
              <a:endPara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4831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面向对象的开发方法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OOSD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606726" y="2334725"/>
            <a:ext cx="6611816" cy="1631216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OOSD</a:t>
            </a:r>
            <a:r>
              <a:rPr lang="zh-CN" altLang="zh-CN" sz="2000" b="1" dirty="0"/>
              <a:t>由三部分组成：</a:t>
            </a:r>
            <a:endParaRPr lang="en-US" altLang="zh-CN" sz="2000" b="1" dirty="0"/>
          </a:p>
          <a:p>
            <a:endParaRPr lang="zh-CN" altLang="zh-CN" sz="2000" b="1" dirty="0"/>
          </a:p>
          <a:p>
            <a:r>
              <a:rPr lang="en-US" altLang="zh-CN" sz="2000" b="1" dirty="0"/>
              <a:t>OOA(Object-Oriented Analysis)</a:t>
            </a:r>
            <a:r>
              <a:rPr lang="zh-CN" altLang="zh-CN" sz="2000" b="1" dirty="0"/>
              <a:t>面向对象的分析</a:t>
            </a:r>
            <a:endParaRPr lang="zh-CN" altLang="zh-CN" sz="2000" b="1" dirty="0"/>
          </a:p>
          <a:p>
            <a:r>
              <a:rPr lang="en-US" altLang="zh-CN" sz="2000" b="1" dirty="0"/>
              <a:t>OOD(Object-Oriented Design)</a:t>
            </a:r>
            <a:r>
              <a:rPr lang="zh-CN" altLang="zh-CN" sz="2000" b="1" dirty="0"/>
              <a:t>面向对象的设计</a:t>
            </a:r>
            <a:endParaRPr lang="zh-CN" altLang="zh-CN" sz="2000" b="1" dirty="0"/>
          </a:p>
          <a:p>
            <a:r>
              <a:rPr lang="en-US" altLang="zh-CN" sz="2000" b="1" dirty="0"/>
              <a:t>OOP(Object-Oriented Program)</a:t>
            </a:r>
            <a:r>
              <a:rPr lang="zh-CN" altLang="zh-CN" sz="2000" b="1" dirty="0"/>
              <a:t>面向对象的程序设计</a:t>
            </a:r>
            <a:endParaRPr lang="zh-CN" altLang="zh-CN" sz="2000" b="1" dirty="0"/>
          </a:p>
        </p:txBody>
      </p:sp>
      <p:grpSp>
        <p:nvGrpSpPr>
          <p:cNvPr id="28" name="组合 27"/>
          <p:cNvGrpSpPr/>
          <p:nvPr/>
        </p:nvGrpSpPr>
        <p:grpSpPr>
          <a:xfrm>
            <a:off x="8121744" y="1928974"/>
            <a:ext cx="2958933" cy="2836006"/>
            <a:chOff x="1430479" y="906666"/>
            <a:chExt cx="6280009" cy="5090352"/>
          </a:xfrm>
        </p:grpSpPr>
        <p:sp>
          <p:nvSpPr>
            <p:cNvPr id="29" name="Line 2"/>
            <p:cNvSpPr>
              <a:spLocks noChangeShapeType="1"/>
            </p:cNvSpPr>
            <p:nvPr/>
          </p:nvSpPr>
          <p:spPr bwMode="auto">
            <a:xfrm flipV="1">
              <a:off x="4021138" y="4000500"/>
              <a:ext cx="36893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0" name="Line 3"/>
            <p:cNvSpPr>
              <a:spLocks noChangeShapeType="1"/>
            </p:cNvSpPr>
            <p:nvPr/>
          </p:nvSpPr>
          <p:spPr bwMode="auto">
            <a:xfrm>
              <a:off x="4021138" y="2560638"/>
              <a:ext cx="36893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614864" y="906666"/>
              <a:ext cx="2484438" cy="715963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lIns="90488" tIns="44450" rIns="90488" bIns="44450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latin typeface="微软简魏碑"/>
                  <a:ea typeface="微软简魏碑"/>
                  <a:cs typeface="微软简魏碑"/>
                </a:rPr>
                <a:t>问题域</a:t>
              </a:r>
              <a:endParaRPr lang="zh-CN" altLang="en-US" sz="1600" dirty="0">
                <a:latin typeface="微软简魏碑"/>
                <a:ea typeface="微软简魏碑"/>
                <a:cs typeface="微软简魏碑"/>
              </a:endParaRPr>
            </a:p>
          </p:txBody>
        </p:sp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>
              <a:off x="5235575" y="2173288"/>
              <a:ext cx="1273175" cy="752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0488" tIns="44450" rIns="90488" bIns="44450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Abadi MT Condensed"/>
                  <a:ea typeface="微软简魏碑"/>
                  <a:cs typeface="微软简魏碑"/>
                </a:rPr>
                <a:t>OOA</a:t>
              </a:r>
              <a:endParaRPr lang="en-US" altLang="zh-CN" sz="1600" dirty="0">
                <a:latin typeface="Abadi MT Condensed"/>
                <a:ea typeface="微软简魏碑"/>
                <a:cs typeface="微软简魏碑"/>
              </a:endParaRPr>
            </a:p>
          </p:txBody>
        </p:sp>
        <p:sp>
          <p:nvSpPr>
            <p:cNvPr id="33" name="Rectangle 6"/>
            <p:cNvSpPr>
              <a:spLocks noChangeArrowheads="1"/>
            </p:cNvSpPr>
            <p:nvPr/>
          </p:nvSpPr>
          <p:spPr bwMode="auto">
            <a:xfrm>
              <a:off x="4579938" y="5303281"/>
              <a:ext cx="2519362" cy="6937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latin typeface="微软简魏碑"/>
                  <a:ea typeface="微软简魏碑"/>
                  <a:cs typeface="微软简魏碑"/>
                </a:rPr>
                <a:t>计算机</a:t>
              </a:r>
              <a:endParaRPr lang="zh-CN" altLang="en-US" sz="1600" dirty="0">
                <a:latin typeface="微软简魏碑"/>
                <a:ea typeface="微软简魏碑"/>
                <a:cs typeface="微软简魏碑"/>
              </a:endParaRP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1955543" y="2247991"/>
              <a:ext cx="2129778" cy="603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微软简魏碑"/>
                  <a:ea typeface="微软简魏碑"/>
                  <a:cs typeface="微软简魏碑"/>
                </a:rPr>
                <a:t>自然语言</a:t>
              </a:r>
              <a:endParaRPr lang="zh-CN" altLang="en-US" sz="1600" dirty="0">
                <a:latin typeface="微软简魏碑"/>
                <a:ea typeface="微软简魏碑"/>
                <a:cs typeface="微软简魏碑"/>
              </a:endParaRPr>
            </a:p>
          </p:txBody>
        </p:sp>
        <p:sp>
          <p:nvSpPr>
            <p:cNvPr id="35" name="Rectangle 8"/>
            <p:cNvSpPr>
              <a:spLocks noChangeArrowheads="1"/>
            </p:cNvSpPr>
            <p:nvPr/>
          </p:nvSpPr>
          <p:spPr bwMode="auto">
            <a:xfrm>
              <a:off x="1430479" y="3651250"/>
              <a:ext cx="2565258" cy="104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zh-CN" altLang="en-US" sz="1600">
                  <a:latin typeface="微软简魏碑"/>
                  <a:ea typeface="微软简魏碑"/>
                  <a:cs typeface="微软简魏碑"/>
                </a:rPr>
                <a:t>面向对象的</a:t>
              </a:r>
              <a:endParaRPr lang="zh-CN" altLang="en-US" sz="1600">
                <a:latin typeface="微软简魏碑"/>
                <a:ea typeface="微软简魏碑"/>
                <a:cs typeface="微软简魏碑"/>
              </a:endParaRPr>
            </a:p>
            <a:p>
              <a:pPr algn="r" eaLnBrk="1" hangingPunct="1"/>
              <a:r>
                <a:rPr lang="zh-CN" altLang="en-US" sz="1600">
                  <a:latin typeface="微软简魏碑"/>
                  <a:ea typeface="微软简魏碑"/>
                  <a:cs typeface="微软简魏碑"/>
                </a:rPr>
                <a:t>编程语言</a:t>
              </a:r>
              <a:endParaRPr lang="zh-CN" altLang="en-US" sz="1600">
                <a:latin typeface="微软简魏碑"/>
                <a:ea typeface="微软简魏碑"/>
                <a:cs typeface="微软简魏碑"/>
              </a:endParaRPr>
            </a:p>
          </p:txBody>
        </p:sp>
        <p:sp>
          <p:nvSpPr>
            <p:cNvPr id="36" name="Rectangle 9"/>
            <p:cNvSpPr>
              <a:spLocks noChangeArrowheads="1"/>
            </p:cNvSpPr>
            <p:nvPr/>
          </p:nvSpPr>
          <p:spPr bwMode="auto">
            <a:xfrm>
              <a:off x="5235575" y="2924175"/>
              <a:ext cx="1273175" cy="7540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0488" tIns="44450" rIns="90488" bIns="44450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Abadi MT Condensed"/>
                  <a:ea typeface="微软简魏碑"/>
                  <a:cs typeface="微软简魏碑"/>
                </a:rPr>
                <a:t>OOD</a:t>
              </a:r>
              <a:endParaRPr lang="en-US" altLang="zh-CN" sz="1600" dirty="0">
                <a:latin typeface="Abadi MT Condensed"/>
                <a:ea typeface="微软简魏碑"/>
                <a:cs typeface="微软简魏碑"/>
              </a:endParaRPr>
            </a:p>
          </p:txBody>
        </p:sp>
        <p:sp>
          <p:nvSpPr>
            <p:cNvPr id="37" name="Rectangle 10"/>
            <p:cNvSpPr>
              <a:spLocks noChangeArrowheads="1"/>
            </p:cNvSpPr>
            <p:nvPr/>
          </p:nvSpPr>
          <p:spPr bwMode="auto">
            <a:xfrm>
              <a:off x="5235575" y="3656013"/>
              <a:ext cx="1273175" cy="6635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0488" tIns="44450" rIns="90488" bIns="44450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Abadi MT Condensed"/>
                  <a:ea typeface="微软简魏碑"/>
                  <a:cs typeface="微软简魏碑"/>
                </a:rPr>
                <a:t>OOP</a:t>
              </a:r>
              <a:endParaRPr lang="en-US" altLang="zh-CN" sz="1600" dirty="0">
                <a:latin typeface="Abadi MT Condensed"/>
                <a:ea typeface="微软简魏碑"/>
                <a:cs typeface="微软简魏碑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5235575" y="4314825"/>
              <a:ext cx="1273175" cy="631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0488" tIns="44450" rIns="90488" bIns="44450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latin typeface="Abadi MT Condensed"/>
                  <a:ea typeface="微软简魏碑"/>
                  <a:cs typeface="微软简魏碑"/>
                </a:rPr>
                <a:t>OOT</a:t>
              </a:r>
              <a:endParaRPr lang="en-US" altLang="zh-CN" sz="1600">
                <a:latin typeface="Abadi MT Condensed"/>
                <a:ea typeface="微软简魏碑"/>
                <a:cs typeface="微软简魏碑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5192" y="104255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5192" y="1743659"/>
            <a:ext cx="111315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客观世界里的任何实体都可以被称为对象。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软件中的对象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应用问题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（问题域或实现域中）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有一定关联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的某个事物，是事物的一种抽象描述。不同的角度和不同的问题域对一个对象的描述有所不同。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对象是一个封装数据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属性和操作行为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的实体。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654" y="3922090"/>
            <a:ext cx="8204610" cy="2323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5643" y="1033442"/>
            <a:ext cx="9843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对象可以是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具体的、有形的物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，也可以是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无形的事物或概念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416" y="1810291"/>
            <a:ext cx="9695343" cy="451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2798" y="107864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2798" y="1657190"/>
            <a:ext cx="104147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类是对一类具有相同特征的对象的描述</a:t>
            </a:r>
            <a:endParaRPr lang="zh-CN" altLang="zh-CN" sz="20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类共享相同的属性、操作、关系，以及用来描述对象集合的语义，并定义每个对象的结构和行为。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</a:t>
            </a:r>
            <a:r>
              <a:rPr lang="en-US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(Class) </a:t>
            </a:r>
            <a:r>
              <a:rPr lang="zh-CN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封装了数据和行为</a:t>
            </a:r>
            <a:endParaRPr lang="en-US" altLang="zh-CN" sz="20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009019" y="3590482"/>
            <a:ext cx="3437076" cy="2865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841662" y="3461671"/>
            <a:ext cx="3954780" cy="2865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8877" y="28649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67083" y="1187686"/>
            <a:ext cx="7665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下图中存在那些类？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927684"/>
            <a:ext cx="1905000" cy="190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93" y="2100232"/>
            <a:ext cx="5390333" cy="34259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23743" y="2615386"/>
            <a:ext cx="25352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A.</a:t>
            </a:r>
            <a:r>
              <a:rPr lang="zh-CN" altLang="en-US" sz="2400" b="1" dirty="0"/>
              <a:t>人</a:t>
            </a:r>
            <a:endParaRPr lang="en-US" altLang="zh-CN" sz="2400" b="1" dirty="0"/>
          </a:p>
          <a:p>
            <a:r>
              <a:rPr lang="en-US" altLang="zh-CN" sz="2400" b="1" dirty="0"/>
              <a:t>B</a:t>
            </a:r>
            <a:r>
              <a:rPr lang="zh-CN" altLang="en-US" sz="2400" b="1" dirty="0"/>
              <a:t>男人、女人</a:t>
            </a:r>
            <a:endParaRPr lang="en-US" altLang="zh-CN" sz="2400" b="1" dirty="0"/>
          </a:p>
          <a:p>
            <a:r>
              <a:rPr lang="en-US" altLang="zh-CN" sz="2400" b="1" dirty="0"/>
              <a:t>C.</a:t>
            </a:r>
            <a:r>
              <a:rPr lang="zh-CN" altLang="en-US" sz="2400" b="1" dirty="0"/>
              <a:t>老板、员工</a:t>
            </a:r>
            <a:endParaRPr lang="en-US" altLang="zh-CN" sz="2400" b="1" dirty="0"/>
          </a:p>
          <a:p>
            <a:r>
              <a:rPr lang="en-US" altLang="zh-CN" sz="2400" b="1" dirty="0"/>
              <a:t>D.</a:t>
            </a:r>
            <a:r>
              <a:rPr lang="zh-CN" altLang="en-US" sz="2400" b="1" dirty="0"/>
              <a:t>老师、学生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 descr="data:image/jpeg;base64,/9j/4AAQSkZJRgABAQEASABIAAD/2wBDAAgGBgcGBQgHBwcJCQgKDBQNDAsLDBkSEw8UHRofHh0aHBwgJC4nICIsIxwcKDcpLDAxNDQ0Hyc5PTgyPC4zNDL/2wBDAQkJCQwLDBgNDRgyIRwhMjIyMjIyMjIyMjIyMjIyMjIyMjIyMjIyMjIyMjIyMjIyMjIyMjIyMjIyMjIyMjIyMjL/wAARCAKXAfQDASIAAhEBAxEB/8QAHAAAAQUBAQEAAAAAAAAAAAAAAgABAwQFBgcI/8QAWxAAAQMDAgMEBAcKCAoKAQUBAQACAwQFERIhBjFBBxNRYRQiMnEVUoGRobHRCCM2QnJ0lLLB0hYkMzdTVWKTFzQ1VGRzdZKzwiUmOENEgoOEouFjGCdFZfGj/8QAGQEAAwEBAQAAAAAAAAAAAAAAAAECAwQF/8QAKREBAQACAgIBBQACAgMBAAAAAAECEQMhEjFBBBMiMlEzYUJxFCOBJP/aAAwDAQACEQMRAD8A8K5e5ON0ydnVbASbCdJBkmcDjITpILZNdtgpwgHNECnCSIXNynCRcgIcncckmx5OSkB62VKBsloGxjlyRY2TpI0EaRCJMQmDIUSSAFJJDulQJJAkkBpIEkAaSBJAGkhwiQCSSSTgNpTY3UibCAWEinSQApIk2EAySJJACknwmQCQI0kACSNJAAkjSQAJI0CASSSSQJJJGmCSTgJYQCCdJJOA2ExCJJFANKbBUiSWgiSRaUOEaBsJJ0kaAwMpNTgYTA4OEKEmyPEJ16LU3q4u7ObFVmYd/U3WoglkETAXxgMw07dN8IJ52QWnDgQfAjCcr2O98JWjibi+54ZPSVLeIWUc0olBErHxufs3Hqn1MDnzXOWC2Wh/HNlgtr6qEyxVHftDXfe5GsfjSZG7ggDO2xygPPCMFLK9CbwtYPghrTT1bqx3Drbx33pHqh4fhzNOORHXOy0Lvwnw9FfOIZzRSU9BapqaDuGyvOsSbmT1WkjAGPDJ3KNh5cCn5r0On4X4ZcbBAIrjUG8XOakbM6TutETJmtDtOPaLXYx8qeThazTW6G4UdurCyKWvhqI31fqkQBpErnY9VvrbgZPLCNh541u6kwvSL3wtZLJa746KimqJIa+ijgldMQYWSw954b4PU89vBXLzwnbHcVMZV+mVT7re5beJWPDTThoYNRAGHOOrODgYCNh5TpThpJw0EnwAyvRBwjZGUMdO5lTNWy2arrW1TJ/UD4JJGjDMbtcGePVa/DPDNHbb3Za1lJNSV0F1jpZoZpe8cQ+mdJl4xhpz0GdiOqNh5D1SXoXCfD9NxBw0IJ6mZkb7y8PjYW5cGU734btnUcY548lHBwnaa/hh97hjqIJJLVV1LKQyl5bJDIxocCRksIcdj1BT2Hn6YnC9GuHCthtFpuVxqKatlFJRW+ZkTZ9GXzscXZOM4yArE/BFkk9PoqOjuD6yljt0zSyoDjL6QWBzA0gAH1jgpWh5kAXZw0nAycBCvWaKw0NpiqKqijdF6ZYbm2aIymVrXRPDNnEDfxxtkbLDtfCNrqaSzUswn9Iu1tqK0VjZMR05j14aW4wQNHrE/GR5BwZa4M1lrtJOA7GxUa9Ov3wZUX6wWWtfNR2dtqpqibS9xZrMGWuIAy0ZPrOGTuSqlx4Rt9hon3C4W6epjlrPR2w0NUXtijMLXtkD8Zdq1AtBxsDlLew88wi0r1Ou4YtUkIulylqZYKa321pjOQ5olYS4/e25wA3A258yooOEOG5IKSFkVdNJXUFfUxVLpdGjuC/QTHjqGgEZ2RboPMdPmnXokHBtqfxNQcNywVnfSxwTm4Nd6krXRGR7WtxjB2a0g52KxprNaKu/2qnt7pmQSxl9e14eGxBhJeWl4BI0DryKYcqQWnDvVPgdk3XGRleg8H3itqOKqu7Op4/gvvzUV4NK2Uui/FgGQd3bNAHv5BPRzxVnBd5oKF8tuq6Vk1XU0s9LGWTROkAw2QjWxzQWjHXBS2Tz4J16VW2WkuPA9tqJIiJqPhp9XH3eBqkFVoy7A9b1T9CnqODOHLc9slRSVs7TV26m7sVOj/GIdbj7PMHkE9m8uSyM4zuvRLjwbYrPQyOrJ6pz5pa6OCRjXuMboXlkbSGjSScZdqIwDsqvD1TUx8E3RlwpGvttRTmno420oLnTagXTa8ZAYM5dnHIIDhcjxSyPEL1i708La/jOg9Egdb7TT077YzuQQ2TUwM0/G1gnI31KaPFUKaO6Ucct+ttorqgy+ihre+wDFFgANc6NuXdcE+SA8hSXWcWsjlsPC1xlDBcaujlNS4NDTI1spEb3DxIyM9cLlMIIySSSASSSSAbCWE6SAbCZEkgBT4TpIBsJkSSAFJEkgBSRJIBJJJIBJJJwEwZJEmwmDJJ8JYQDJsIsJkAOEkSSAbmh0ko04UnUYBaRnktgub6JDSHiNvo8MhljhMUuljzzcBjn5rMQvjzulYTdfXTSulc/ix7jLM2okcWTZfK3k87e0PFSSXGpnuLLjLxfI+sY0tZO4TF7RjBAONtiVzWMJso0boROdAaOKcD0f0bGiX+R593y9nyVpl2r46ttUzjOYTiEQiQCbV3Y5N5clzATqtBvCd4dTu/hQdVNI6WAls2Y3uOS5u2xJ3JU1PW1FLjuOLHxYdI4aGyjd/tnl+NtnxwudR4zgpaLboBXVOqoP8LZCahrWTnTN98DRhodtvhG2uqhLO8cWyh9S7VM7TLmQ4xk7c8bZ54XOJb5Tht9kr4gxrOJyGxwOpmNDJhpid7TBt7JydlO66Vz3QuPGE2qItMZxN6hA0gjbmASM+C5tJGg6ea4U4s1LbqG6UtE2GoFVJLEycvknDdIfkj1ds7DqVVFfUtuArxxY9tU1hjEobKHBp5t5cvJYLuQ96EhGg3KiofVxSxVPFbpmTNY2Rr2SkPDPYB23xk4S9OnE0ko4skEkjY2vcGy5cGewDt0wMeCwSUxRoOiqLnVVL3Pm4vle5zHxkubLu1+7xy5HAyFFHN3NA+hj4m00j86oRHKGnPMYx12z4rOtNprr5c4Lbbqd9RVTu0sY36z4AdSu+7Ruz+k4F4UsTdQnuVTNIaqccjhoIa3+yPpUk5IVEnpkVWOKf4zFGImSuZLqawDAaDjljbCkirqqF1S6Pi97DVDE5b3w7wcsO23228lzqSeg6SK5VVLUd/Bxg+ObuRB3jBMD3Y5M5ch0ULKqVjoyzitzTEx7GHTNlrX+2Btydk58crBSRTdCa2U0tNTHi2TuKVwdTx4mxERyLdtsI5bhLPUVNRU8Ttqp6mA0z5Z4pXuDCRkAkbZxj5SucwnQTorfcKqzRvjtnF8lEx7tT2wCVgJ5Z2CUlXJUQthquKBUQB2p0UjJSHb5wdskZz8651FjyRoOqqbxLJV089JxBBbm01P6LBFSxzNEcWSS3JBJySScqpJWVE4He8Wuk9dknriU5ewYY7lzaOR6LA+QhJBt/0+qFPUU44vkEVU8yTsAmxI48y4Y3J+lSR3Sthtwt0XGMzKLuzH6O0TBmk8xjHLc7LnMJIDeFXL3cEX8K3aKZwdCNEvqFvskbdOngpqm719ZJBLU8ZzzyQOL4nSd8TG47EjwJXMpJ6DYqooK6Yz1fEUc8pAGuSKVxwOQ5Kv8H2/+uoP7iT7Fn5KWT4lGiaPwdQ/1zB+jy/Ym+D6D+uoP0eX7FnpinA0PQKD+uYP0eX7EvQKD+uYP7iX7FnJIDS+D6D+uYP7iX7Evg+3/wBdQfo8v2LNSQGj6BQf1zB+jy/Yl6BQf1zB+jy/Ys7ZLZGg0fQKD+uYP0eX7EvQKD+uYP0eX7FnJI0Gj6BQf1zB+jy/Yl6BQf1zB+jy/Ys7ZLZAaPoFB/XMH6PL9iXoFB/XMH6PL9izsJIDR9AoP65g/R5fsT/B9v8A66g/R5fsWaAn0oDR+D6H+uYP7iX7Evg6g/rqD9Hl+xZ6SA0vg6h/riD9Hl+xN8H0P9cwfo8v2LOT4QGj8H0P9cwfo8v2JfB1D/XMH6PL9ioNGESAu/B1D/XMH6PL9irVdPTwae5rWVOeemNzdP8AvBRoS3JQAJiFIG4TFuEAGEk+EkAKIBME6WjOAiSG4wvo/s+7OeBbpw5Q3qGklrzMzLhWSatDxs5paMDYhK3RPnakttbcqhsNBRT1MjuTYYy8/QEd5sNysFWylu1HJSVD4xK2OTGdJJAJ8ORX2zRW+jt0Iho6WGniHJkMYaPoXhvaPwhV8ads9Ja6YmOIW6J9RPjIijD35Pv3wB4pTI3idvttddaptLb6OeqndyjhjLj9HJdjT9j/AB1PGHixujB6STMafmyvpzhzhW0cK2xlDaaRkMYHrPxl8h8XO6lbWym5h8eXTs24vs0D562x1IibzfFiQD/dJXL8ua+68L587ceCaW1y0/EduhbDHUydzVRsGG68Za8eBOCD8ieOQeMpKejpJ6+shpKWJ0tRO8Rxxt5ucTgBfS3AvZBZ+HaaGqusEVwuuA5zpRqjiPgxvI48Sqt0Hz7auD+I72A622WtqGH8cRYb85wFvM7HuOnNz8C48jUMB+tfRvFfGNn4ItsVTc3uAkdohghbl7yPAeA8VyFv7eeFKyqbDUQ11Exxx3s0YLR79JOAp8rfQeI3Ls34wtcZlqbDV903m+ICQD/dJXLvY6N7mPaWuacFpGCD5jovuSGaOohZNC9r43tDmPachwO4IPguB7Sezag4stc1XSU7Ib1EwuimYMd7jfQ/xz0PREy/ofKau2q0117ucFut1O+oqpnaWMb9Z8AOpTUFsrLnc4bdSQOfVzSd2yM7b+fhjqvqTs44CtvBduyJIam7ztzUVDSDgfFb4NH0qsroJezns6ouB7Zqdpnus7R6RU45f2G+DR9K5Tt/tVwultsbbfQ1FU6OeUuEEReWjSMZwvZEEkscWNb2tzy1OAWW+9h8VfwS4j/qG5/or/sVGutldbJGR19HPSyPbqayaMsJHLIBX2/6XB/Txf3gXhXGd/jg+6DsrpDHNTQxwUzw4B7cSas/rAq5kWnikFurqn+Qo6mX/VxOd9QWk3g/iQ0stUbFcG08TC+SR8Dmta0bkklfaUcTIhhjGtHg0ALD43/AW/fmE36hS8zfGQ5JIQNh7kenzWhHZG6Q4ja558GjK0qbhy+VmBTWa4S5+LTPP7F9HdidVBcuzum1Qw9/SSvpnvEYDiActyfc4L0pRcg+IbnabjZqoUtzo5qScsDxHM3S7SeRx8ioAEk4XqHbuP8A9xR+YxfW5dp2Y9nnA9/4Zpby6lkrqg+pPHUy5bHKOY0jAx1HkU/LrYeCUdBV184ho6WapldyZDGXn6FbvPD914emhhu1DLSSzR97GyTGotzjOOi+zqG10NshENBSQUsY20wxhg+hePdpfC0vGHa9Y7W0uZCaDvKiRv4kTZDk+88h5lKZB4zYuEb9xM9zbPbJ6kNOHSAYY33uOy3q7si42oKZ077P3rWjJbBK2Rw+QHPzL6otdro7NboaC307KelhbpZGwYA+0+auc0vOh8KuY5jnMe0tc04IIwQeoKEsK9T7YbB3najHS2mlMlTcYI5DDEPakJLc+WcAn516bwB2R2vhmnjrLpHHXXc4cXPGqOE+DAdiR8Yq7lqB4FaOz7iy+RiWgsdU+I8pJG920/K7GVtP7FuOmx6/gqJ39ltSzP1r6L4p43snB8EbrnOe9kGY6eIapHDxx0HmVyNF268M1NW2Kpp62kjccd89oc0eZwcgKd5UPALvwbxFYAXXW0VNLH/SOZln+8Nljdy3qT8i+4Q6muNE1zTFPSzMBB2cx7T9BBXg3a12ZU9kp38Q2OBsdJqHpVM3lFk+23wGeY6J45d6oeMiJg/Fcfei0eEQ+UKTU7pj5EsvPLK10ABrhyjA+RF64/EH+6nxIepCfRJ1d9KqQGzJ8Qf7qYukH4g/3U5bJ4/Sl645lPQNqxzY3/dTAsPNgUmtw5gH3pZaebQp0Ad1TuG7XNPiChNIHexIPlUmhh5OIT92RyIKek1VfBJGfWbt4hRq+JHN2O4PQpd3DKfZ0uPUckvH+HtQR6cqzJSPYMtGoeShwp1RtERh2FJhJzeSZvrJGdJFp80+EACSPAS2QDAJFqdF0QEWAki0pICuE6FOCgDZ1X0B9zzdHyW29Wx7iWwyxzxt8NQIP0tC+f2dV7X9zv8A5Wv3+oh/Wcpz9B9Arx/tX46m4FurW2ikj+FLlTtL6uUahHGwkNaG+OST4br2BfOX3RX4V2f8xd/xCssfYrgantD4wrJjLLxHcMk8o5dAHyDC7nsw7U7+ziqhtN4r5a+hrZBADOQXxPPskO5kZ2IPivIVvcHDHGliP+nw/rha2dB9pLge2enbP2X3RzgCYnRSN94ePtXfLiO17+a29/kR/wDEasp7N4L2QyUsXadaXVbmhp7xsZdy7wsIb8vgvrHZfDLXujkD2OLXtdqa5pwQR1C7EdqvGwt/ofw7KWadOvu295j8rGflWmWOw2e2++R3XjoUcMmuK3QCF2Dkd4Tqd82w+ReaInvdI90kjnOe4lznOOSSeqeCKSpnZBDE+SaQ6WMYMucfADqqk1A+oexSvlruzWiEzy400stO0n4rXbD5AcL0Ncf2Y8N1HC3A9Hb6wYq3F08zfiuec6feBgLsOixvsPjfj6kZbu0G/U8Q0sbWPLQNsB3rftXVdhb3u7RwHPcR6DNsXE9Wrn+1E57TeIPzn/lat3sJye0kfmM31tWl/UPqFeJfdGOc21WDS4g+kS8jj8QL21eJfdGDNr4fH+kTfqBRPYeBd5J8d3+8VNRzPiuFNNqJcyZjgSd9nAqvhHEPv0f5Q+sLTSX3Q12poI6jKweN/wABb9+YTfqFbcH8iz8kfUsTjf8AAW/fmE36hWXyp8ZgbD3J8ZTt9ke5Etye/wD3O8ubHfIc7Mq2Ox72f/S9oXif3Owxb+If9fD+o5e2LHL9g+Ze3b+cVo/0GL63Ld+56uT2XC9WrV6j4mVLQehB0n6CPmWH26jPaI38xi+tyt9gQxxtXedvd+uxX/xD6OXBcf3ePg2jr+KGta64S00dBSB3LVqc7J8t8n8ld6vFu36cOp7FSuB0mSWUjoSA0D6yowm8tFbp5zw72m8U2i9m4Prp6+OU/f4KmQljx5fFPhhesP7d7EKEyNt1f6Tj+SOkNz+Vnl8i8BLwOQ2UZDpDpbzcQAPM7BdN4sUTKvofswop+I7hXceXZrfS6txgo2gerFE3Y6fq+fxXp08zKenkmkOGRtL3HwAGSqHD1sjs1goLbE0NbTQMj26kDc/PlVuMYa2p4Qu1Pbo3S1k1K+OJjTuS4Y/auW95NHylxNfqnibiGtutQ4kzyHQ0/iRj2Wj3BZIY48l6BB2P8YP0/wDRbGDH49QwftWhF2JcYSHd9rpx/amLj9AXV5Yyey29C7DrlLWcDvo5nl5oal0TM9GEBwHuGSvQ6+hguVBUUVSwPgqI3RSNPUEYK4zsx4JuXBdFcIrlWwVLqqRj2iEHDMAg813p5Lmys8tw3xncrfT2m51lBU1AEtLM+Fwa0k5aSPsVTvbeDu+d3ubhb/atTim7Tr41owHzNk/3mNP1rjl0Tkuk+P8AtffV0Y9iKc+8hQuqYjyjePlVZPpT86JjpN30Z56wiDmHlIPlVfCWEeVVpZ1HwBHim9UqFpc05DiFIJQ4/fBv4hOZA+Etwcgow3bLTqCcAOCYIEOHrD5QkY8bsOU2CETSRuE4SSKTTsU89MyVmpgw4eHVCcPHLdSROLSAVc7mqm9M4txz5qPGl+Oh3WlVU+r74wb9QqEjctyOYWOWOlS7OiwhYctRYSkMzghA3UiAkNd70WaBwlhMiSBsJJ0kBTSTAg8k6QSNIHNe1fc7/wCVb9/qIf1nLxNe1/c7/wCVr9+bw/rOU5/qH0GvnP7oj8LLP+Yu/wCIV9GL51+6F/Cyz/mLv+IVnj7N461u63eEvwzsX5/B+uFira4Q/DOx/n8H64WtJ9nriO17+a29/wCrZ/xGrt1xHa9/Nbe/9Wz/AIjVjPcN8oObuVYorfWXKrjpKGllqaiQ4bFE0ucfmWtwlwvW8YcQw2qjOjVl80xGRFGObj9QHivqnhbg6z8I29tLa6VrHEDvJ3bySnxcf2clrlloo8Q4c7CL1cAya+VMdthO/dM++TfYPpXZd92cdksbhAG1V4DeQIlqHH38mfQo+2vjysskdNYLVM6CpqozLPMw4c2POA1p6E77+AXzyd3ElxJJySeZSkuXsPrbs44oqeMeHJ7vURNh11ksccTfxGNxgZ6nxK7A8l5l2D/zbj89m/YvTeizymro3yH2oDPaZf8A85/5Wrd7Cv5xx+YzfW1YXah/OZf/AM5/5Wrd7C/5xx+YzfW1af8AEPp9eJ/dF/5LsB/0ib9QL2xeKfdE/wCTLB/r5f1Qox9h4BhHEMzR/lD6wkiiH35n5Q+tak+4YP5Fn5I+pYvG34DX38wm/UK2oP5Bn5I+pYvG34D338wm/UKxns3xw1vqj3JzyTjYD3IsZC6dE92+54/xDiD/AF8P6rl7WvFfueRigv8A/r4f1XL2pc+f7B809uYJ7Q24Gf4jF9bld7B4Hx8ZVr3YGaBwDTz9tqDtp0N7QA/GZPQohv03crHYa5zuNa1zv8xd+u1b+P8A69svK+en0IvD+34E1Ni/Im+tq9wXiHb6M1Nh3AGmbcnzasuH940y9PF8H3q/ZKdst+tscmA19XCCD19cKg+ZrDiPcn8Yj6kVBVGlu9HVOJPczxyH5HA/sXXl6Ri+1VzHaFda+ycDXO5WyURVdPG17HlocB6wB2O3IldKx4kY17TlrhkHxBWVxTavhzha6WwDLqmmfG38rHq/ThcM9tHzh/hi44G3wrD+is+xN/hj44/rWL9FZ9i4h7HxvcyRpbI0lrmnmCOY+dAt/CI3Xc/4Y+OP61i/RWfYm/wycc/1rF+is+xcNhLCfhD3Vu9Xmu4hus1zucolq5g0Pe1gaDgYGw8gs/Cl0ocIsPYAEWEeEsIkMGEsI8JYVaLaMIsItKcBEhhBLeRUzHNecey760OhNhVAmwQcOG6fHgmZJkaZDnwPgiLS04VyI2YAohv70kWNwnDSRuzsVUqYe7k29l24VkHBBT1LddPqHNu6q4yxPqsrGh58FLhNI31coGu6Ln9NBoXN1BSISi9hFkt2PJO6UNGUTgC3dRNaHEg8lNAe9cUlOImgbJI1QpD1T5FEm5hIbKQNe2/c6sJuXED+ghgH/wAnLxHUvoD7nOlcLVfa1wwJJ4o2n8lpJ/WCWfoPb187fdDDHFNmd40Tx/8A9F9ErwP7omlcKywVmPVcyaEnzBa77Vnj7N4jqW5wa3XxtYW+Nwg/XCwXHddR2bUzqztIsEQGcVjZCPJuXH6lrb0T7EXF9rTC/suvoHMQtPzPau0XN8f0bq/gG+0zBlz6KQgeJAz+xYz2bzP7nekhNNf6vSO+72KHV1DcF30k/QvcF80dhfFVPaOJ6i2VcgjhujGtic44HetzpHygke/C+l08/YfM3bxDNF2hRyvae6loY+7J5bFwP0rzDK+weM+BrVxvbo6a4h8c0JJhqIsB8ZPPnzB8CvOYPufLdDU95V3+ofTN3c1sLWHHm7Jx71eOUkDoOwcEdm4yCP47N+xemrzjs24qtFfc7xw9Z2xx262FjaFrT/KRgYe/zy/fPmF6Os8vew+SO1emmpu069iVhb3krZWebSwYP1/MtfsMeG9pMbTsX0UzR7/VP7F9BX3g7h/iR8cl4tcFVIwaWvcCHAeGRvhfO9TxFauHO19lystNHBaqCcQaIRs+MDTI7zJJJ+RXjdzQfUy8i7f7VPWcK2+viYXR0VSe9wM6WvbjUfLIHzr1elqYaymiqaeRskMrQ9j2nIc08iEc8EVTA+GaNksTwWvY9uQ4eBCiXVJ8Npw7QQ7w3+ZfV8/ZFwRUzulfZI2OcckRyPa35gdl5j2w0nDnDtDQ8OWO3U1NO9/pNS6NuXBgBDQXHfcknHktJl5dQPe7dMKi3U07TlskLHj3FoKhvtC652G4UDMaqmmkiGfFzSB9K4nsf4shvvCMFvll/wCkLc0QyMJ3cwew73YwPeF6Ms7NU3xFPTy0s8lPOxzJYnFj2OGC1w2IKEY3yvrW/wDZ1wxxLVOq7hbh6S72poXmNzvfjms+j7LeCbIXVhtrHCIay+rlL2tA3yQThazkia5nsDt1XR2S6VdRA6OGrmjdAXDHeBoIJA8MnmvYF53wRxQzifjC/SUmG26lgggpWgYGkOdl2OmT9AC9EWefvs8Xzr22Mxx6x3jRR/W5WewxueL693xaE/S9qs9u1G6O/wBqrsYZLTOiJ82uz9TlL2CUpfX3ysx6rI4oQfMku/YF0XKfZZa/N7mvD/ugozmwP6ff2/qle4LyLt+pXScN2qrAy2GsLHHwDmH9oC5+PrKNcvT5/wAJtO+PFSJEZXYzfU/ZfxG3iPgiikc/NVStFNUA8w5owD8owV2a+T+AuNKjgq+ekhrpaGfDKqAH2h0cP7Q/+l9Q2e80F+tsVfbalk9NIMhzTy8iOh8iuXPGyrjxftU7L6s3GfiGxU7p4piX1VNGPWY7q9o6g9RzyvGXsMbyxzS1w5tcMEfIvt3ZZVfw3ZLo8vrrTRVDzzdLA0k/LhPHl1NUafGuM8l1vCfZzf8AiydhhpnUtCT69XO0taB/ZH4x9y+mKThHh2heH0tkt8Txyc2nbkfQuO7UO0Cn4atklqt0rTd6hhaAz/w7DzcfA45D5VX3PLqFrTwDiilttFxLW0doLnUVM/uWSOdkyFow53yuBWRjyUhyXZznPUp8LWYlsGEsIwE+E9AGPJNpUuEsJhHhPpUmEWlPQ2h0paVLhNhGi8kelSxuy3SeY9kocJOaS09ExtMBsEYGUo8OjB6o8brSQtgLcJ2+sxzT1CN3RM0euqLbNkGBhVuqs1Gz3jwJVZcuftrEgOBuU+VFnCIHJU7AnjLU0bcHzRIm7FEM6SJJaBmhIoWosrAGXoHB/axd+C7H8FW+30EkZldK6SUO1Occc8HyAXABPlKwPXf/ANQvE39V2v5n/aua4z7TrpxxbaeiuFDRQiCbvWSQatQOCCNzy3XDpJSSAZG2VtcJ8TVHCfEEV4paaCeeJj2MbPnSNQwTt1wsiJuuN7R7Q3ChBV62W3r5+6E4mH/8Xa/mf9qCTt/4inifFLarW6N7S1ww/cEYPVeSpKfGGPVh+puWkHLcHGPcvU+Fu3K+2amjpLpTsukEYAbI9+iYDzdyd8oyvKkgnZKb6Cd90Tbu6Onh6sL/ADnZj51wnGPbDfeKaV9BCxluoJNnxwuLnyDwc7w8gvOUTUvGBoWa819gukFytlQ6CqhPquHIjqCOoPgvZ7Z90HppWi52Jz5gN30swDT54dy+deEqTonZKT1Xiztwul8oJKG00fwbDK0tkmMmuUtPMAjZvvXlScYyjTk0TseD+06/8HRNpYHMq7eDn0WoyQ38l3Nvu5L0WD7oWkMY9I4eqQ/r3dQ0j6QvCw0JsKvt432LXsd47fq6pgdHZ7RHSPOwmqZO8Lfc0bfOvJa2uqrlWzVtdUPqKmZ2qSR53cVAG+CfSU/CT0m1btF0r7JcY6+21UlNUx+y9h5+RHUeS9Ytfb3cIYGsuloiqXgYMsEndk/+UgheOgK5QUTqyfTq0xt3e49B9qfhMvZXPxm69xh7cY6xjnQWCZjWjd8tQ3GfAYG64Hi/tFvfFLXUj5W01DneCHID/wAo8yucq6hhAp6b1IGbAePv81TIwtMeLGduf7mWXddJwfxpX8GSVUlDBTzGpa1ru+ztpJO2Peuod26cQDnbrb8z/tXmD36QoS4uOSjPDG92Lxyrr+Mu0S48aW+npa6ipIRBL3rHw6s5xgjc8kPB/aPcuDLfPSUFFSSieXvXyTatROMAbHkuRwko8JrSvLvb1L/DvxF/V1t+Z/2rH4n7VLtxZY5bVXUFCyJ72vD4w7U0tOQRkrhSnwlOPGH51Hgg8kSLCWFek+SPGStax8RXfhurNTaq2SneTlzQctf+U3kVmgJYyjUvVPzeu2zt5uEMbW3Kzw1DhzfTyGMn5DkLVd2+0Xd+pYKov8HTsAXh+lPhR9rAfcr0a/8AbXxFc4nQW6GG2Ru5vjOuTH5R2HyBeazPknmfNNI+SV51Oe9xcXHxJKPSmwqmEnoeW0WE2FLhLCei8keEsKTHglhBeQAE+EWE+jzRoXPQcZSwpMYT42T0Xn/UeE+hNnBIT5PgjStm0ef0IXbDCl0E8yQloT1T8ohil0OLTyVgSt80wiYXDYInwZHq4CqSl5Q5kaRzTNd6wwqz2PZsQpYz7Gyfyu+lOrGmqkb5qu4KzWHNZL+Uoea58p3V4+oiwnCkwkBhTowBSApsJ04aRJMDgJKi2yt0k+fJN1WEMTU6QTpg6SSSAkhf3crXdM7+5HVRd3LkD1XbgqBWmnv6YRn22cvNVPSdIEyctI2IwmSUlgYHvIPQZTEYcQjpfbd+SUB3JKfwDIgnASxugzhP1TgJ0FTgIkgEQVaLZImjdMBlGBhWg6fCZSDfHU+CEWhbG57g1oyXHAC1XOFLTClixnnK4dT4e5DFAKZmp38s4bD4g+1NoycLXHH5c2ee+kXkk/TG31t3HkFLIWwtyRl/QeCpuJeSTzKdpwJGd8ptKPThPpUL8tIw1PjKPCfA6I0m5AwnwiwnRopmDCcjCIBLCcguYMDon04T4Tnon4l5fwydFp2zlJrd8o0XlQFMRhGRjPvTEBGjmQAE+E5wmzlScpgEWMJBPjqnINh0paU4y5yMMwjQ2iJd8UFP3bnN3OB5KcNRkDGwwU9Fc1dsLWnqfej04UobtkoSPBVovK1Gm+RSAZCYtTV5Gjbl58mlShqaIYDj5YUrW5GVeE6FyQSRhwQCPEjFb05cAoyMVHk3P0Iyx+V4576YtTvVSn+0VHhSv9dxd4nKbSuWzt0y9BATp8J1GlBSRJiEaMySfHmknomUkkksIYmp0zUQTB0kkkAkcTzG8OHRMmwmF2SLv2d7GN+oVXBHNTU8pjdjOArNVCJWCeIbgeuB9arW+4nelemGC8/2SowMq0yItpXkjBLcqBoRZoSmb1RBOAnwkosIgMpYRAKsU2kBhEAkBsiAVJ2QCLCQUnROItBhalLTCjibPM0GZwzGw/ijxKK20TSz0uZoLGn1Gn8Y+PuSne6WUvcckrTHH5rDPPfUDlznE8ydypHSNgZjYyEcvBMSKaMSPHrO9lp+tUyS9xcTklaWstD0mVxJOSUjAQMjBTBxadlOx2Tg4yeaJpO6q6COaWhW5IsgEKHSfNGh52onN6phg9VKWE+5BoIPJTo97PjZMAjI2SRIWw4SIRHfokOuVWiRuHJJOeaSFzowPROCmwkRujQthnE45odyphETueScM0nyU6PynwiDc805bgqRzd9kg3KCuSMe0Qi0J8evnyUjBv8AImW0QbhwwpQ3OxSDTueqlDSSAEFsGMnAR6dIB23RadGcpHdBbRn3IMc/NTHAGw5psDwGyDQhpB5bJiBlTYBG/RA4A7AbkphLGzEQz+NuiDDjAUrWHIZ0bspHR6WZzzK1x9JtQRtGcnocKrUEsEzx5j51fc3uwRjGkZPvWdWENp2t/GedR9yWd6bcXdZSE81IUC5a7YdOAmATjPVJRyEKMoHIOBSTpILTJRNQ9UYXNFEAnATpJgkSFEgEnHNLG2U4CYGrlHMWSdMY3B6hU1Iz1XBwKeNTlNtINMwna3cmMkfJus7HgtCll7qdkg5Ag/IqtTD3FS9g9nOWfknkryTOrpGAnThOpkO04CPCYBErTsk4GU6MBOJtCFrWy0uqQaifLKdu++2vyCsWmzMMTa24AtpubIzs6T7GqWtrzMe7jAbENmtHIBaY4ufPP4R1c+s6IsBgGBgbAKINZTRCab1s+wz43/0nPd0ga6b1pDu2MfWfJUZ5HzymR7tTj9HkFdrML5H1EjpJDlx+jyCQGCma09EQOPep0WzgZ96Jow7KYHA80Yc0Ae5VE1Ox2rAKIxh3JQd43IGVMyRufbA+VXGdliN0e5Hgh0eqrjO7cNzuopNIcWt5FGh5KxAx4KMjBVkR5Cjkhc3fzR41UyiI8kxOQiLTlMBkJaVsCScg+CYBCtiaCVIyPJyeiOGMuwp3RhowjTK5I8bYQOapPJC4ZSEqMg+CZSO9VMwFx3GAg9ha3JyjDcDdEAGpyMnCDCAjAwiDcJZ57BBbAd0sjcogNkgAM5GclBwPIpt8nwRloBznZNjYkH3IMBGGkoYgXy5xsEZdkYxv1VmKERNB2JdunJ2LdJGtLSN9zvsj0aQXuOQ3cKSnZlxe7k1DUOLg2NvMnf3Lb1ETuqk7j3Q8XnKyq14fUHB2aNIWjUyDWceywYWM/dxWHJfh18M72AjKIRo2R9TlSEYWWm1y/iIRgc0zmABSFC5JUqFwQHmpiont6pVUoUk+UkLZCkCZOFzwzpJJAIBwE45pDcgKdkTRu9w9yYA0KeOlleMhuB4k4QmQN2aAmMjyMFxx70+iqwKRoxqmbnwCMUjDyeT7lVARNJacgkHyVSxN2uMh0DGokJ3t71gDidTfZP7FFHUyM2OHjwcrLJIpOulx6FazVZZbndU8FrsEYTjmr/ds1Zc1rx4KVsdARl8EgP8AZfsn4J+5GcAiwtTRbcerDMT4Ofsjjl7v+RgYwDkdOT9Kcw2jLmkUI6KolGpkMhb4luB862rVT22haaqub6VUD2Kf8Rp8Xnr7lXlqJ5gO9le8+BKkbSvcWgjnurmGmV5L8JamuqblOTz8gMAD9gVWSaOleWxaZJxsXcw33eKluLX0z2UkXq+oHuPIuJ6LNaCCcjBQkTnGR5c85ceZKMMz0TNac5GCEeN0k2loxnHVJsYx03R4KMDkgtoxGOqcRNx0RbklOG4CotojCCeSY04zgEhWPkT4280Fuqrad7XZDvkJUsADnnPTopvkUbBpnPmE9le1jIx7IQPwRyTjmmePVKqVCAsa49BhLuUs6jjA+ZWYGOLtwcYV9C3So+E+CgLcFbrKUO6KCootJ9n5UvGCcqGkZqYpJG74Q0jtL3Md8imf4qbC32raN0nMypCllSraHQOoSIUh26IN0jlBhG0YG6JrSUnbDCD2A7piESfCAFvypFP0TFu2UGYkbDqm6YS55CQBLgMIPYmRud6zQMjffqrsTe8aHAe/ySiiDQmfmKQFpIaeYWuM1EW7TchgbAblV5JA1j5XbZGGqZwBHdNOXHclUap+t5GfUjH0p2tMJ0o1LyGaep3KqsZq3PRSPzLJk5xlHp07BY5d10b8ZqB2CElE7ZATkKDlMgcMp0DjjkpbSgTORFC5JaE7FJOeaSlTNRJJLBZImhMAnQB5A5BFzQsRhOAgMp0SSYOAiA3CTUQGU4WRAKQZ2TMYXHYFWGU5zl2/uWkjG5BY97TkHHlhWGTaiAYi7PxRzRB7YgGsZGD4ncqenqDHKCZtOerVpGOV+Wl6BBSRB1XG9tRz7nUDgdM+B8lC+XvDs1rW9AAmqHHHeFxdq31E81FARJlzvZaCStPTmttDLMInAgBzh0K0WVTZgH6g12oEAeGFgukL3kqSKV0bw4b+Xil5H46jZu1PJM5lS0ajgAkbrOEpaND4w4f2grEUzi0Fjnt8soyZjuHn5gVWme7vtCwwO5xvb+Spg2kaCcSE+ZCdlY9g0lkbx/aapGzUsm0sDmHHtMOw+RLSbUPewj2IcHxduoycnPj4KxUUphAe0tdG7k5qhxgBB7C4IsbJ8IkAOE+nfmE6WAExs2AChLfvgPkj36JNHVJOySeMsPuRAZKaQYjKokMLMuz4K5GdKr07fvefFWAN04VXI34ASlfq2QM2CZwVsPln1DTFJqCka8PaCEc7Q5hBUDIXN3BSrWVIQgT6iDghNkOKlUJOG5ThmSpGMz0SPYC3AUROSrMjcKAjdLRAIxyTKRMQkuGwmcPNEQhcEGjVuCI4BcEMMWo5PJXWt3WmOKcsv4lp4BJlztmBQyFkbXOIzk7KZ85EYjAAaNz5qk5/eEudkMG4V08YikmNOxzttUh28gqFQ/SBGDud3KaSUyPMjuTeQVUjJLupOVla2gGDYnqkXYP0IicDGOajKz2r2bOULuSIoD1SrTFGeaEojzTEKK3gCg6o0B5oWDqknSUmzkkklg0OETeaZE1AGnCZEmBYT4SCdMCUkMZecnZg5lRt3wFM46GhgOyrFnUz3iLZgGOgQd65342PJRAnqmJzyCvdRIlyUskckIycI8eKcKyNR+qS0Qv3znCmawRWuV3V+G7+9WPR+54epw4es4l3znZDUEC2sGMZePqWmPpxZWbZTYwDkqZrRjICQIwApGNJj6fKgWjhB0k/IrMcoBAKhwO5PiB0QsBLQefmtJWWU20BStlaXhoKjNIWgEHmpqKRxYcHdqtemU7nlk8DmHHtMOQfkVdWM+/hmhz4nFrt29WnkUBG+ehWs+COSPvInNez6lRki0HySsOX+q6Sk0+SWnCk9gwn0bqXSE2nCZA04IT6cHZHjKfCCCAoZ/5PHiVYwo3N1SNHQboB2Nw0AdETSnwlhOFU8ZBGMqVzMNyoIx6wUsrnCMAcicFaRlZ2rSN1PB6BDjdTuZsg0pLiMMBPJF6M124yCpGtwVaiZlKQrlpmd3I13qglSxvwcOaR71pdxjOyAwtIwRlPULzis4Nc3bBVaRmCrphDduXgq8gOErDxqoQUgFJjbkhaN8qGgSMIo4jI/HTxRtjMkmlo/wDpXWQiMYV447ouURtjDQAOiLf3Kx3eGZI36KrNJp9Rh3PNaek491DI/W7SM46qpUS5PdxkkfWpKiQRs0tPrHmVXaNLc/jH6FGVdEmptFIMHSOQQEFrVLjc7oXnbCypoCgKMoSpq4BC5GUJ3UtcUaEonISMqa2xAg6o0HVJcCeaSR5pJKZycJYSCwaHRNQo27IAkQQogmBhEEIRBMJYGgv3TPdko4eRPggWknTK+ztGykDdspkbQU026h2hWqWATVDI3cidz4BQNG2Vo07O6hLyCHOGPkVRhlk0ayYS05Y12Rn72B8UbZUBAktjs7lpBVRkg9MBz6pGn3K7StJkdCRnUMYWmLmz9qGj1Rj2lK0aQCSk5hjeWnYg4IRMYXJ6Gzu2Y7zGE8QxGAnkOljsAHZGwZA9yaNrNAMVGno5pQyt++DO+yKkOmbPg0/Umk3fz5bI30R6aZ8D9bd/Fp5EK7KGTR94wYGOXgqLBzVynBFNMD70SpyikAdWeikwnDdhsiwQp2YQ04TYKk5HG/NEGeJTCINSLVNoATFie06REIGjDiSpnNIGQhDCRnqmKEBGGZKNsZJUwbhOM7UbWgDkhl3GPMKXCEjJA81cqNmxlCY1KiBAKW9luoAw+BVymGBhBqb1RxvaCqFqcoHNUgIcEnDYqUKc3JU3q3NzVVyMmuCueadrS5wa0blHhX6SlDW63D1j9CWOO60yz0Cnp+7aSRueasxRanZI2HNSiPUQAjq3spYA1mNR5rbWumU7qhWTAOLWkLMc4RtLjzKmlcN5HHYKq0d44yP9kcgpyy06ccflEGE/fH9eQKEhTOy52SVG7wWNu17ROCjdsFKVG4ZSNCeaEjKlcFG4JVSNCeSMhCQprXGoyEKMoeiixvjUSYoyEKTSBSSSSUzUkKMDIWG2hkbUiMJkwkCIIGhGEAQKIDKEblGmVSRjEbjlOOSEHEeOpKJi1jO0fMBSt8UMcZfsBlXYog17W6Q5+ceSqRhnlPSalpNhNN7PNrfE+fkhqZXOfhpzjnhS1BkibIx3tDZV2hukEu3wq+HP8mDcYJ55ytGFzgI6gH2Tg4VAN1HYkLQoSzX3Mnsv+vonEZzae5RsMzKhnsStz7j1VVpw0jOcnK0n0xfA6nds4esw+BWcIyx+l3Mc1W0T0ct2z86IDw5KXuxpIBOcIWhFuhpNB7Tjjk1CG5dlT0wbqIcQAR1TNaNZa3llRcjmOwFuOSuMaW0D3jm52kIBEOoVqoAip4YOoGpw96UyFwqoG+SfSjaw9UQZyCnyHij0ItAIKtRw6s5HVTGkc3B04B5bKfuyLnFazi04TFpVt8WHHZRlm2Fcy2zzx0gLMhO2PCmEZRaMLWMckRZgZTgbKTCFwwrjJGQgPNGcoCCq2VpkhukkkNhckCR1T6UsIG9po5SOqssfqVIKZjsKtpsSTRhw5KjIzSVotcCN0LqfvXANHNPW7oTLXtTpYC+TURstQM9UKSKkLAAGnAVnuQyMvfsOmVtjj4xFz8qoh4jySsuok72Q88K5WygeqDzWRUyFnqg7nmpydXFihmd3r9A9kH50nDYAckmt2yj6LDK7bXL4QkbIDzUhQqCiIhA4bKYqIhCkTt0GFKQgKFxC5RlSuCjIU2NMf6AhCpOiAhRW2NAVGpioiFLaBz5JJ0kKZYG6NowgUo5LmjU+EIaE6fAVAgEYCHHgiAQBAIgmCPSXHAVSIypcyrMMXV528OqBjRG3J3cn7xxOFpGWV36Ww9rGFrBhPA/u52OLtgQVCweJUjWA7FXHNemlcQDNLjcEhUmbcwrUji+EOccnSN1CBgDOMH51cjMbQSQfJSZOBjYoRtyx8ikbvg+BQluW6ZtVGI5D9+aNj8YKae2CYfFdzDvFYkT3RO1MJDgcgjounttfHXsEcjg2fqOjvd9im9CTbEdTSwerIwg/QVGyItcTjZdfpLQWSRhzfBwRMoaKZ41U7R+SSErkfjpyWg5Bx1VmKF0j8CNx8wF14stCQMRfSr9NbIoWgtZ7srPLKKntgNsjZqakMAl73B7/ALwYAOdsKd/Dskshkkka3PTC6B87Im6W7u8lUlfLKd8hZYSya2M8t+mHNw+6JpcyZrsdCs4wuY4tcMELqi14CpT0npAcMeuORCMspCwltZtNG4gHSNj16rpbhV0s9qbDG0atsN0+wo7Xb6GagnbLNIytDgIR+IfeUpLTUZ0kNa7wLhnPhhcHNjjyZzK309LjwuOLm54dzyPuUIh3WvLSOaSHNIIOCCNwq74Mcl3cfJHn8uHai5mAoy3ZXHR46bKu8YOF1Y5xy5Y1A5RkZUzhsgIWmN2xyQaSnwpNKbCtmiwmwpsJtKobRYTYUpGEsJDaLCIc0+lNhODaVp3V+h3fkhUYmlxJ6AbrWoacuDQOu61453tnydRsUlM2TcjYKhdXtEha3GlvNa0rm0NB/bcFy1dVg5b1PNa72nixu2RUy7ukcd+ioMY6Z3ePzhWpR6RUNibyHMqwYA1oaOQWGXt3eUxmlMtwFEeWFbezmFXc3dY0pdoi0KNTEIC1CoiIQOGEZCEoXKiKidspjsgO/QpLlQndRkc1IRh3NA7OUNMaBC5EULlFa4UCAjdSFCVDeVHnySRJJGyQpFGFIOS59Nz8kuSQ5JYOeaYG0ZUgCTB6qIJwqJkZccBTbAABO0d3Fv7R3KDOStZGFu6cgnzQqRuEiE5C2KMqcDAyq7SAVbgBfI1o68z4DqqY8k7TvafR2jyCZvrBqke5ocRnbm1IAZyD86rbITSD6uAB4hSNbjqmYNySOimDABlTtJmtHJSxjSQQTlM0DQNPPqpGBFDprTcjVNMNRgvaMtd4ha8LASCMYHJcjbnGOrac88rrKR+tgKkZ+mvTRh+Ceilqpw0aI/a8kEcwggGQNR5KBjDLJnJz5LLK/JfyQqenc9+ojBz4c1cdTuY4BzSCd8FWIIHZboOH9MrSjtz5Guccud1djJXBy8/LOTU14vQ4Pp8Lxf7YTqfU/SWnGM6k7aQA5x06LXmpC07nbGFA5oZgDkNlF5fKdLw4fHKSpKWxd16PN3jHh2HhrBnHvUFVQFsrtWdRJPvXS2Stpqal0Seq7JOcc1nXOs1TPfCdIJ6Lntt7275ZNxz9wgJbDqGZCwlzjzIztlY09PjOy6N8zXgtmy4cw4e03/68lA2GjqZ2QvcYmvOO9cdm+8Lfj5LHFy8eOXpyssZAIVN8Z1LduFK2CpliZI2VrDgPbycst7N13ceW3mcuOrpRc0HYqMt3KsvbzUZC7Ma484r4TFqmLcoC1aysEelLCPCSqUtotKWFKmwmW0WE2lS4QFuAgRYbFop4s85XF3yDkuls9OHaT4BYJGqrYwHaNgaF1tqhMdsqqog6Y24B8ytp1hscveUxjKvdRrmLB7LeS4+rlJMj8+5dHcn+q5x8Fy841yxx+Jyfcqz6jTg9bPSt0x6z7Tt1MZChd5KMrC07d0ZIJ3UbmDOUslLUkcqJ7FC5pVouB6KMgFTWkqoRhROCtuYMKB7cHCFxCUBUpCByS4ryDZBkOblTOGQq2CyUt6FDTHszkJOEZCAqa0xqM7pJyhUVvApJ0klsloypAhbyRhc7oLCcc06TN04VSBSM3c33qMclI3YKomppX5dhC3mhBycowN8q4yEBgowg6ogmztLSrkDjBFqPN4wPcqwIJwpTl53znGMqozyu07SHuOTv0UjGnmFCxhGCOinbncdOaaE4xjnzUrWnG5yqzHA81aacjZSWkrMNGw3HRSaRzHMjkgDfWJ5ZICl06X4zukJE1KMTMPhsuntjtTizPslczDhkjc+K6O3uEdUdtnt2Ueej1v02d3zDc4GwWvSwEtLmx8hzVegpHVDowxhc7I2C3WW6WMaXBwPVq876rmz1rjdv0n0+O/LkR0jACHYzn6F01HVwQ0+gjScZ5c1iRQ6HAHbBVrvdLVzY8svJ43265j4YbRV+l7i8AAE8gsSXJftyWhVzl7i0FUxE7qtcOGYzUc3Ly3K7M2UtGMoZHOeiMZHRO2MkpZYSRPHyZW6qjJG49Duqc4LRhd3Q0VtfbyZw1z8esSdwuOuMbGyvDDluTj3LP+OizWLFmPrEeKpvarc3tKs4L0OL08vm9qjxufNQlitPbug0hdmN6cWc7VS1CRhW5Y2gN0uzkZO3Iqu5q2xu3PnNIUxCk0pYWkZoiEsIklSQJ2NDpGDoXBPhHG3D2nzRFY3tZpsOrJXHxK7cOij4EOj+Ukmw8+efsXCUb8zSeOpdg12eDntHNk4JWmePWP8A2res8v8ApydyfkFqxAwGocfijC2K/oFmRNyZT5j6lXL2vi649oSEJUzm7KMjCwolA5RlSEZUbm7IVETnbpi7KdzShIwitIWUDxtqxy6JymcSORUqRENdu0gqNzNsp8BsxI6jJCMnZCorOGygmbloI5g5VxzVA9qTXGqurUEJSPquPgkTlS2uPfSN7TzChe/bYHKsOUGkl5JUVth67RaZH75xnokrGySWl7ZQBCJoON0wGVIBsud0EnjGybkfejaMJwqIbFGDlC0IhzVyItGFLjZRA5Uo5K4imAyj5JhjxTtySmwy9iYNiSpRhAFI1u+M7oZ1PHzVgA5GwOVCxpxhTsG3RBQbomkkpwHtOAnacqUNOR4JbM0cpDgHD5VcjAdvnOUEcbTjYbLWfa42WyGsZURkyPLTEPabjqVjyZzH20w4/JWiZ6wyFuUzDIxpb7TSsmmieHjO5yuntNJLLI1sUL3nG4AXLy80xnbo4+G29On4YrRT1DJC3OAQQuwdLHVS6mHDsY0lcZSUjqeUOALccwea6ShcMlxJyGEryObl5cs5ML+Py9PHjmOO/lamihZ60hyR0Cpv7ufLYzpk+KTsfcVHUyOkdgFBFC4uyu3ikjDk3aFtG8ykFhLlYFC3k+RjX9G/arFRI9kETdWMtyfE7qh3u5C6p6c2UkvZ30RDtJG6IWuZ0ZkYzIaOi0re9kwDJCDjlnorVbP6HAe7AIPQrkz73b6b48cnpyFRMYgRnHksSqmy7BV+4PJe73rJkBJylx47rPnzs6VJNyoHN3Vt7Ceij7lx5Bd+FkebyS1V0ZPJA+MsOCCDhX4wY3hxAOD1QVs4lk16RnC1mWXlqemGWMmO6zH7FROGRhTPOTnkgwu3H087kyQlmlMQp8Ji1aMdqxCWkqcsCYtxyQNowzxQSHDTjoFK4qMtzlVDxvYLW7MzifFdlb3Ga0V1Pz9USAe5cJSPdDXuYTjddhZ6kR1TWuPqSNLHe4ros3i15brPbCrWlxWZDtNKz5Qugr4NEj245OXPztMFSJOhOD7lOXa+O/h4ilaq7hg4V1wDmqo8YcVlYmIeRQuCkKEjIUtIgcQhIUro84QyYZjPIoVKgKBwyp3AAZVd0rRnByfJLS5UTm4kznmMJHbnuoZjK/2W8lD38rDhzfnSa442rZd5KCV4DD4qI1R5YCidKXcznKW2s48gSHJUWojZSndRlhUZR1Ym1eKSctS0qdL2HCSdJCNspnJShRhGFzOw4GXKTHIoWoxzVIpAIgnwPBJaRFEApAomqQc04mixtupG8kCNnshVGOQ2nGylbjn1UQUzTqABAwOqGSZjsH3hTxkbtUDdiFMwDIPUIppmjzKnYScBQtGcKwxuN8KKJNpo8NPvKvRHZU443OI2K0oIM4OCAubksb4Y5fC1StJeD4rueG66OlY9jhjWR6w5rkqSlk0iQRPMY21hpx866ewW11wM+mZkYiZqJd1XkfX8M+ow+3t6X01mPeTrqWhZdHvnEmA3DduZQMdBTvkhMrnFw0lzRs37VzkFfLANMcrmgjfScZRsqjqBzyWHFxzjwmOPw35cu/fTq6WnjbI10rg6PmHDktCpiiLR3YaPMbLl6O5Pj2DgB1CsyXMuad/pXVhlqenPc8b2nrXtc4BpyGtAWe4EnKQqWuO52WrVVFuNvwxoEmPVxzz5rWZ3TG4+d2zG1YgHtYKhqrk6VuC8nHiVmVlSNRwVnuqfWO6z8bkJy+PVa9dQVEXdFwa7vGhw0uzj3+CoSUzCdInZrHNvT51TdVED2j4c0AnB6rbHjsY5cuNaQomRHFQTr6MbzHvKvUNrhllbIAZImkamcifJUWyMqXNe2VodpaCx2xyBha9urYKNrmyPDi8AHTvpU815McbcJ204vt32xbzRiGqkMcRhjccsYTnA9656fIdhdfxHPC+drYZmysEYOpvLPguRlwZF2/R5Z5YS8k7eZ9d4zL8Vdw35FCBhXGU73nYZ9yB8RbnPRehhlPTyc5fasAmcFIW4QrVijPNCSppYnsa15Hqu5FVzzQQdJKWFL0TYVQ4ya1pgqmTdHDmtekqS5rSHbhVq2Dv6ZzcesN2+9UbbVYIjdsRsujju46LPPDf8dZOW1AbIPxgNXvWLXUutjvHotOmdsA4+qVLNC07YTsY4Z+NczTvLwY3e03b5E8kYyp6+ldDL30YH2qBswlbtz6jwWOWLbW/yiFzAonbI5nkclCQ525JHuWaojkqGMODnPuVeaSWXAYwgeJVktA6IHdENIqGFxGHvPuykImtGwU7t91GUNIiKB4DhgjKkKjcp00ijNT6TqadvBVnZC05GgsKovA5KLHRxZ29VG0ogm0ovFEb2kUOE6bCLEeVhsBJPhJRpoyE/JCEa546qJp2RtO+UCNpwmjJKEsIQQUY3WkRsgj5JsJyMJpoht8yNp5bKMKZuFUZZDUjMAYwogcKdm4yeaGdSNOThTxu35KFg0nf5FKw+slQtQjV0XQU9guBsrbq6mcKFz9PekjGc45c8Z6rn4XBxxyK6a33u4w0DaGOslbTB2oRA+rlc/LbG/DJfaajtsLac1NXI9kOdLAwZdIfLyHUrToqGiqJmtjqX4wXFj48PcAM4aRsTso64OqGUtUTs+HSQBgNc04dgdM7H5UraJTXwviAHdOD3uOwa0cyT4YXFllbXdMJitG5TammF5hjaNMbGHAa39vmUZuM0ulsknqtOcNAGffjmsqokYJ5RCT3es6CRuW52+hBHI5Z3C0ryeNdXSvon2+R0r3Co/EAOyjjeSsWGVwwtShqGNqGGZhfGDlzQea5/tXj3d7XeSZzS/G9w6o3ykDmVAZozI50YLW5yATyVi412qCClETGCAe2Bu/Pirxu4zvGi9K0HnlM6uJGxKzZJiThuT7lA7vTuAcea1x47WOXL49RZmqdRO5VV8m/NRyFw3JHzqB0zQd3BdGHFY5eTk2mLyeqTHEu5qsXgn1XA+5E1x5LeYua5VfZJsi9LczYFNSzU8cUnfR63Fvq+RVWR4Iz1U447yssFzsx3tNJWFzcc1VLwXKMHf5UxOSuzHCRxcnJcva1HOW8jhA+XVlQ5wh5la44xzZZ30JyBGeSjctNMtp6SRr3mmk/k5Ngfiu6FU3NLHlruYOEWSCCOisVje80TtGNYGr3qvHZy9dqoTpspZCnZkVjXKmdTzelxD1c5eB081sKOUB7S0jIPMK8MrK1wy0jt9f3kQ9bJW9TyipiLR/KtGceIXFyRvt8+tuTCTt5LXoqwv0ua7DhuCuj9puHlhPcakzA8FrhzWDW0T4JO8j//ANW22oMntY1eKaVoc0ggEJaRhncbq+nNNnZLkHZ45gpKxX0LTl8eWu8lQZO5rzHMNLhyPQrHPCx163NxKQonKRzhj3oSsxERblREdFMVE86QSpXER3QOGyWrJyn5ptIhdyVF/tFX5NmlZzzuprfi9hcT0ThINyjEXiUtNblIBJSxU0s79ETC49cdFdFPDSYMgD5PoT0z84oNikcMtY4j3JK46skB9U4Hgkn4jzrmG5RAoWo1wx6Vp0SEFEmVEjaUAOU4OFcRU43RYCiaVIFUZ5EpPAIMImps6kBUrDyAUIUkezk2dWs5Rc8YPVBnOMKUDA2HMISmjzqBJyul4ahpau7U0FbUej073YfL4BcuzPU81fp5ywBY8uO424svGvSKqWjpGT01DURzU0LiWF7GuMhwMk5+bbwWHU3N8sBijhhhYTqeIhjWemfIeCxGVeWe0l3pcc5yuPH6fKW23brz+olmouseXHBPzrQpKd87mxxtLnnoFkQu35rWoK000gkbzAwp5Mcpjbj7Rhljll+SzLDJTyGORpa9vMFSQyaVDNWmrnL3buK1LXTMEjppAHOjbrDTyzn9nNRjjlcZ5TsdeXSeno6uV20LwPFwICsVbYmua3UXmNgYT4kKxDUS96063uy7cZ552Kz6rDJHMyCGkjIV8eE2OblsxV3vGcNaB7lBI4kc07jlRl2ei7JNPMvJVabkqEoGSr0u+VQlG5VyJ81STU05Y4g+SUVzfE8NmGRn2uqGQ7qpMMtzhVIN7dGyYSNDmHYozv1WJaqkh5iJ28Fr6wnIwz3j0fGyEg5SD+ecJtYWuMcuVPhOh1oNZWkY1McKNx8kBeT1Th5HmqiDFXYGGWi09RnCijbBMcOJa76FowQCLDW8lthNllfhhvBBLTzCBWqyLuqp43553UJWeU1WkCDkKN5RdULlC8UMrGvYWuAIKzQH0EwOSYXHY+C0nIHsbIwseMtK0wzuLaVZhm1NDmnIVuOYE4J2XOsmloZNDjqidycVpQ1DZGhwK6OrNxOWG16eAOGRuCsStowc5zhbkUw9l3JQ1EQOcqbC488sLpyj3TU7vjMHj0Usc7Jhsd/BXKuAb7bLFlaaebLOXMLPPB3Y6z/7aBGFC/DgQUUEomjz16hKRuW7c1zp1ZdVXIA2CbkjGCPMbEIHZRtcQ1D9Mfv2VJjDI7AU0+ZJAxvIKVrAxoASb43UR6AxmBjPipIKaSqk0tGAPad0ARMhfNK2NgyT9Hmrz3NhiFPDjA9tw6lVjNpyuifNFSRdxTjO27up96zJXlx1Hmp3+KqPduQqs1BhN0x3KSi1HxSUbdHhGM3kn3xzQtyiXDHcMbIkIKIY6poEEauU1ku1bH3lLa62Znxo6dxHz4UNRR1VE7RVUs8DuWJYyw/SqlJEFI3dRKdlPM5oIhlIPLEZ+xVtNhxunwjEE437mX+7P2JmgucAAS48gBzVSxlYdqkGxBJ6pej1H9BL/dlOIpXEhsUji07gMO3vRuIsqdrt+SnYcnChbDM1pc6GUAcyWEAI4Wvc4ljXOI3wASmjxqcc1MzbbxQ9zI0anRvaPEtIRN2IU+yvSdpOrHkrUeNI3wq9NFNPLohhklefxWNLj9C0HWm5QM1SW+rY34zoXAfUpuhN0mux18lM2fA0jqqIfvge4qZjJTjEbyDyIaSpuMPysalNUBhAHPO5XXWuEststyc+N0TXdyI9W7ifHyXFU8Mob/JP5/FK04ZZI2gFsjRz3BAUZ4b6h48tndjrqXNUyZtJA7vms1bOzt1+VY8r85CgguU0GowzOY5zS1xacZBUffahhLDj1WXNzzKagyUJKEOyk5bacfkil5ZVCY7uV2VwDSsyoeMHCrSpVKR+Duqs8g04RyvGr3KlUSYJ802k9rdsefTAV0D9nEeawLNGZJw5b1Q7TO4JyMuahLk2coSchBqWsjkyqXUlhRA5KlyqjOmRJISU06PkgghaFFWesGPPJZhTh2kgjmFpjlo/HbSu7BqbKCCCMLLz4laT5PSKEjAy1ZROE+Tu7GMInCEuylnKAlZLkJ2OiAp0xTq4hlYyVpY8ZBVSJ7qSTQcludirbuainjEjMdeivDPVa434q0KjIBB2U7ZzI3SVjRTkNLSdwcKxFMQ4broK4Jao7EYWPUx6tuq16o5aCOTlmSnmk147cazo5HQS/wBnqr+dTdXRUZ29UdJLsY3nYciVzZzvp2Z4+WPlEz2YOpvXmFFI/wBTzVglVnty9ZsYihbzeeZR6S5wa0FzicADqUekAAAEk9Atugt7aCAVVQP4w72Gn8Tz96JNquWlMwCggMZwahw9c+A8AqLiAN1bqCXPcScklUZjkYW0x0JuoZHElV3uwcKR5wFE7nkqM78N5+IcJJsFJZr8mQlzCEZ6owcLijvEvauxfgCiuVM/iS6wNqGNlMdJDIMty3m8jrvsPlXiwO6+ruyeNsXZjYw0AaoXOOOpL3KOS6hY+3WSz0tDEzvZYoI86W63Bgz4BVrvZbdfqCSjuNLFUwSNxh7ckeYPQ+YXjn3Qssmqwwaj3ZE79PTV6oyvSuFuIrYeFLR6TdqMT+hRd4H1DdWrQM535rPV1tVvw+Z+LuHn8NcUV9mLi9sT/vTjzcxwy0/MfnX1na6OOntNHAWMzFBGz2R0aAvn7tSfS3TtUohRzxTsmbTRl0Tw4Z1kYyF9CXGb0S1Vc4OO6ge8Hww0n9ivO7kLGJ3U8bgQWtIO3shfKfD0Ih7RbfAR/J3RrMe6Qj9i+q6WTvaSGUHOuNrvnGV8ytgFH20+j4xovYx7i/P7U+K9VHJPT6d7lnxW/MF512bRsPEPGwLQcXXG48ivSF5z2a/hFxv/ALWP1FRLdVVk8o6zia1MunDFzogwapqZ7W4b1xkfTheRdiI18R3IOA/xNpIIzvrC936Lx7szt/wT2lcTUOMCFjmtH9kyZH0EKsL+NRnj+eLoe11rY+CMtAH8bi6Y8V4xZLbNerxSW6E6X1EgZq+KOZPyDK9n7YvwF/8AdxftXnfZSA7j2kz+LDKR79P/ANrXjtnHaw5sZeSR7fZOH7dYKGOmoKdkYaPWfj1nnxJ6q+yognL2RSxyFhw8NcDpPgfBPOS2ne4cw0kfMvGOyCokk4ruAc8nvKYvfvzOsbn5ysNWy11WzGzF0naTwpSOtEt5o4WRVNP60oYMCRnU48R4rqODY2u4NtBIBPorN8eSscUMEnC11aeRpJf1SoOCfwKsv5pH9SPK3BMxk5Omy7uYzhxjB88Bcp2gPi/gu8xuZnvo+RHiuU7VpHMv9AA4j+Ku5HH4y4dsriN3EjzcStuPj3rJy/U/UTvDS/HJjmpmyFUGP6gqYSEldXjHj2rzZEi8+KrseEbn+qlcSlBPJhqy6iT1HOJCsVEuTjKyquYE6QdgjTXD2gkky7PJUJH65cc1JPMGtP0KO3xGWYZ8d0adMnW3T2OIMYHeSszO1TOOeZKCnPo9ISNidgowd1rjHJzXvSUOQPdhMTpaSq+slyqRz+Kwx2+cKfIPIquB6qYPcx2/JPSbE6WUweHb9E2Uk6FlMXIUkz0sUs+mXS72XbKCYd3M5vnlRvOkBw5g5VisGqKOcbh2xWk7xVJ2q5TO6JEplmrRikkeSizukozwhRFCd0HFKpbplDhtnmgZIWuwTzU1ZjQzxyqT3YkaV1cd3i6JNxsaHS0Jd1adgsiR2HYPNbFFIXxuAOCW4wsmqbiZ2OhwmvxVZhlgKqq3L7Cr4UWbdPFUjKghul2/mpW4f7PNBDSuk36LSp6QBzQBn5FneOMuTLGXpJbqM6xK8AkHZWq6Yufgnlsp/VhjwOZWVVSHUnqRhvdQTnBwqMruinleeqpvO+UW6dPHAO3UbjyTlyAnKxrQkkCSRsUFHlCBsnA81wvRSjbC+suyz+bKw/m//M5fJbTuvrPsr/mxsP5v/wAzlHL+ox9vO/uhP8c4f/In+tq8WwPij5l9Bdq1op79xtwba6pz2wVUk0b3RnDgNjt8ysjsF4X/AM7uX9637EYZyY6pZY7rxfgSnFVx5YYcbGtjJ/8AKdX7F9P8aT+jcEXycHBbQTEf7hXktt4OouGO3OzWygkmkp2UxqyZiC7Ol46dNgvSe06buOza+Ozu6m0f7zgP2pZXys0ePUbfDsoqOGrXMDnXRxO/+AXg/ENOabt/jGMa7jTyD3ODV7N2fz+kcAWKT/Q42/MMfsXl/HNP3XbxZJMfyzqV3zOLf2I4+srCz7j3Veddmu3EXG/+1j9RXoq867Nfwi43/wBrH6ipn607+0ehl7dWgkaiM4XE2+g9D7X7tOG4ZV2uOUHxIfpP1Bat4uPoXF/D9OXYZWNqYfe4Na4fUVput4N7iuAxltM+B3jguDh9RS9DW7/047tk/AX/AN3F+1ec9kv4eU3+ol/VXo3bKccCZ/0uL9q837JHZ4/pR/8Agm/VW/H/AIq5uSb5o+g6r/FZPyHfUvE+xwY4trPzM/rtXtlV/i0n5DvqXinY6f8ArZV/mbv12rPjn4Vpyf5MXrnEn4M3T80l/UKp8EfgRZfzRn1K5xJ+DN0/M5f1CqfA/wCBFl/M2fUo/wCLS/5Hn/a27HEFv/NT+suDbIV9EXLh+1XeZktfQxVEjG6WueOQzleV9ptot1lqra230kdO2Vjy8MGNWCMZXTw8kusXnfV/T2b5NuSjkB2UzXlZ7H7ZVqN+diV16eZlF1jsHmjkfhhVZjsqOpm0swCkWMV6iU6iMrJnl3dlTzzE6jnyWdO71SScBFdPFhtDIXSyYB2HNbFrhy5ob8pWLC4zSBjAQ3PzrqKWMU9OOWpwx7kp225PxxWpH5cGjkEgdlADujytdPPt8rs878MUcO7s9FWkmLpMeatRDDUxeosJOIIwo9XknyhiHJid10FTA5GUBAc3BUbXOY7S4+r0KVipE+UsqPUmyg9Cd6wIzzGFYtjhV0MlO7Bczce5VFXpKl9FdNQ5F2cdCFrh/GmOMs0n9aN7on+01Nla9zoW1UQr6TBB5t+KfArFZIHbHZ45tPNLLH+FIN3JRlETlCAoBuaYNRIZZWxRFxKcmzxm7pRnPe1YGfUjGD5lUZjiTA5AqUmSZ/q5VmG3ySEEtyVvL4zTsx1JqlSSEMzlRysLiXZ5nKvi2yN/Fx7kz6GQcmlPyibkyJm+rgKWkt0kxDnDDVqRW0u9Z4xutBsLWtw0YARcmeXLrqKDKRrBpAwApg0RjYKcswo37rNnMtqs7yWblZ8p3yrtQdWQFQm2aShtipznDT5qmVYnOVXztss8668ZrEJ5BATuiJygcsjhkkySNq0xQUQ5qMb4RjZcL0Eo54X1p2V/zY2D83/5nL5JB3X1p2VOD+zGwn/RyD/vuU8voY+3EdtV1qbHxHwtc6QM9Ipu+kj1jLc+rzHyr1HhS5T3jhS1XKq09/VUscsmgYGojJwvIfugwfSrAcbaJ/8AlXqfALccA2AH/MIv1Qs7Otq325wwd72+iXGe5sec+GXkfatvtEslw4j4Mq7XbGxuqZnx7SP0jSHAnf5FFRwau1i7VOB97tFNHn8qSQ/8qu8YcYUXBdrhr66GaaOWYQhsIGckE536bI3dzRfAeArRXWLgq22u4tY2qpmOY4MdqHtEjf3FcJ2kU+jtW4Nqf6SRrD/5ZAf+Zeg8IcV0fGNndcqKGWGNsroiyXGrIx4e9cl2m0//AFq4Gqcbi592T79J/Yqx6y7Kzp6YvOOzQ54h44/2sfqK9HXm/Zn+EfHP+1j+1TP1p33EPatcPgm88IV+cCCvc4nyw0H6CV6aCCNl4929D+I2PHPvZsf7oXo3CFx+FuErVXE5MtMwuP8AaAwfpBVZfpKjG/nY5jtm/AP/AN5F+1eb9kbs9oNLt/3E36q9I7ZvwD/95F+1eadkW3aDS56wTfqrXj/xVjyf5Y+iKr/FZfyHfUvEuxo54srPzR367V7bUgmmkA5ljvqXiPYy0jiuuJ5tozkeHrhZ8d/Cr5P8mL17iX8GLr+Zy/qFU+BvwHsn5mz6lb4nwOFrsf8ARJf1CqnA34DWT80Z9Sj/AIrv+T/44ftWv91tF7oIrfcJ6ZklMXObE7AJ1YyvNK69XK6yRuuFbNUmMEMMrs6c88Lue2cA8Q23ypT+uvOMLu4cJ4S/Lzvqcr52bXWEgBTxvwVSaSGAeSsRHI32W7hyna6JS1pKp1NTnO6aeXDCAVSEgJL3cm7pWqxw2U8jYmancuYB8VjTSvlfklSVVQZ3kk+4Dop7dSGaQPePUCju114zwm6vWqk0sErh7gtXVlRAhoAaNhyTg5Wkjj5eTyqUIJpgxmAd0nPDGkkqhLIXyElVGMx7SxnU8e9abeSzqYAvyVeDsdEDOdpEOpNr8kDjlCNJQ7PJM71hgoWuAG6j1guIQErSRzRZUepFlAFlVquP1BM32mnf3KdIEcn7tOxVY3S8LqrloubohgEHIw5p3BCOsoIqxxkiwx/ksRofTTkeBWzR1AdgkromqOWXH8sWfJS11OfWj7xvjjBUZkmbzpnhdY2pD4Qx2gjoSN0B9GcNEseW55t5hK8eLPHmlurHJPqX6doX5VGV087wC0gDphd061UEjHPbUObts0tysWWjDXluOSmanp0YZYxTttvdK5uW4+RdVSUDImDI3HkmtNIA0HC1+6wss89tfaiaZmPZCryUzAMBq0pG4VWQgblRMqzyZc8QGwGFTdtstGY5zlUZBglbSsMorvJCgkcQFK4qCQ5GEzxipLuSqFS4Bp8VcmOHYWZUPy4hDr44qvy45KHR4IlLAG94C84aErjK6rekTaZ7uQJSdRlntHHvVuWrDciPYeKpyyukfkuKmzGJlpCkZ1cPnSU0bNTASUkfiPKuRbnG5Rg7KMFG1eW9Qa+i+wvimlq+G3cPSyhtZRPc6Jjju+Jxzt44JIXzoNyvROFey7im82uiv9orKSnbJl8TjO5kjMEjoNtwllqwPoriDhay8UwQw3iiZUshcXx5cQWk89wtKNlPb6RkcYZDTQMDQM4axoH0ABeWUln7YqSIR/DtrlAGxmAc759K57jTh7tJmss9RfL3TSULXMD4aeQsDi5waNg0ZGSOay8f9nt6DwNeIeI+I+KbvTHVS+kQ0sD/AIzY2HJ9xLiVzH3QE2myWaDPt1T3Y9zP/tZdo7OO0nh+mfT2q90dJC9+tzI5jguxjO7fJcPxF/Cm7cXwcL3u6+mVkNSIIy92Y2veBuDgeIV44/lvZW9PUuwOoL+GrpATtFWgj/zMH2Lpe0WnEj+F58bw3yn/APlkLzyzdmXaNw9HLHab1R0jZnB0gjnPrEbDm1UbZbe0XjGSup239rzaq0Md38mMSs3Dm4b0TuO7vY3qPodeb9mX4R8c/wC1j+1cperZ2qWGzVV0q+JGvgpmd48RS5djO+BpXL8B/wAMr7croywXn0aokIqap8j8d44nGfZO6Uw6vabn3Onc9vR/idi/10v6rVtdilxFXwS+kLsvo6l7MeDXesPrK864+4b41pLNDX8TXaKtp4phHG1r9Ra53h6o8FW7P7VxrWsmPDdRJRUsjh31Q4hsZI+TcjyV2Tw1tluzk3p6l20fgF/7yL9q8Y4QvP8AB7im33OQ/eY5NMoG50OGHfQc/IvUbj2c8aXmh9FuXFkVTCXB/dSMONQ5HkvM+JuDL1wo4G4wNMDjhlREdTHeXkfIquO4zHx2z5fPymUj6gp6iGsp46iCRssMjQ5j2nIcD1CzrVwzaLLVVNTb6KOCaoP31zc775x5DJXlvD3BnaDZ6WJ9qvFLDTyAPETpS5uDv7JGB8i35bZ2ozRlnwxbI8/jRtwfn0rK4a+W85Le7i0O1DiKC1cMT0Alb6ZXNMTGA7hp9px8sbfKtngn8CLL+aM+peXVfZVxbX1TqmsrqOeZ/tSSTOLj9Ct8OWfj2tsVNLbL3HDRAOjijdJjSGuLfi+Sq4Y+GpWUzznJu4ou2X8I7d+aH9crzpuXEADJPJdVxzZ+ILdNSTcQ17auSVrmROa7OkDBI5DxUvDXAN3vdMKqKNsMLx6kk2QMeIHMrq48pjhN1x8uOWfJdRzGPXa3wUriGZJXof8AghuTWktuVK53gWOAXD8U8PXfh2ZkdfT6I5DiOVnrMf5Z8fIqpy43qVneDOd2MaebWSAVm1VTq+9x8hz812tm7Nr/AMR2WC50M1E2Cozp7yQh2xIPIeSrXvs2vHDVJHV3F9K6B8gjzC8nST45AU3kx3rbfDhsnlY5OiozUP1EYb4rdY1sTAxrRgLoeG+B7jxBb31FvfTNijkMZ71xBzz6DzUXEXC9dww+nbXPgcZw4s7pxPLHPI81WOePlr5Ycs5LPKTpjZRFwaMlRGUAKB8pdndbOWQUs2px328FFzKBxTtQvS9TDHzKyHKrTnDcqbKGWftLlCShymQnQ3O2wFGzOclOnCZpc4SygzlMSgkmoBA45KDKQOUBZDBURjAzKwfO1HG0AamhQscWkOBwQchFJVYdqIAzzx4rTDL+tN+U0tNqXNGFKyqLjuVnmVrxnOAUQcARgrS5IvFGoyctJ0nGeaMASPBJ3Kz2PytW3U5mmYcZGVGV1ETCzLTp6KibHRscBzCJ7QOqtl7Y4AwDYBZk82XFcvuu3KyRHMRqKozHchTSPzk5VOR3NXjHPcleY7KhOTvhXJXKlLu5aRG1R7sBVpZD4qeUY3VSYbE5VtIpVDjqOCVQflzyr0oJcojGMZQ6cLqKmkjdBLMyNm53VlwJGnHNZ1VEWDLlnnlqN8NZXs4e54ydh0RRtLn4ULHZaPcrVI0ukz0wspdnn0ujQxrW5HJJItYTvukjdc/biUgSEwOUlxR7SZudl9YdkH811l/Jk/4jl8nMO6+seyD+a6y/kyf8Ryzz9HIvcYcfWngk0fwnHUO9K16O5YHY04znfzXn/FHa7w7xJZH2iihrm1FRNAGGWIBu0rDzz5Kp90P7XD3un/5V41bP8r0P5zF+uEscZrZ7fbXivmu8/wDaHb/teD6mL6T6FfNl62+6IaP/AO2pz9DEuP3SyfSi807Kf8qcaf7Zf9RXpa807KD/ANKcajwvL/qKn4pu8vVA26WWut7h6tTA+I/K0heI9g0bouJLzG8Yeyla1w8CJMFe+ryPgC2/BXa3xhSBulgaJGD+y94cPrTl6qb7ja7YqV1bwfS0rPbnuVPG33uJH7V2trtlNZ7XT2+kjDIIIwxjQPDr7zzXOdoQBobHn+u6T9YrsEvjRyay25KDtAtM/G0nCzWT+lsJZ3paNBeG6i3x5LU4ntMN74auFvmYHNmgdpz0cBlp+Q4XglxvcXD3bPXXaaJ8sVNXyFzGczluP2ruH9ulrfGWiz1uSCP5Ri1vHeriynLO5k07R2s8PuFBbu6re/cI4M90MajhvjyyvSV8lWRueJLYRy9MiP8A8wvrVHNhMbNDg5LnLtwt07VLBarpVW6eGtM1PIY3lkQIyPDdXuzeQScDUDxsHGRwHvkcvE+MoXScc3rSP/Fv38OS9s7N2hvAVsaDnDX7/wDnKefHMeOWfLPi5bny2X4ZPaFb4rlf+GaORurvp3tx0A9XJ+YLv4oo4Ymxxsa1jRpa0DAAXH8UEfw54Sz/AE036i7PwWeX6yNsJ+WVcvauOrXd+Jamx07JhPDrxI4DS8tOHYVrjCzw3zha4UUrQS6Fzoz8V7RlpHyheW8CRH/CpM8n8eqx85XtNWM0sv5DvqTzx8cppPHn54W1yvZazu+zq1NPPEn67lL2j0XpvA9fgZdABO3/AMpyfoym7ND/ANQbaf8AWf8AEcukr6VlbQT0sm7Jo3Rn3EYS3rk2evLj1/pwnY+SeGKsn/PHfqtWL2znFXaN/wDu5fratzskidBw/XwvGHR1z2OHmGtH7Fg9tR/jdnH/AOOX62rfDvnc+c//ADaeWudjmoi8Ekp8F+wGVpW+2smqI4y3vJXHZhOG/KvQkry70oMa+TAYxzvyQSrDKGrecClmJ/IK6V03wcO67yljI/EY7OPmVN3EEmsgyED+yrmG025fEV6ay3J7f8UkA/tYCtCw3J2QKf53hHFe2POO8mJ8yrUd0DiPXd86f22GVz36UX2O5RjJpnEf2XAqpJS1MR++U8rfe0rqoa2nkx9+ew+e6tiQ6dTJ2vA89/mR9qo878uFyku4001RtNTRPz4tUUnDdvqBlkcsB8WnI+YqbhYrHOZenGE4Ta8ro6nhKoB/i1RHIPB3qlZ0vD9zizmkecdW7hStmowMKx8H1jN3Uso97EDoZWD1onj3hEh7gCcBQvdkqUgH25A0ddiSgzSDZzpX+4YT1VYY2qU9DWNgFZTlwjzu0nY+alpppntDXAe9bD7xDJAIfR8MDdI8gqUTYzJ6owOiuTpvctY6q5SQl+NZIBXU0UkdPEAwDPiVz9O0+qtSJ+GjySy7cmWWq1/S3O5uUMj9ZyqjZfNCZT4qPFN5LTzSgHAKrSPG4ymkcMqu9+OZTkLZPeMqpIfWyje7KryPwVejiObkfJU5ASFZkdkHCqvJLcAIaYqzxsfJQPOFYeCWqu8EFG3Riic7fdUa14dHp6q6/cYKpVEeSs85uOnh/ZVgwWNycErTp2hgySPkKyzCUPcnxKx7joy45l8tgyMyUlk92fEpJ7qP/H/2wQnCFPlcO3eMHBX1l2OnPZZZCfiSf8Ry+SgdwvrXsc/mpsf5En/Fcpz9KjlO3Sw3e9/AfwXbqisMXfd53LNWnOnGV45/B68WW6W190ttTRslqo2sdMzSHEOBIC+sbzxPZeHTCLvcoKPv8933pxqxzx84XkHa3xTY+IpOGY7Rc6esfDcA6QROzpB0gEqZl8Hp7seRXzXev+0S3/a0H1MX0oeRXzTev+0U0f8A9tT/AFMRx+6mvpZeadlH+VONf9tP+or0teadlAxdONf9sv8AqKn4pvQn1jGXCOjPtyROkb5hpAP6wXNU9tNN2p11c0erWWqIH8pkhH1EKDii5fB3aDweHOwyqdU0zvPU1uPpAXYejxuqW1GPvjWFmfIkH9gR6HtyfaGcUFi875SfrFdiuO7RB/ErD/tyk/WK7FAfKPHf4f3/APPX/sWE0lvVb3HTHO7QL/pGc1j/ANiyIaQYBkf8gXdj+sedn+1XbCSeIbYBk/xuL9cL63XypYiwX+2BoAxVxfrhfVaw+o9x0fS+q+c+MW54yvLc4HpTuS9h7OBjgS2D+y79Yrx3jB2eNby3xqnfsXsfZz+Att9z/wBcrXmmuLFh9N/myVeKW5464QPhNN+ouz6BcTxU8jjzg5o5Onnz/uLtugXLl6jtw/bJ4hwLIXdqcreQDqr6yvaav/FZfyHfUV4dwAc9rMu/49X9ZXuNV/i0n5DvqKvm/aMfp/0rmezU/wDUG2/+p/xHLpYqpk1TPAPbh06vlGQuY7M/wAtn/qf8Ryejr+77S7rby7AloIJmjzaXA/QVGU3lWuN1jFnhag+Dq3iCIDDX3F0rfc5jXfWSuE7aGOkrbMB/Ry7+G7V6PeLtQcOUdRcap2O8xho9qRwGAAvn7iviqqvNc+pqHannLY4x7LB4BdH02Fyy8/iOb6nKY4fbntlvfFSsGXDP1qlJXSPdljiAq/cvkJc95JKbu9BIB2XozPdcfHhjtMJnndxyfNE2YOdgk/IqhJkdoby6lWoY2s3zunc/4rO44rsAYSN35V5rBjIkcPes1krQdsKy2ckYBCXnXNlnf4sPqJYXZa7UEcV5fH7WQqurKYhrhuAU5y35RrHL3G5BfQQDqXSU3FcIp2t7vLhsThedOhYfZyPcma+aE+q4keCrzmRzgx94vSH8QUsp9ZhafFqmp7jHK06J9/BxwV51FcHMwHgq/FVtd6wdhPxjLPiyju/STJhuNWfBVqhsZOl8e/uWRbrgY8Euz4ZWk2qEz9T+ZSkc+UsU56SB5P3sLMqaSBnJoBW5URtkb6j8LPkgDT62/vTPHKz5YjqcE7YARNj0EYWg+NvQBROhPRDacm01McAZV0O08lmxksKs98CBupZZ91YL8DmgdIFC6bbmonyZxgoTIsOOppyceCqSPcNicqaJ2TvvgKOdut2xSXIrveSMKIlFI3S7TnPmonHbZNUhnKBw2KJzlE5+2yGsiJ2wyoHEnbCkkJ+RQPJznKTbFG5uTjkq8gHLOVO9+/JRfjJXttj0GOnLxqxspXUgzsFagae72A+VQSTYeRywnMVedphTwtGDzSVZ8uXb4SS6V+X9cgE6EbJ8ryXpnHML627HP5qbH+RJ/wAVy+SRzC+tuxz+aqx/kSf8VynP0rFwH3RZ9bh7z7//AJV41aj/ANMUH5zF+uF7J90b7XDvun/5V4rb5WwXKllcfVZPG4+4OBRj6D7kPIr5ovX/AGjG/wC16f6mL6Va9sjA5pyCMg+OV4DduFb1L90DFWR26odRur4an0gMPdhjWgkl3LoQpx+RX0AvM+yj/KnGv+2n/UV6YvL+yGQT1nGM4ILJLw9zSOo3S+B8sztwrXW24cJ1zPapqp8ox/Z0FewQTNqIGTMOWPaHNPiCMrxvt8IEViBAPrTfU1egdnlz+FuA7RUlwc8QCJ5/tM9U/Uqyn4ypmX5aV+0Fuqise/K90h/+RXXri+0uoZS2mzzyHDI7zSOJ8tS7TxU30qe3zDxTR1Nx7S7xRUcRlqJq57Y424y48+ql/wAHnFjWlxsk4xvzb9q6um4cu7e3V9WaCf0X011T35Ye70FnPVy57YXs9U9sVHNI4gNbG5xJ8AFveW46kc04pnba+VrC4niK2DGP45EP/mF9YL5HslQ5/EdsLQGg1sXLw7wL64S5/cP6ealfNfGEzhxvemADardv8y9n7NDngK2E+D/13LxXjD1uOr4PCrd+xe29nAxwJbcfFd+sVrz3fFHP9N/nrP4t/D/gv84n/UXc9AuC4ylbDx3wW95w30mVvyloAXfLmy9R24ftk8E7Pv525x/bq/rK90qv8Wk/Id9S8f4I4dutD2qVtRU0M8dPG6oJmcwhh1H1cHrnK9cuUrILbUzPOGxwvcT5BpKrlu8oy4JZjdua7MjngC2e6T/iOXJ8R3mOxdstLWzuLYBStZLgZ9Uh37cLouzqtp6Hsvt1ZVStihYyV7nuOAB3jl45xvxTHfuI6i4xR6I9AijB56W5wflytOLj8s7b6TzWzDGT22Lvd7nx9xII4dbIRsxvNsLM7k/2ig4/4egsFPZIIm6dUcrnE83HLdyvTuBuFaS12inmjGszMbJ3h5vyM5XJdt21VZcf0c31tWk5N8kxx9RnycfjxXK+68pJwoZHKRzvVJUL+bR5rtxcnH/Rws0tyUTnFETgKJ3NSi93Z2yEFTRTBp3KrJuSNn4tZkrXckfRZLZHtOQTlTsq3gesAltFxXspZVUVrT0S9IB5JFpaJaPawR4FR6cHNLJ63Pu3Hn7ioS5zyia3ByqmVi5lfVTR3CVrtJJaRzBWvS3UtA9ZY7zHO3TMNL8YbI3n8viFT1ywP05BHiFtM9neDHOdO1juocMFwSfWBwOHLj46p2dyrsdW48yq2wy+m03TOeqAz+azW1WeZRifzSZ/a00Q8HdGHZGVRZLvzCstcdGcoTcEhKFzuWEJcSgzuUI0lMukbFC6QublRkoNZaTsPlSqpAyOJd7tlG52OZ5p3uJyeXuUDnAZSXITupUDztzRFxPIqN25x4IayAcSRzULipX9FE47clDTGIXkk8kHVG73oGe2PenGsi6HhsGN+SzpZQXnfKtTv0x4HgsuWQg7DKLdNuLCWpMpKr6Qc+x9CSx83T9uMBJLomC89uJvNfTXZZxnw1a+ze0UVfe6GmqY2PD4pZQ1zcyOIyPcQvmUcxnl1Wj3Njxk1dfn82Z+8izZy6ep9u3ENovz7ELVcqas7rvu87h+rTnTjP0rx0bq+2Ox9Ku4fozP3lIyGyuOBV3A/wDtmfvJ4m997NO1y01dmprTf6ttJcadgibNMcMnA2Bz0OOeV6eL5aXRd4LnRGM/jekNx9a+OmUtkG5q673ejM/eUhZZeQq6/H5sz95K4bK19B8edrNotNsnpLNWR1l0kaWMMJ1MhztqJ5bdAOq5nsV4ks9ms91ZdbpTUsktS1zRNIGlw0bn515FpsvSrr/0Zn7yXdWYn/G679HZ+8q8JrSN3e3qvbZxDaL1FZvgu401WYnS6+5kDtOQ3GVpdjXGNptnDNZbrpcaaldFVF8QmeG6mvAJx8oK8eZBaOfpVd+js/eREWOM71VcT/qGfvK5hvHVRcr5bj2vtc4msl44LbT227UtTOKyJ+iGUOcAM7rR4H7VrRcrbT0V6rI6S5xtEbnSnDJcbag7kCeoPVeBufaHswaquHup2fvIBHZv86rz/wC3Z+8puGOtCZZb2+vPhy1CPvPhKj0fG9Ibj615t2kdp9sjs1TaLLVMqqyoYYnyxHLImnY79XYzyXh3dWb/ADmv/R2fvIgyz7Zq6/8AR2fvJ48Ul2M+S+k1kljgvtulkc1kcdVE5znbBoDxk/IvqH+HPC+4+Hrfn/XhfLuizED+M13vNO395SxMtGctqa39HZ+8tMuOZ3tljyXCdOm4klgq+L7xVwTMkhlqnOY9pyHDbcFes8B8SWag4MoKerudLDMwO1MkkAI9Y9F4nT/BeNqmsGPGBg/5lbMNsMQlMtcGH2Xdw3B+lXnxzLGYuTHky487nPl3fapeqKuns09sroZpaV735idnQfVIP0LsuGO0Sz3ukjbVVMVHXgASRSu0hx8Wk7ELxLNpkbkVNWP/AEG7/Soi21E4ZPWef3lv2pXgxuMn8Xj9TnM7l12+l33e2xx633ClazxMzcfWvL+0jtHop7TLZrJN38k40TVDPZazq0HqTjHuXm/o9r/zis3/APwN+1VqiO3DcVVbnlvC37VOP08xu60y+quU1OmpRV897tVFY6u7U1vtlHkaHPwXuLi7OOvPAPILM4pobZSXmOG2VEdRTNp2ZkjfqDnb5yfFU201pDtT6qrJzn+Rb9qJ8Nra1r3SXAMcSGu9Hbg+45WmkeW5qPduBuNbI3gy1w191paeqhi7p7JZAHeqSAce4BcZ2vXq3XaptLrbXQVQjZKH90/VpyW4yvOS2z7A1Nb8tO395G1loPKqrP0dv7yjHhmOXkrPmyuHjVZzgRjzQH+VHvVx0drDT3dTVud0DoWgZ+dR08VMaj+MyzMGNu7YHZ+crrx9McepTOIIUeFq9zaR/wCIrf7lv7ydtNa3HaprD/6Lf3kmDJa3KIQ58FtMpLWDn0is/um/aiMVqPOorP7lv2pHMv8AbF7j3JCnz1WwY7V1qaz+5b9qYi0j/wATWfJC37VO1RimnwEUTPW3Wti1f5xW/wBy395RvFpbg+k1vP8AoW/vI2NWqmnHVFhW/wDon/Oa3+5b+8l/0T/nNb/ct/eRseP+1M7JiA7mFcItI/8AE1v9y395NptP+c1v9w395Gzksu5Wc4xB+C7QemeRRNJB6Y8QVZqGWl0D9VVW7DYiFv7yGj+B2w4kqK9xzse6aMfSrxz+HTJ5Y7M15B5qVspUrG2p7sNqKzJ//C37VbjttI84bNWH/wBJn7y18mNwivFL5rSjky0BEy1W6JofJWVOc+z3Tc/Wr0cNtA9Woqflib9qXlHNnjFMJY2ytHure3/xFSfdE37Uu7t3+cVX9037UvOMPHbLPLKikwtORlu0/wCM1XP+ib9qgMdvwf4zVf3TftR5KmH+2Y87KBx2K1HMt249Iqv7pv2qF0Vs/wA4q/7kfajyaY4f7ZmcHPRDnJI6rR0Wrf8AjFX/AHTftQFlr6T1Z/8ASb9qnbSY7Zrx1zuo3nIG60iy18zU1f8Act+1QyNtRaSKus93ct+1TclzFmSHdNEfvgCUhGNum6GNwBPmqxvbSTodQeYVTOQVNO8ucqz3aWFPJ0cU0oucQ8+9JMYnEkg5SXLY6umPsm6pJLjUJeo9nvDkNdYKiiqrfLLNxHFPBTVWgltN3IBaScYGqTb/AMq8r36Lrqnix/wzaqq1uraSht0VPFHT9/ue73cdtvWOT8qdCXh/gz4Rstdc6iOunNHUiCakoGNdLGMZdIQ78UHbYc1aqrNw9RdnlLddVea2orKiFjw1uDoAwHDOwwQfHKmm4wsR4pqb/RUl3ttU+r9JHos7BqBA1RuGORcCc/2jsqd04wt194eqqKvt9RDUG4VFdTGlkaI2GXmxwIzgY6IU1qzgO3N4mZw7R3SplrixlTLNLC0RRQd13jicblwHIct1kwcN0l7tFZXcPTVUklHLEyWnq2tBe2V2hj2lu3tbEHllHVcek8fN4moqIiM07KeWlmf/ACjBEI3jI5ZA59FFBxFRWe11dLw9DVQurJopJpqt7XFjIn62RtDeY1c3HnjknNlpJX2Sw2utr7ZV3Ot9OoJGske2FpjleHASNZ1GkaiCeeFau/CNNY7lemVFVM+hoII5qeZjRmo70juvLcaj/wCUqC/X2ycSV01RQ2esivdxkAc30hpg71x3c0YzuehOBlS8ZXapZw/ZOHK1rG3Cjh/jpa8OOxcIWOI2Jawn3alULW2reOD7ZVcW0ths8tZCRRx1VS+YNc0R9z3jnDByXnlg7ZKipez+C4yUDoqqelbUSSxOpal8ZnJYzW3RpODr5DOMHxVZ/Hlv+H6K+R22d9X6G2ir4JZR3M0Qj7twbgZBIwd+SyXVnCTKtopLZdWU7mu1PfVN7yM/i6MADAPjz8kby+S8ZEVwtdPS32ntxiuNGXvZHPFWRgSROLsbY2cMYIK6SXgi3HiO42eirq2Z9rEslbIYmAFjMYbGM7vLiBvt8yxbxxQ271Nl1tqZYrYxrDNUvDp5wJNe5G23IBaEfGlOOML1dZKB0tuvIkjqqR78OMb8bBw5EEZCfabF6m4Co6qtoIRW1FO6vhqO5pptBlZPGMhjtJxpcOR5qpScESz0HD9dLUFsVyqHRVLQMmmYAXBx97Gudv4BZsV2tdqvlvr7FS1cQpJmyl1VK1z3YPs+qAAMZHyrUfx7M53EwbT6YrtgUzNsUuPVGP8A0yW7J9s7pq0nDzL9TcIUD7nL6JXOrBCDA0Oi0k8z+NnHM8lSoOGbfcaSpr6KWvqKKj0RPAYxkk07s7NycBgAzk7obNxtR2z+C5fQTvNmdUF4DwO973PLwxlULLf6KktdwtF0o5am2VcrZh3MgZJFI3OHAnY7HBCqXJFkblRwmyinraiSqc620tNDUOezS6XMhw2MgHAcCDk8tlb4g9HdwRwy2lfMYWuqgO+xqGHDI22KwrZxNaaE3G3fB9UbLXxNY9nfAzte05bIHYxnflyR3S/UVZZrdbKGlnjjonzFr5nh7nh5HPAGDstMbb7YZ4zVdHX8JUEt6oLTa5qiOSSljnmlnwWtZo1Odtvq8uSyJbDSVForbhap6l3oRaZoZw0FzHHAe0jz5gq67jKnjuVuu0NHL6ZBTsp52PeDFJGG6CAMZBI+ZZzr9b6S111BaIKpgrnN76Spe0lrGnIY3TzGepTxmaL43dWHWWkj4cttdPU1bqq4iSOGCKNuBI1waMuP4u4357qW4cHso6e6tdPOKi3Ra3SS6GxTke01gzq23xnnhVK6/wAc1ls1JAxzJ7e+STvCchxc4OBA8sIOILzZLuam4x2ypiuc4JkHfjudZG7gMZ88ZRbn8lj4/wAaEnCNkZxHBYTcq30yqijdDN3Le6D3s1AOGc7+XJDcaeA8KcK0dzqHU0MU9dHLIxmstLXgYAHMkjA96v8AEt0t9k4wpLiYame409HTujZqYIdYiw0k+1t4eIWLb+NqWlis0dXQSzyULqp0sgeAXOm/HZnk5p3Geqz3ldVtJjNw38C/TPgialkqKaGvE7pRWMAfA2EZc7A5gjl1UFs4ftt+q6OltVdUtmkkf3zKmMerE1urvARt5aT1V2m42pqJlpjo6OpljoZajvDWTBzqiOYYcCRyKr0N5tFkvFPXWSgqmtaXCaOsnD9cbmkGMaRywefNXPNN8Ed14dgobXBXwekRaqjuHwVTmGTGMh40k7HceRWKwD0lx/F5BX7k+yBuq1UdXCXOLj6TM1xbn8VuB9JVWCHEYc44JW8349seSyehHn5Io5AxDM7SNsYVbXl3giVh47Xn1AxgDdQOlcev0qEu80Bd5pbXMEpkPimDyo8psoVpL3hzjKCRxLCjZDJI0uaw6R+Mdh86B+GggnJ8kat9Kk2IO2HuTl2OqgbrOzUQjkPNyqYVXh/ak1HxTOlaOuUPd+Lim7seafhPkSY/IJXd7GWjIymjbgYUgaEbcBVJjF+ck1EkRxhXYpHDB1H51SaQTsrEcgGASnaxyrUhmc8YcSVdidthZMUgHJX4JQeeVDnyi6CnUbXgqbKGekT27Ku5pVt3JQuCBFV4UD2ZON1bcMkqF4Q0im4FpxhRPHJWXbhQSDZLbSK7ycfLlQO5EqZ52IVZ7sZypaYxE93VQ69/BO87nluoHO0py6b447TOdlV5TnARh2QoJnb7JZZdOrCaDrxthJQ6ikstr0xUSFEOa42gmDG5XWUnZ/xLWCm7qjiBqYWz07ZKmNjpmkbaATlx25BcqvTY7jQt417N5zXUvdUlDTNqH96NMJa9xIceh3RboONt3C92ucYfDDFGHzGni9ImbF3so5sZqPrO3HzqpU2K5UdrbcqmmdFTOqX0mXEahKwZc0t5jC9HkrRdLFb47LcbJDW2mrqu/juBjGQ6YvbNG54wRy5eAWbVSnibgespjd7e+6Q3uasqXzSthbIx8YBkZnmMg7DfyRtTBj4E4h9MrKb0AGajbE+ob3zAI2yAFhJJxjfn06qFnCV5qHSAMpmMbO6mY+SqYxk0o5tjcTh/vGy7ziO526WXjwwXOklFTaaCOnLJR9+LQzUG+ONJyFzVUyLijg/hmmt9XRw1FqZLTVUFRO2LRqfqEw1cwRzxk7I2GLR8HX6tNb3VA5noEzYaozSNj7l55B2ojHLmpqjgy+UdydRVFPExzacVZmM7DCIScB/eZ04zt712PEnEVrvVp44lpauEiZ9vihDzpdU91s6QNO5zjPuwlFc56ensBtdVaal7OH209XQVkrdFQ3vnExnJADhkOxkFEoc5wvYIn9odps14hjmgnnY2Rkc2Wva5uQQ5p9xVKn4br6+Sompo4YqQVL6eOSonbE17w44Y0uO5xj9q6WgksNB2vWSe3SwUlE2SGWpZ32qKnk0kyNa882g7ZUV2MHEvC9qoLfVUjKu21VVHURTTNiDmySamzNJOHDoeqoq5+Lhm6yzVcUtO2lNE8RVDquQRNY88mknqcHHlutFvBVzFiqLs+WkZHBUupnRvqGBxLQS4jfB5bAbnouqq+I/hC+XI0HwTdbU5tLS1VLXyiP0kxx479hJBGDkZG/JZ9yhs1XwjeLVYa+lEFHezVRNqZwwvg7rTlhd7eHZA64wnjU2MOgsslx4ZhqKa1zS1VRcW0kNT6Q0MJLc93oP42d88k1bwbfaC31VbUUkYipXYna2oY6SLfGXMByBlbXC9bRxcH22KStgikbxPTzuY+QBzYw0AvI6N80ZraN1Z2kO9Lpx6VFIID3g+/ff9XqfG2Gdk91HioUlrssHAUd+rqapqKh1xdRlkdT3Y06NWRscnopb3wPWUV5npqGRjqKMQls1VK2LS6VocyMk7a/8A/VPR3s2vsnjZRV0Mdcby6QxZa6QM7vGrSc4GRzVezx09zs9Zdayvgq7sK5jnw3Cp0NbHjJmxkd47pjoOiJam4xRo+EL9VT1kbKHSaKcU9SZJWsETzyBJOMefJa9VYQ7h/htlFTA3KsmqoJnMkyJDG8AHPIAbnPLqtbia40UtP2gOhuFO8VldRvgDJQe9aMFxb4gdVJabnaH8CWay1lXDC+tFXCapj/Xo3F4c3UOjHYwfJVMr7TcZ6YEdinrLNQNpaB8ldVV0tNHUNqGmOUtHstHlzz1UFbwxerfbJLjPTs7iJ4jlDJmudEScDW0HIyV01gnp7bR8M0tRX0YlpOI5JJ9M7SGs0Aa859k42KyKGqp2WLjaN1XAySeeIw5kGX4nJLmjrgbrScmTP7WLMqbLcqCFzqiKLvGvZG+BkzXSxud7IcwHIJSrOHrrR0k9RNDGRTY9IZHM174M/HaDlv7F2Ju9DT1dPeOIY7c+5UVdA6Ost0oca6MHDnPYD0bh2Tg52WZTyU9hrOJbpPX01TSVtJUQ0ndTNe6pMpy31eYwNznGMJfct+E/axZkXA/EU5aPRGCSSISxsfUMD5GkZGlucnboFV+B4q2gpjQYM8URkuE80wjhjLnYjZl3I4G/mfJdZBcKJnaRwjUGtp+4p7fTsllMg0xlsbgQT0O4XPcNVlXBNdY4G2yrppHBlRb617WtqGanYc0kjkeoO2UplT8YxY7VXuvBtkcPe1evRoicHgnnsRtjG+V10HDNNBwjJWTxQ1FZ8JwU7H09SH5a7mzY4Bz1KOzTcP27ju4xUc7IbdPTSU0Mzn6mwSPYAcO5lodkZ8FJSUcdp4UqbdU19A+qN1pZtENQ1/qNyC7I6fUruV6RjhjN7ZtTwxNNe7g2GmbR09NUCEMqahoDHHkwvOxPuUlPw7XVQkDGwsbHL3GqWVrGuk+K0nmfcunqK4ScRX0Ri13G11NeHS09RM0ZGBiVjs9BkZHgilqKOa0sorBV28GhrJnNZX6RrjcQWvaX+7HzJ+eV0yzwxt25OPhe6VJLBThkhmNOxs0jYy+Qc2NB5lZ8HD9wqWa2xxRAyOiZ38zYy97faa0HmR9a7ahlppayhvE9xoayq+E9VZJNNoZA0FuHMj2yTjnjooIaqCaqqaa6OtddYZq+oe5z5w2ajBecvYc5ORgjGcoudPHixcjScOXOup4pYIoz3+ruGPla182nnoaTl2Fj6iM5HJeh/CJqrbZq2x3K0077dAIJG1ugTQuY44eNQyQQQduq89qZHS1Mry4PLnucXAYDiScnCMbaeWMx9BBLnAAHJOAPFajKeChAdUNE1SRkRZ9Rnv8AE+SqUpELO/xmU7MBHs+acnfU4+seZXRhPmoqWeWSc5ldt0aNmj5FXeGg4ACB83MA5UDpCeqdykElG4lrstd7wn749FDqTE7Z6rK5riYyuKYyOPVA0lxDWglx2AA5rdpLEyOIVFylETMZ7vO/ypzK0/LGe4xNTvHKdpOcnK2qi60MHqUlGx2nbU4LKqKx1VLrcxjemGjCrZ7l+DA53UzXbYUWloaHNOQmEgRtnY0GSbK3FKBzOFkNl8SrDJhjnlLbPLBtxz8lZbNnmsWKoHmFZZOPjfSntlcWoHZ6pnEY5qk2oxzKc1GeoRtHjUzlA4hM6cFQvmGeaLVzEnkAndVZXg5wk+YYOfFVnyBS0xxDId8qrK/yRyyHVt4Kq95yUN8cQOdlQyPAOOaMqCXmpzvTq48RtfsoZHZKQOBhMd1FreRGkiSUnpjAZRjDQm5JlymLKYAFJMgC2ATaclLPinTUfGE+AeYylsmyiAWU+rPQICkCnoD6JwcdMoAUSYSgg9EWryUTSBzRA5QViQN3JwjGyjyQcElECqTpIN98Iwc9OSjB2wiB6JxNiUHPRTNcGhQA4wEYVxnYlLm6cNG+eeEwPXqhPvTBwB3TZ6StIG/IpDrtzQ6gXbIXP3wCmX+kjnbYwkwZG4Qsbq3J5KQvDG4wN0QZanQmOdGcgqdtXg+BPgqmvUMckxOBkHKryZ+O2mypw0b7E4Vgys0gg7josQSFWWSktAJVTKM8uNafIDnxPVROwW74URkwAAd+uUi71c538ErRJUb/AFHZUzH6sYO5UTsuCKm2fghPD2vXS8NhqJUMs+5AKeV+BgKq45K0yy1EzHvZa99k+UGcJtZWNuz0LKJgc94YxpLnbADqVHn3LbooW2ymFZMB6RIPvTD+KPjIxm6FunZT2KDvJQ2WucNm9I1lVddPWSa5ZCc9OigmnfNK5zjknc5UeVvNQ5jrsYGUxGN02T4oXPPilaW9nbIWE+9GXh27Rg9VCh1EHZQuYJxJjmjbMq+vPNNnbOVPkVxXxPgY1FTsqcgdFlCQ4RtlI6o8kXBsioyBhGakYzyWKJzy1IvSPEo8k/bavpG2VG+o2zkLNdOeYKAzk80eR/bXHzjBOVE6cYxlVHTZ5FRGXfdHk0x41h0hznOVGTkoNWeqcJ722x4zk4CqyvwTlTveGjdZ082px0rPky06MYd07tXqn5E7KsjZ7RjxAVQnKbKx8qvTVa6F4yJGj3pLJykn5jSLdMnJS1LHZGTggc02cpOT2CSykEkKFqQ5SSRAdEhHJLfKYGEQKBOCmBpJsp0BIHZRZUWcIs5KY0mb13RtKgBwealBTlRkm5YRcxzUIcSjCuVnYMkjzTgjPrIAc80wcSSAnsaSZJOyJjd8lKPYZKcuHRNF/hy7HJIuyM9Qo9XybpahnCCuIieZSacps4SBGCgaHsDzRg4G5+VQo9WWYQmxJqA5bpy7f3qHUU+pPafBN3hHIc1YY3THnqqsQ1PHkrBcRtnZa4eh4mfJtuoMknmme71/JMCFGV7FxFndMXIHOwnGXEADJPRIpGha4I5agzT/AOLwDW8fGPRvylHWVklZO6V558h0HkE0v8Wp2Ujcah60pHV3h8iq5Ws9CTXYspE7oCU5dsjZatp3HGEJcgLsoM5UXJpjgkL8IgdShyh1lvJEy/rSRORvzTasAhRd6eqfvA4c+SVux47IuwkHHxQl2UJKml4JO880jIhLSQCCMICCgeES955pjIOijIQEEdUHMBmRAZPFA5AXAKLWkxi2yTopC8NblxwFQEuFHLK54AJ2R9yRUxSVNSZCQ3ZviqxSyMIScrK3ZkhT5TIM+EkySAhSSSUESfLfjD50gdPreG69EfaOKYa+3UFXcbTS1db3ZbBJBGXsa8Etc4CM7bb4zjIygPOst+MPnT5b8YLsKk8YUtLT1MlEDBUyuhgkbb4yJHNONvUzueXjgqxaY+J7nW3Gjc6lpJ6CjkrJY6ihjadDBkgDRzPRCnDZHiPnSyPjD5107rlxS2GnmdRkR1JAgebbHiQnkGnRuVI6q4tYZw+hkaaduqbNtj+9jGcn1Ntt/cnKHKhzR+MPnRam/Gb862BxVdv6an/Q4f3U/wDCm7/01P8AocP7qNhi62+I+dPqb8ZvzrZ/hTdv6an/AEOH91L+FN2/paf9Ei/dRsMgPb8Zvzp9bfjN+daw4ru/9LT/AKJF+6i/hVdv6Sm/RIv3Uwx+8Z8YfOiEjB+O351rfwpu39LT/okX7qccU3c/99T/AKHF+6nsMlsjDze351IJGfHb861P4UXXpLT/AKJF+6t+yRcVcQWq53G3yUL4razXOx1PEHkYLvVGjfYFA049krN92/Oi7xnx2/Ou1uVFxha6C0Vk7KV4uzdVLDDSRvkIwDu0M22IVKiqOKa+7ttkVLpqS9rXtNvZ96BIGp3qbDfmjyTcduY7xnLU351LGWAZ1N+ddTdP4T2q5XCke2KdlBOYJqmOgYYmkYyc6NhuFr3y0cT2Gjq6iest0votTDSujhpGFznysD249TfYpzJNxcAZmkYDm496HvGk7Pbj8pdJ6VxWal1N6DL3wAcYxbWZAPI40dVZo/4T1L2942GliMUkvfVNJGyPSxup3raPm8VXknxciZGZALh86WtnR7fnXT09fxFU0vpMNDNLDp1d4y2sLcZxz0eKmbPxM+aeEW+cS04zMwW1mY9s7+ptsq/+jTkxIM4yMe9F3jB+M35104qeJHUhq2Uz/RtIcZjbmaME4BzoxjK3ZrBxPTUVfWTXC2CnpHtjEgpGuEryzUGt+95HMDJ6kBFuhY867xufab86LW3b1m/Ouk9J4q9I9GFA/vwzvDH8Gx6g3xI0cuikml4tghoppKFwZXAmm/6PjzJ7hp8ifcMpeafHbl9bfjt+dOHBzg0OaT71uzXa+0s7oaprIJW+0ySija4fIWqakvN2nqYqeB8D55niONopYsucTgD2VclvY1pjsLI2Yc9uo+aB0zACS4bea626DiG23MW4z0VVW6nMfBS0zHvjc3GQ4aB48xkbHdZxuXEknpHd0riKbInLbcw92Rz1ersqufXReDnO8YSTrb86HvG/GHzrojX8Tsc5rqR4LXNYQbawEOd7Ixo5np4q9DFxXNb5KgRxtlE8cDKV9AwSyF+cFo0YxkEZys/M/FyGtnx2/OrVC5jZzMXNIjGQM/jdFuVcnFlBUugqaB7Htm7j/J8eDJ8UHTuT08Veb/CJnDlFdWvp5RWzyxRwx0cZeDGMuyNPLmnjl2Xg5Z0oc4kuBJOSSeaHWPFg+VdFFWcTzshfDRvkZOCYnNtzCHgDO3q77KnNf7zC2N0piY2RuphdRxgOGcZHq7jK08i8WO6VgHtN+dCZmn8dvzrTPE10/paf9Ei/dRs4iubuctP+iRfuqd2qmEjG7xvx2/Olqb8dvzrYdxJc2naSm/RIv3UP8Jrp/SU/6JF+6lVMfvGfHb86XeM+O351rnia6f0tP+iRfuohxJcyM66f9Ei/dSGmIZGD8dvzpu9jH47fnXTR117ntM1wjq7aI4g4mJ0MQkcGkZIGjzCjuFwvtsp6OaeajxVxCWMNpYyQ0gEZ9THXplTcj058TxH8YfOj72H+kaPlVz+FN1/paf8ARIv3Uv4UXU85af8ARIv3UeZzFTE8I/71vzpnVMP9I351c/hPdR/3lN+iRfuoTxRdB/3tP+iRfup+Y0omqh+MPnVilZDWHSJmh3xcqX+FF1/pab9Ei/dSHFd2YQWzU4cORFJFt/8AFLzPKddKlZGKeQs1b+ZVJz29Xs+ddaOKK6voQ7vIBUx7P/isR1Dx9lZknEt2jdh0lP8AocX7qWU+YWHrth62/HZ86jLx8Zvzrb/hRdP6Sm/Q4v3UzuKLt0lpv0OL91Z1bD1D47fnS1DoQfcVs/wpu/8AS036HD+6qVddau5tY2pfE7uydOiFkfP8kDKAqJgU6FMCSQJICJEhSUGJeuW3tStlDDZoat9wuQt9YyaKeeCNs1PCGFpjDgfXyTjJxsvIj7J9y9H4h4eoal9bJDE2Otht9PMymb95a5gpmPe9vqkOdkkuaSDjcKRpo0PaXZaabh2pmprhLNbDUxSs9XQY5XOIkbk+2A4YB81mU/HlBBxBdKuaWtq4JrNJbKd8kMcbhkYblrdg0cupRw8FWqo4qqbTHBcPRYJ4qV1S6Zuz5Glw2089sActiSUVm4bt1sv1gBM89XLJSyguiLopWyMJcNxpGnYDc5wcoNpS9qluMj6iCGsgnqp6OV/3tj2UZgj0/ewTh2o+7bIUdV2jcPVFJdqX4Mk9FrIsmlEIa01Hd6e+Y4OzHvzbuMe8rk2W2ku/C89dGxor6OIgwj70O5ZpHeDbEhy46hkEbYyte08DUVdTW81cdZTSSTQMlGsOLmywySBwGMN3YMDJJB3wgPPum6WV18Vqt8NNa7jFR1r21zzJC4PD2QFsoYGv9X1s4JPL2m4Wvd+HbbWVtZX09FWHu7hXx1MYmAbiLS7XkN9Vvr4IAJ5YVB5yn1eK7+8cFWuztqu9qas6paiOCRsZcIjGG6Wvw3G+rJJIwMEK/aeF6C3cRVBibM51vqpaNwnw5tUDTSu1tGNsFmeowWlMPMEs7813cHBttllFI+oqYnRQ0Mz6wYcyUTlgLWNxzGvbc50uyrDuGqCnirKeOKemqvg6WSbvj3jIyJ2Mbhxb8U6iRuOWyNh5+iXbR8K0Pw7U299tuYjopjDNNJIGscDK1jX+znfJ2Gebd+aq8Y26O126y0kYyIHVsPeFoDnhlS5oJx1wEbDlMldvwJxnScJMk7+KaQzVkT5I2tBbJAGPa9pyeZ1jA8lxAC6/g1tLUxS0L2ej1lVUxx01e+lE8QdgjuZB+K12QcjfbwTpOr/wo2yaG2d9S1feRwV0FQ5gb96E/smPf8UADG2yFvaVZZqaSgkpq9kMcNAyGqja3vZjTOydYJ2DvecLLqOH6K40NDSStdT10Fogf6Q1w7kfxp0Ti5uNxh2dWeihp+DbfWST00PpdPVelVNvpo5nj77NGzWx/LYHBBHm3dTqBu3rtLtlxt1dDTMrqad9RVPjLYY3CaObGWvJ3bjlt0AVmp7VbO65yVkVDVSZulLWtjka0erHCI3DOfazuPcFxtzsdjtN0tTZKuea3V0rZRUNcARTENaXYxsQ/X8jVPLwlS29ssdaKioqqerho6iGmfu10peQ4bHYNDQB1LuaNQN2ftIpoqa9wUVXcddTRCChldFHE6A9455HqdBk77nJKxeKOLaG/cOW6kEcr7jTlodVvjEbjEGY0OwSH77h2BsAmrODKWk9ILZZ5mwW6sqDMzGh0kMxjG+ORABI55Kjn4ctkvGlVw5SCqZK2KWKnfLKD3lQG6mZ22aeWEyblo7R6K3cNW+2Yr2vp7TV0T9BGDLK4FjhvyG+/NalJ2o8PQXyO6zU90fMzuBpOHNOiExuONWA7J9rc42XLVfCVqpYKiqhqJ6uBlGa+nY14DpoRoZg4GxEhfk+DFIeHbVaZYqrTVzyfCNJDCxzgBH3sbZcPGNy05GNs5HJHjA0x2i202UW0CvA+BHW8A4098ZNQdjPLG2ea0bj2rWyeqjngpK2Tu7tBXGOXDQ6NkQYW8+edx02Cw7pw7DT3i/sc2QtdAahs0bWmN4dVsbhmR6ukOLT1yD0QzcI2p89RFRsrtdNVVtL3UkgJqHQtDmjIHqZyc8+SNQm1B2k2qO6zmU1tXbHx6TTz0sXrNLy8sGkgggnIdvvnZRRdolobJaZ3U9cHwW2W3TNBBETXAgSMJOS4ZA36LCqOGrS43KOg9I9JpWamQ1DyzUGxa5HNcW4cWnI07ZaMjmuSla+neY5WOY8c2uGCPkKqSUr06biriGnvtVQeiskEVFRR0gkmxrl0D2nY5eQ32WHSzsir6eSWSVkbJGuc6HGtoB5tz1HRUXSYCmt72/CdKX0zqpgmYXU45yjUMt+XktN6mkWbr1H/ChapJII62GprZTRTUk9zNPGych5Gn1MkEDG+TvlZFy45obrZJ6aaousdbHUyzQ1MLY2Gpa+MMIlAwBsMbZ2UdRZKa7VkFfGJKm1yh+gNibTS02JWsLZQAdQGsBpAOduW6abg+3iSno2R1PeMdcDLNqJMwp3ODWBoGziAOW/PYrPUXG5U9plimqXVLIbgyWaroaqVpa3DO4ADmtOd8gKlS9plPFV3CoqfT6l8t6hrqdriPVgYT9757HB5clHZqOgioJW0kb5IfSJyPSIcOafg97i3cZIDhsceBVeThq3VcMbXMl9Jmnt1OKjIa2Fk0AcS5oGDvtk4ztkqdQ1+Himlp6Hiarpp+/pa2qE9tjqpB38VXnd+gE4a1rjg/2QobVxlZaTgtvD1fS1TnuFS11TE0aou8A0lpz5YcPBZ1HwzaJ7jJTxGrbU6TEyCoDomul7wgN7wt5luCMjGdsqlFZKAcOMuFW6o72c1DWdywubE+LGGuwCNzzyRgbhaSTXZXt17OPBca+0utE76GeI0754anuoqfELcOPee1u3IDfMrh+LLvT3fiOqmoWCOgjcYqSMcmxAnG3TJJPyrdruErd6RUxUlPXyOo6400rXStzIzuHS6uXq40789vNXZeHrVHBbbRJDVvhq7m0MmjcGviEtNG/JJb6waXZwcZAKNyUa2867xjGkuOSOgWpVQx01HGQMukAdn3rpqjh6gq7bbK2sMroaehpYHiliJc4PkmBl9UEnZgx4k7lctO8TWuMMcXCJ7oskYJAOxI6bLXjzl2zyl3GeXZckoc7qTohehDBOE079IDB8qKEAuyeiqSPzK45zvsllei061rqMdm8kbahwqnSveYe+aMgPaC7SdyMY23VfilzXWfh9w/zXTnXqzgN+rf6umVHTWqFvAVZdZIIzI+ZscMpfhw3GQB5YOcZ5jcdX4oijisnDr4YqdjJKUkmJpBL/AFdWrPXluFltbmkOcJtQQFxygRITlCXIMpIGjk5TJJiUtmtUcxhqWOzsTpd7irdVEHZwNwVlA4WrC/vI9+a0wu5qlrtnPBG2ECt1LCDqCqHqs7DCh6pJJA5TJakOpALUkmSQAJJJKVEeRXTXq1cQW1/cSzVtTSzCFolaXmOQuja5rN+ZAIGPJcz0K9ApuPaOmus1V6NUyRulontjeRsIYTG/3H1st926A5tsHEsc1XJG25tkDWvqHtLwcYJBcfcDj3KzVWviaihhZG64SUsVSYad8RkDRLgEhoOCD63gOqsV/E0ElirrVBPWzNkNO2CSVjI9LIzIS0tb/rPPqtKu4xslyrIpauC4iKO5S1IbG4AujkjY05IOQQWZwOYONkthzMVv4geZrbFTV7g0gy0zWuIydxlvXPPzwmldfqWlZJJJcI6aB3dsJe8NYRkYG+3UfOF31t4ktVXDFN3ssJpX0jIcCNr43xROYZtLnAacO2GTy3C5niDiKkqrQLfQ1NVlkMdHI0RMEU7InEskz7QJ2dp6EndMMuejvVsiq6WGSrNFA5rpjHrbGHYDgS043GRzHghijv7ZwIvhISuAlGkvye9wA7bnq2Geq3rrxdb7lT3WN8E8sdUdVPFNG37zJ3bG9414OR7By3cOGFXpOLKM0VlpK+nqHNpHGOqlhk0vkgaXGJo/JL3ddwAEBQbQcUzmppGU92kdIQaiJoedZLcjUBsSW7jPRCaa+vZRvhnrah3o5ljDNeYWZLSN/ceW2Nl0R45t7Jba6GKsDaWqoJn6WtZqbTtc12ADsTkYCih4ytzXQMmgmlpW0xhnpnxNc2Yd9JIN85YRrGHDcHKYU4rbfrTUWeeJ8lTSH0aeF7o3vgjdLu1pHiM9PkQ3io4mraCTvYa34Op3P1SAyuY4F2kkucSdJLQMcsjxV2k40oYJIi6Gq0R0tBCACPap5WvcefIhpwpBxhSVVW1oFREySinow6QjSx8lSZWvP9kA7+5AYFV/CShijqqqS6QR6e4ZJI97duegHPlyWZLUT1Ab308kukkjW8uxk5OM+J3K7Hjqrt1XTfxOqkBbXyyinIY5shk3fKHNcTza0b42Ow5rh0AQK0LaLu9k4tnppYBqlFMXY5Hc48gfpWdldRwfxBa7BIaitgqpKhlQ2SMxYLdGhzXDBIAd62c77AjqmSrQ2e8V9kra5j6htNTwRsa1xd9+a6UNDGeI1HOOSeotvEwxUVFLdXdzEZGySMfljBsSCeQC2oOL7WyETdxWNqX0lFTSRNDe7aaeRjtTTnPrBnLGxJQDjWlE0TnxVZDKm4zOGobtqGaWDn0PP6EBjyWi5W9ra+WiNZQUndhzpI3CJutusMOcEc8+HzoHi/uulVNormV0sgE2gOa4ucNQBx5DIHgFpXniagutmqqMx1Uby6lkiJ0kOdHAIXB3gNsjCvVXFUVEaKkqWiWV9tfS189PKHnW5hjjeDyLmxhufeQkHMlt8gikowa9kTZBG6EFwaHScgRyy7HyppaW7tca+anrWuMun0h7XZMmS3GrxyCPkXS0/GFs9FioqmKs7imFEYpGBpfI6nc8nUCds6yBucABZ964igvE9rZEJomU9TPI/vCMffKkyDGPBrt/cgKBob9RT02aa4U8ziY6c6HtJxnU1vznIV2isl1rWTmSpmgfFW07HRyh5cZJdWmTA3OA3nud9l0Fy4ut9Be71TQunrKarr6qR8+W/exJG6MGI55+tnO2cAKtbeNaCgbb4jDVPioZaItk9UPlbC+RzsjOxPeYaPAI2GIbffvRhJUSVkVPLBLVMe8vLZWtOXEYzzIzk9Rkqxa5uIqCo72OkrZXVTXkd4H5eXY1Oa4HIdjGXc8HzVmLim3xw0rzFVOqIbXPb3RkDQ4vc5zHZznHrYI8lM7im3Mv9RcoZK8Q1jnyVFJPEyWP1y0ujxnduBgO2Iw3wTDOrLhxDdoqiUitdTwMEUwZrLGNbk4fnnjJznoqdxo71JIa+4UlYTUSBvfSxEa3kbAbc8YwPBa1p4js9vZXn0WqbJNJUiFgeHtZHLE5jRudnDIy7ByFeg44o46+apdT1MjHy0TwxzhsIYTE8+R9bLfcMoKxzlzslXaaKgqKoFjqxj3tic0hzA1+nf381UoYpKi4UsEcndPlmZG2Tf1SXAA7b7Zyr16uVDUUFsoqE1T46JkzDJUgAv1yahsCVn2+obS3OkqXguZDPHK4DmQ1wJ+pPadNasZfqWsrZTPXSClkkppKprn4w12CM+GcH5RlA+n4lpnQa4bpFrnLoch41TYySP7WOq1qji6jfMaoQVAmihrYI4tu7lbO97g5+/Ma9xvnS1aVu4uoa69Vet08UNRVioBlc0ZY2mfEWbnAc4u25DzCLT05OpF8pqtkdU64MqKl2trXufrlLvVyPHI29xRvpOIIY6jvKe5NjDG9/qD8BoHqh3kBjHgta53mlob5a5qaofNSxNpu9gdHGXwsheNLA4EjJaM8877q1Z+IqCKO63GSKqNTLLV6HOIcHNmYQ0bn1SCckjnt4InYvTOrY+JaXujOLrqlxAHuMn3x2M6QevuVMUPEFPG+jbBcIo5263QNa4NeOWS3kV1Vu4uo6y/TiR00UdRUwztdM8ABsdO+N7ck4DnasDl5kKOr4ktltpm08NVWNJjgdA6OKJ76QwFwYw+sQQdWrOcgp3IRydM+91cj5aI100jXh75InOJDsEZJHXHy4Qa77pkAkuBD2Mc/d/rNd6rCfEHYDxXR8I363GvtMFdJPBPTXGapE+WiN4kbg94dsEEcx44UUHFlpFFG2eGuMrqOipJmxuDABBI1xLXZzktbttsVOzY8VHxNDVCCCnujJ2xCPRGHhwiJ2G34uc7cs5R0dpu7aR2u3VQgne+NrzGf5WP2hjntvlalw4woJLdNRUkVUwGlip43FrWD1KkzZIBP4px71Zk43tk11hrXRVzO7r6yYNaGnMVQ3BPP2mnpyKrG6pWbczBZrpVSNbTW+qnLmte0RxE5a7Ok+44OPcgqqCuoYopKujnp2yg92ZWFurHPGfBdM7iqgNrZT0raw91FRRanlrSe4lc9xIB6h2wWVfr/AA3WiMDGza/hOqrAZMbMl04HvGndG6GVG4Nhe49AVnl2VZa/71KPJU08r0I6yC2zu4BqLhNV1hpvWbHTlxEOdbQCADzyXHljZScZtjFo4de1oZI+ky9rWADk3BGB195UFLXVsXA9XTOtzTRSNJNS+Q4JLxjS34wO/nhcuXOdgOeXAcsnkoMySbKEnCYFlLKHUllGwfKSSFIEtSm9VnvCoU8Tp5mxt5nf3BXs6PVBBx4K8P6WynGQs+Q4cQrU07QzGck7Kick7lLO9mWUKfmEygEkkkmCSSSQAJJJKVEeRXpFLwHb5bv3EjK0Ur6y3wxvzjUyeIveQcbkEbFebqyLhWaY2mrn0x40DvXYZjljfZAde7hq3T2Rl3o6Sqdih780Xel7nuE5iLg4DOkAZOBzI6LW4v4ftjKm6XOdlVqkkna1tPGXCnfHGwsa7AwMk5JONtwvOI6ypiLXR1EzCwFrS2QjAPMDB5FI1tWWSM9Jm0S/yje8OH/lb7/KjQdjWcNW08ZVVlpIKksoqWSYsdNqkqXtjDw1u22c42ycBSW3he2V5oXvpKyFlbWmke10m9EBG063bbglxdvj1W+O64j0mfvxUd9J3wORJrOoHxzzRmrqi6U+kzapv5U9471/yt9/lRoO+h4Ms9VFDTMNRDO6noKh1U6YFmJ3hjhpxsN8g5WcLLaxTXeartNwpX2+Nn3qaYtDnOm7vUSW5AAIz5grkfSZy0tM0mC0NI1nBA5D3DwRS1tVOXGWpmkLgGu1yF2oDkDk8kB6EOErLR3yegfR11ZLBDVFrSHsZUBkOtjmuxuS4HAbkYIWJeuH7da7DBM0VbqmengnjlDHGJ2vOtpdy9XYDrkHK5kV9aDE4VdQDCMRHvXfex/Z32+RC+qqHwCB08zoWuLhG6QloJ5nHLKZbRNRoEXRIH2CFMkjZnXR2CyUt2tdwJDzXRtJga9zmRvAY5zgHgEB4wCA7AIyucU7KmeKKSKOaRkcmz2tcQHe8dVQek3bh+jvN0qHxUFQ6thmoYntjmDGzMkptR204aRo579eqoz8JWenppJ5G1AEnwe2MmbSyE1DX6nEkZIaW5AOPNcOK2qa7W2pnDstdkSEHI5H5OnggkqamYHvaiWTOMh7yc45deiVDrbnZLFa+JKGhqWV8VP6XJT1ZkaWYjDg1sjXEc8HJxt4c1ZHBtFSEQVEc9VVw10FBVRU8n8m5+pznjY7AaQOmc5XHMuNQyrhqJ3elmLZrKomRuOgwTy8kLq6rfVTVPpMomnJMr2vLS/Jyc4QHZVHBtHTxTPjNRPBFa5qkVDD6j5WVJiGDjGC0Zx5qaCgttu4r4mtdJRzvp6O3VUTmySanylpbuDp9U8uQ6Lhm1dS2n7htTKId/vYeQ3fy5JmVNQyoM4nlExOe8Dzq+dIPUbZZKKHuaWmjliiqbhb5nRvxJJTukp5iYySOhA5jkRlZMHCNpq4YKdoqKeofT2+odUvmy1oneGPGnGMDOQcrhRVVLXl4qJQ4v1kh5yXePv80xqJiwtM0hBAaQXndo5D3DwQHohs1BPabXRVlFU0UcdXXMaJdRy8d0GmRzW6mt3xkA4PkVVPCltZSwxVNPUxVEtNWyPqe/1RU74HvaByw4HSAd87ghcWbjX953np1TrGwcZnZxyO+fJTVN6rqq2UlukmIpqVr2tY0katTy8l3iclUTuaDg+0fDzqWanqHR09ZDTgvlwK4SRudluBsctBGM7Fc9VWak/gsblTwTRVMbgaiGd7muiDnlrdIIw9vIZzkHOQud9Lqj3Q9JmxD/JffD6nu8PkTvq6mWPu5aiaSPUXaXyEjJ64PXzQAK3aqRtwu1FRPmELKiojhdKeTA5wGfpVHKWogjGyYdm6y26Nt6fV2m4wG2U5eI5JtPeHvhGCSW7DB38+SuUfC9lq6u2PHpL6a5wGWnjZN67e7heZQdv6RoA8lw8lZVTau9qZ3lzQx2qQnLRyG/TyWvQ3m5R3OmuFO2CD0WJ0MIazDGNc0h2BnmdROfE5RJaToY+G7TLYKmvioahs8lBBOIZJnE0hdM5jn7DJaQA7ccvnWi7hO2y1dRbmsqY20lX6NFl2RW/envDm7bZLASRn1XD3rhXVsjA9kdRLqc3TI8yHU8eBPX3JqK8VtFVxyRzGQxxujaJSXBjXDB07+qcciMYVei9uor7BaqS33Cd9BXCSkhpB3bpSAZZtQdgubu1pAAxzwrNTwXbqeJ01RR1bJIqetc+mbMSS+Ax6Rq075DznAxtsVxd1vdbc+6immcYoWaGMDnEAZLupJO5J3So7/cqKSeSOqke+anfTl0jy4ta7GdJzsdhupqnewWOztoae3SUlS6lr7pQ/e+9xJTOmgdqaXY30nfG3TK5e6WO30fDsVzifK7vR6KGGQZFSyQiQkfF0aSPylzvpM+ou7+XUX94TrPtfG9/mpaq4zVVPTwOEbI4AdLWNxqceb3eLjgZPkp0StlJCkmE8M3dPHxTsVJMzS7bkd1UVqN/eU+k+036lUvwAB2xHiFByKMOw5C7YlIq6WK4W+DgKoohO306omD+60F5IBG5O2jYDG568srl0+UxOUgfKYpiUKNmSSScIAgUTWue9rGNJcTgAdVEtan00FN3xANRIPV/sN+1OTZUtPoMZia4d87+UI6eQVV8ukYBySopJS52eqiJ8UrkJCcSTlMUuaYqTOmTIkwZJMkjYOklnySRsIwnQpJKEkkkgEkkkgEnymSQD806EHCfKCp0spJJbBJwT1KZJAJO1MkgaEnCEckRTgLKSBFlPY2dClqUjGF252HijYR5Klax55NKclrdmge9Nrd8YogH3MpHs4+VLuJPAfOgDnHmSiyfjFUBejy45D50xhkH4v0pd5jqfnS713RHQN3cnxCn7mXowqRjieZUwk080dBAKaY/ige8qQUjh7b2tTvqdOwJULp3O6p9BMI4oiHE6j5pSVTiC1uAFVLieqXLmQl5BJGSXE9UznBjdLTlx5lCZNtLBgdVFlLZC1JalGkgDyllAkgCylqQpJAeVJC7TKPPZQJ2kggoCZ+zyhdu3PgnccnKbbkmESScjBTIBJJJIBJJJIA4gHSNB5ahlWKmUyPJ+RV4jiQJnHKNg3UpnJk5UmWUySSNkSSSSQJJJJMEkkkgI0kkkKJEkkgEkkkgEkkkgHATpJJUEkkkkCSSSQCSSSQBNTZSSThGSSSQQ42asnoET5T7O2Ekk9mDmkQkkiASQKSScBxunSSTBw/HJAZCfFJJKUGLiQmyfFJJMCSSSU0El0SSQAdUkkk4CSSSTBJJJJESSSSAMcgkkkmCccBAkkgEkkkgEmSSSoE04cCkeSSSUAUkkkAkkkkgSSSSASYnCSSZwspJJ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58877" y="28649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367083" y="1187686"/>
            <a:ext cx="7665874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找一下有几个类？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927684"/>
            <a:ext cx="1905000" cy="1905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3" y="2267522"/>
            <a:ext cx="66770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 descr="data:image/jpeg;base64,/9j/4AAQSkZJRgABAQEASABIAAD/2wBDAAgGBgcGBQgHBwcJCQgKDBQNDAsLDBkSEw8UHRofHh0aHBwgJC4nICIsIxwcKDcpLDAxNDQ0Hyc5PTgyPC4zNDL/2wBDAQkJCQwLDBgNDRgyIRwhMjIyMjIyMjIyMjIyMjIyMjIyMjIyMjIyMjIyMjIyMjIyMjIyMjIyMjIyMjIyMjIyMjL/wAARCAKXAfQDASIAAhEBAxEB/8QAHAAAAQUBAQEAAAAAAAAAAAAAAgABAwQFBgcI/8QAWxAAAQMDAgMEBAcKCAoKAQUBAQACAwQFERIhBjFBBxNRYRQiMnEVUoGRobHRCCM2QnJ0lLLB0hYkMzdTVWKTFzQ1VGRzdZKzwiUmOENEgoOEouFjGCdFZfGj/8QAGQEAAwEBAQAAAAAAAAAAAAAAAAECAwQF/8QAKREBAQACAgIBBQACAgMBAAAAAAECEQMhEjFBBBMiMlEzYUJxFCOBJP/aAAwDAQACEQMRAD8A8K5e5ON0ydnVbASbCdJBkmcDjITpILZNdtgpwgHNECnCSIXNynCRcgIcncckmx5OSkB62VKBsloGxjlyRY2TpI0EaRCJMQmDIUSSAFJJDulQJJAkkBpIEkAaSBJAGkhwiQCSSSTgNpTY3UibCAWEinSQApIk2EAySJJACknwmQCQI0kACSNJAAkjSQAJI0CASSSSQJJJGmCSTgJYQCCdJJOA2ExCJJFANKbBUiSWgiSRaUOEaBsJJ0kaAwMpNTgYTA4OEKEmyPEJ16LU3q4u7ObFVmYd/U3WoglkETAXxgMw07dN8IJ52QWnDgQfAjCcr2O98JWjibi+54ZPSVLeIWUc0olBErHxufs3Hqn1MDnzXOWC2Wh/HNlgtr6qEyxVHftDXfe5GsfjSZG7ggDO2xygPPCMFLK9CbwtYPghrTT1bqx3Drbx33pHqh4fhzNOORHXOy0Lvwnw9FfOIZzRSU9BapqaDuGyvOsSbmT1WkjAGPDJ3KNh5cCn5r0On4X4ZcbBAIrjUG8XOakbM6TutETJmtDtOPaLXYx8qeThazTW6G4UdurCyKWvhqI31fqkQBpErnY9VvrbgZPLCNh541u6kwvSL3wtZLJa746KimqJIa+ijgldMQYWSw954b4PU89vBXLzwnbHcVMZV+mVT7re5beJWPDTThoYNRAGHOOrODgYCNh5TpThpJw0EnwAyvRBwjZGUMdO5lTNWy2arrW1TJ/UD4JJGjDMbtcGePVa/DPDNHbb3Za1lJNSV0F1jpZoZpe8cQ+mdJl4xhpz0GdiOqNh5D1SXoXCfD9NxBw0IJ6mZkb7y8PjYW5cGU734btnUcY548lHBwnaa/hh97hjqIJJLVV1LKQyl5bJDIxocCRksIcdj1BT2Hn6YnC9GuHCthtFpuVxqKatlFJRW+ZkTZ9GXzscXZOM4yArE/BFkk9PoqOjuD6yljt0zSyoDjL6QWBzA0gAH1jgpWh5kAXZw0nAycBCvWaKw0NpiqKqijdF6ZYbm2aIymVrXRPDNnEDfxxtkbLDtfCNrqaSzUswn9Iu1tqK0VjZMR05j14aW4wQNHrE/GR5BwZa4M1lrtJOA7GxUa9Ov3wZUX6wWWtfNR2dtqpqibS9xZrMGWuIAy0ZPrOGTuSqlx4Rt9hon3C4W6epjlrPR2w0NUXtijMLXtkD8Zdq1AtBxsDlLew88wi0r1Ou4YtUkIulylqZYKa321pjOQ5olYS4/e25wA3A258yooOEOG5IKSFkVdNJXUFfUxVLpdGjuC/QTHjqGgEZ2RboPMdPmnXokHBtqfxNQcNywVnfSxwTm4Nd6krXRGR7WtxjB2a0g52KxprNaKu/2qnt7pmQSxl9e14eGxBhJeWl4BI0DryKYcqQWnDvVPgdk3XGRleg8H3itqOKqu7Op4/gvvzUV4NK2Uui/FgGQd3bNAHv5BPRzxVnBd5oKF8tuq6Vk1XU0s9LGWTROkAw2QjWxzQWjHXBS2Tz4J16VW2WkuPA9tqJIiJqPhp9XH3eBqkFVoy7A9b1T9CnqODOHLc9slRSVs7TV26m7sVOj/GIdbj7PMHkE9m8uSyM4zuvRLjwbYrPQyOrJ6pz5pa6OCRjXuMboXlkbSGjSScZdqIwDsqvD1TUx8E3RlwpGvttRTmno420oLnTagXTa8ZAYM5dnHIIDhcjxSyPEL1i708La/jOg9Egdb7TT077YzuQQ2TUwM0/G1gnI31KaPFUKaO6Ucct+ttorqgy+ihre+wDFFgANc6NuXdcE+SA8hSXWcWsjlsPC1xlDBcaujlNS4NDTI1spEb3DxIyM9cLlMIIySSSASSSSAbCWE6SAbCZEkgBT4TpIBsJkSSAFJEkgBSRJIBJJJIBJJJwEwZJEmwmDJJ8JYQDJsIsJkAOEkSSAbmh0ko04UnUYBaRnktgub6JDSHiNvo8MhljhMUuljzzcBjn5rMQvjzulYTdfXTSulc/ix7jLM2okcWTZfK3k87e0PFSSXGpnuLLjLxfI+sY0tZO4TF7RjBAONtiVzWMJso0boROdAaOKcD0f0bGiX+R593y9nyVpl2r46ttUzjOYTiEQiQCbV3Y5N5clzATqtBvCd4dTu/hQdVNI6WAls2Y3uOS5u2xJ3JU1PW1FLjuOLHxYdI4aGyjd/tnl+NtnxwudR4zgpaLboBXVOqoP8LZCahrWTnTN98DRhodtvhG2uqhLO8cWyh9S7VM7TLmQ4xk7c8bZ54XOJb5Tht9kr4gxrOJyGxwOpmNDJhpid7TBt7JydlO66Vz3QuPGE2qItMZxN6hA0gjbmASM+C5tJGg6ea4U4s1LbqG6UtE2GoFVJLEycvknDdIfkj1ds7DqVVFfUtuArxxY9tU1hjEobKHBp5t5cvJYLuQ96EhGg3KiofVxSxVPFbpmTNY2Rr2SkPDPYB23xk4S9OnE0ko4skEkjY2vcGy5cGewDt0wMeCwSUxRoOiqLnVVL3Pm4vle5zHxkubLu1+7xy5HAyFFHN3NA+hj4m00j86oRHKGnPMYx12z4rOtNprr5c4Lbbqd9RVTu0sY36z4AdSu+7Ruz+k4F4UsTdQnuVTNIaqccjhoIa3+yPpUk5IVEnpkVWOKf4zFGImSuZLqawDAaDjljbCkirqqF1S6Pi97DVDE5b3w7wcsO23228lzqSeg6SK5VVLUd/Bxg+ObuRB3jBMD3Y5M5ch0ULKqVjoyzitzTEx7GHTNlrX+2Btydk58crBSRTdCa2U0tNTHi2TuKVwdTx4mxERyLdtsI5bhLPUVNRU8Ttqp6mA0z5Z4pXuDCRkAkbZxj5SucwnQTorfcKqzRvjtnF8lEx7tT2wCVgJ5Z2CUlXJUQthquKBUQB2p0UjJSHb5wdskZz8651FjyRoOqqbxLJV089JxBBbm01P6LBFSxzNEcWSS3JBJySScqpJWVE4He8Wuk9dknriU5ewYY7lzaOR6LA+QhJBt/0+qFPUU44vkEVU8yTsAmxI48y4Y3J+lSR3Sthtwt0XGMzKLuzH6O0TBmk8xjHLc7LnMJIDeFXL3cEX8K3aKZwdCNEvqFvskbdOngpqm719ZJBLU8ZzzyQOL4nSd8TG47EjwJXMpJ6DYqooK6Yz1fEUc8pAGuSKVxwOQ5Kv8H2/+uoP7iT7Fn5KWT4lGiaPwdQ/1zB+jy/Ym+D6D+uoP0eX7FnpinA0PQKD+uYP0eX7EvQKD+uYP7iX7FnJIDS+D6D+uYP7iX7Evg+3/wBdQfo8v2LNSQGj6BQf1zB+jy/Yl6BQf1zB+jy/Ys7ZLZGg0fQKD+uYP0eX7EvQKD+uYP0eX7FnJI0Gj6BQf1zB+jy/Yl6BQf1zB+jy/Ys7ZLZAaPoFB/XMH6PL9iXoFB/XMH6PL9izsJIDR9AoP65g/R5fsT/B9v8A66g/R5fsWaAn0oDR+D6H+uYP7iX7Evg6g/rqD9Hl+xZ6SA0vg6h/riD9Hl+xN8H0P9cwfo8v2LOT4QGj8H0P9cwfo8v2JfB1D/XMH6PL9ioNGESAu/B1D/XMH6PL9irVdPTwae5rWVOeemNzdP8AvBRoS3JQAJiFIG4TFuEAGEk+EkAKIBME6WjOAiSG4wvo/s+7OeBbpw5Q3qGklrzMzLhWSatDxs5paMDYhK3RPnakttbcqhsNBRT1MjuTYYy8/QEd5sNysFWylu1HJSVD4xK2OTGdJJAJ8ORX2zRW+jt0Iho6WGniHJkMYaPoXhvaPwhV8ads9Ja6YmOIW6J9RPjIijD35Pv3wB4pTI3idvttddaptLb6OeqndyjhjLj9HJdjT9j/AB1PGHixujB6STMafmyvpzhzhW0cK2xlDaaRkMYHrPxl8h8XO6lbWym5h8eXTs24vs0D562x1IibzfFiQD/dJXL8ua+68L587ceCaW1y0/EduhbDHUydzVRsGG68Za8eBOCD8ieOQeMpKejpJ6+shpKWJ0tRO8Rxxt5ucTgBfS3AvZBZ+HaaGqusEVwuuA5zpRqjiPgxvI48Sqt0Hz7auD+I72A622WtqGH8cRYb85wFvM7HuOnNz8C48jUMB+tfRvFfGNn4ItsVTc3uAkdohghbl7yPAeA8VyFv7eeFKyqbDUQ11Exxx3s0YLR79JOAp8rfQeI3Ls34wtcZlqbDV903m+ICQD/dJXLvY6N7mPaWuacFpGCD5jovuSGaOohZNC9r43tDmPachwO4IPguB7Sezag4stc1XSU7Ib1EwuimYMd7jfQ/xz0PREy/ofKau2q0117ucFut1O+oqpnaWMb9Z8AOpTUFsrLnc4bdSQOfVzSd2yM7b+fhjqvqTs44CtvBduyJIam7ztzUVDSDgfFb4NH0qsroJezns6ouB7Zqdpnus7R6RU45f2G+DR9K5Tt/tVwultsbbfQ1FU6OeUuEEReWjSMZwvZEEkscWNb2tzy1OAWW+9h8VfwS4j/qG5/or/sVGutldbJGR19HPSyPbqayaMsJHLIBX2/6XB/Txf3gXhXGd/jg+6DsrpDHNTQxwUzw4B7cSas/rAq5kWnikFurqn+Qo6mX/VxOd9QWk3g/iQ0stUbFcG08TC+SR8Dmta0bkklfaUcTIhhjGtHg0ALD43/AW/fmE36hS8zfGQ5JIQNh7kenzWhHZG6Q4ja558GjK0qbhy+VmBTWa4S5+LTPP7F9HdidVBcuzum1Qw9/SSvpnvEYDiActyfc4L0pRcg+IbnabjZqoUtzo5qScsDxHM3S7SeRx8ioAEk4XqHbuP8A9xR+YxfW5dp2Y9nnA9/4Zpby6lkrqg+pPHUy5bHKOY0jAx1HkU/LrYeCUdBV184ho6WapldyZDGXn6FbvPD914emhhu1DLSSzR97GyTGotzjOOi+zqG10NshENBSQUsY20wxhg+hePdpfC0vGHa9Y7W0uZCaDvKiRv4kTZDk+88h5lKZB4zYuEb9xM9zbPbJ6kNOHSAYY33uOy3q7si42oKZ077P3rWjJbBK2Rw+QHPzL6otdro7NboaC307KelhbpZGwYA+0+auc0vOh8KuY5jnMe0tc04IIwQeoKEsK9T7YbB3najHS2mlMlTcYI5DDEPakJLc+WcAn516bwB2R2vhmnjrLpHHXXc4cXPGqOE+DAdiR8Yq7lqB4FaOz7iy+RiWgsdU+I8pJG920/K7GVtP7FuOmx6/gqJ39ltSzP1r6L4p43snB8EbrnOe9kGY6eIapHDxx0HmVyNF268M1NW2Kpp62kjccd89oc0eZwcgKd5UPALvwbxFYAXXW0VNLH/SOZln+8Nljdy3qT8i+4Q6muNE1zTFPSzMBB2cx7T9BBXg3a12ZU9kp38Q2OBsdJqHpVM3lFk+23wGeY6J45d6oeMiJg/Fcfei0eEQ+UKTU7pj5EsvPLK10ABrhyjA+RF64/EH+6nxIepCfRJ1d9KqQGzJ8Qf7qYukH4g/3U5bJ4/Sl645lPQNqxzY3/dTAsPNgUmtw5gH3pZaebQp0Ad1TuG7XNPiChNIHexIPlUmhh5OIT92RyIKek1VfBJGfWbt4hRq+JHN2O4PQpd3DKfZ0uPUckvH+HtQR6cqzJSPYMtGoeShwp1RtERh2FJhJzeSZvrJGdJFp80+EACSPAS2QDAJFqdF0QEWAki0pICuE6FOCgDZ1X0B9zzdHyW29Wx7iWwyxzxt8NQIP0tC+f2dV7X9zv8A5Wv3+oh/Wcpz9B9Arx/tX46m4FurW2ikj+FLlTtL6uUahHGwkNaG+OST4br2BfOX3RX4V2f8xd/xCssfYrgantD4wrJjLLxHcMk8o5dAHyDC7nsw7U7+ziqhtN4r5a+hrZBADOQXxPPskO5kZ2IPivIVvcHDHGliP+nw/rha2dB9pLge2enbP2X3RzgCYnRSN94ePtXfLiO17+a29/kR/wDEasp7N4L2QyUsXadaXVbmhp7xsZdy7wsIb8vgvrHZfDLXujkD2OLXtdqa5pwQR1C7EdqvGwt/ofw7KWadOvu295j8rGflWmWOw2e2++R3XjoUcMmuK3QCF2Dkd4Tqd82w+ReaInvdI90kjnOe4lznOOSSeqeCKSpnZBDE+SaQ6WMYMucfADqqk1A+oexSvlruzWiEzy400stO0n4rXbD5AcL0Ncf2Y8N1HC3A9Hb6wYq3F08zfiuec6feBgLsOixvsPjfj6kZbu0G/U8Q0sbWPLQNsB3rftXVdhb3u7RwHPcR6DNsXE9Wrn+1E57TeIPzn/lat3sJye0kfmM31tWl/UPqFeJfdGOc21WDS4g+kS8jj8QL21eJfdGDNr4fH+kTfqBRPYeBd5J8d3+8VNRzPiuFNNqJcyZjgSd9nAqvhHEPv0f5Q+sLTSX3Q12poI6jKweN/wABb9+YTfqFbcH8iz8kfUsTjf8AAW/fmE36hWXyp8ZgbD3J8ZTt9ke5Etye/wD3O8ubHfIc7Mq2Ox72f/S9oXif3Owxb+If9fD+o5e2LHL9g+Ze3b+cVo/0GL63Ld+56uT2XC9WrV6j4mVLQehB0n6CPmWH26jPaI38xi+tyt9gQxxtXedvd+uxX/xD6OXBcf3ePg2jr+KGta64S00dBSB3LVqc7J8t8n8ld6vFu36cOp7FSuB0mSWUjoSA0D6yowm8tFbp5zw72m8U2i9m4Prp6+OU/f4KmQljx5fFPhhesP7d7EKEyNt1f6Tj+SOkNz+Vnl8i8BLwOQ2UZDpDpbzcQAPM7BdN4sUTKvofswop+I7hXceXZrfS6txgo2gerFE3Y6fq+fxXp08zKenkmkOGRtL3HwAGSqHD1sjs1goLbE0NbTQMj26kDc/PlVuMYa2p4Qu1Pbo3S1k1K+OJjTuS4Y/auW95NHylxNfqnibiGtutQ4kzyHQ0/iRj2Wj3BZIY48l6BB2P8YP0/wDRbGDH49QwftWhF2JcYSHd9rpx/amLj9AXV5Yyey29C7DrlLWcDvo5nl5oal0TM9GEBwHuGSvQ6+hguVBUUVSwPgqI3RSNPUEYK4zsx4JuXBdFcIrlWwVLqqRj2iEHDMAg813p5Lmys8tw3xncrfT2m51lBU1AEtLM+Fwa0k5aSPsVTvbeDu+d3ubhb/atTim7Tr41owHzNk/3mNP1rjl0Tkuk+P8AtffV0Y9iKc+8hQuqYjyjePlVZPpT86JjpN30Z56wiDmHlIPlVfCWEeVVpZ1HwBHim9UqFpc05DiFIJQ4/fBv4hOZA+Etwcgow3bLTqCcAOCYIEOHrD5QkY8bsOU2CETSRuE4SSKTTsU89MyVmpgw4eHVCcPHLdSROLSAVc7mqm9M4txz5qPGl+Oh3WlVU+r74wb9QqEjctyOYWOWOlS7OiwhYctRYSkMzghA3UiAkNd70WaBwlhMiSBsJJ0kBTSTAg8k6QSNIHNe1fc7/wCVb9/qIf1nLxNe1/c7/wCVr9+bw/rOU5/qH0GvnP7oj8LLP+Yu/wCIV9GL51+6F/Cyz/mLv+IVnj7N461u63eEvwzsX5/B+uFira4Q/DOx/n8H64WtJ9nriO17+a29/wCrZ/xGrt1xHa9/Nbe/9Wz/AIjVjPcN8oObuVYorfWXKrjpKGllqaiQ4bFE0ucfmWtwlwvW8YcQw2qjOjVl80xGRFGObj9QHivqnhbg6z8I29tLa6VrHEDvJ3bySnxcf2clrlloo8Q4c7CL1cAya+VMdthO/dM++TfYPpXZd92cdksbhAG1V4DeQIlqHH38mfQo+2vjysskdNYLVM6CpqozLPMw4c2POA1p6E77+AXzyd3ElxJJySeZSkuXsPrbs44oqeMeHJ7vURNh11ksccTfxGNxgZ6nxK7A8l5l2D/zbj89m/YvTeizymro3yH2oDPaZf8A85/5Wrd7Cv5xx+YzfW1YXah/OZf/AM5/5Wrd7C/5xx+YzfW1af8AEPp9eJ/dF/5LsB/0ib9QL2xeKfdE/wCTLB/r5f1Qox9h4BhHEMzR/lD6wkiiH35n5Q+tak+4YP5Fn5I+pYvG34DX38wm/UK2oP5Bn5I+pYvG34D338wm/UKxns3xw1vqj3JzyTjYD3IsZC6dE92+54/xDiD/AF8P6rl7WvFfueRigv8A/r4f1XL2pc+f7B809uYJ7Q24Gf4jF9bld7B4Hx8ZVr3YGaBwDTz9tqDtp0N7QA/GZPQohv03crHYa5zuNa1zv8xd+u1b+P8A69svK+en0IvD+34E1Ni/Im+tq9wXiHb6M1Nh3AGmbcnzasuH940y9PF8H3q/ZKdst+tscmA19XCCD19cKg+ZrDiPcn8Yj6kVBVGlu9HVOJPczxyH5HA/sXXl6Ri+1VzHaFda+ycDXO5WyURVdPG17HlocB6wB2O3IldKx4kY17TlrhkHxBWVxTavhzha6WwDLqmmfG38rHq/ThcM9tHzh/hi44G3wrD+is+xN/hj44/rWL9FZ9i4h7HxvcyRpbI0lrmnmCOY+dAt/CI3Xc/4Y+OP61i/RWfYm/wycc/1rF+is+xcNhLCfhD3Vu9Xmu4hus1zucolq5g0Pe1gaDgYGw8gs/Cl0ocIsPYAEWEeEsIkMGEsI8JYVaLaMIsItKcBEhhBLeRUzHNecey760OhNhVAmwQcOG6fHgmZJkaZDnwPgiLS04VyI2YAohv70kWNwnDSRuzsVUqYe7k29l24VkHBBT1LddPqHNu6q4yxPqsrGh58FLhNI31coGu6Ln9NBoXN1BSISi9hFkt2PJO6UNGUTgC3dRNaHEg8lNAe9cUlOImgbJI1QpD1T5FEm5hIbKQNe2/c6sJuXED+ghgH/wAnLxHUvoD7nOlcLVfa1wwJJ4o2n8lpJ/WCWfoPb187fdDDHFNmd40Tx/8A9F9ErwP7omlcKywVmPVcyaEnzBa77Vnj7N4jqW5wa3XxtYW+Nwg/XCwXHddR2bUzqztIsEQGcVjZCPJuXH6lrb0T7EXF9rTC/suvoHMQtPzPau0XN8f0bq/gG+0zBlz6KQgeJAz+xYz2bzP7nekhNNf6vSO+72KHV1DcF30k/QvcF80dhfFVPaOJ6i2VcgjhujGtic44HetzpHygke/C+l08/YfM3bxDNF2hRyvae6loY+7J5bFwP0rzDK+weM+BrVxvbo6a4h8c0JJhqIsB8ZPPnzB8CvOYPufLdDU95V3+ofTN3c1sLWHHm7Jx71eOUkDoOwcEdm4yCP47N+xemrzjs24qtFfc7xw9Z2xx262FjaFrT/KRgYe/zy/fPmF6Os8vew+SO1emmpu069iVhb3krZWebSwYP1/MtfsMeG9pMbTsX0UzR7/VP7F9BX3g7h/iR8cl4tcFVIwaWvcCHAeGRvhfO9TxFauHO19lystNHBaqCcQaIRs+MDTI7zJJJ+RXjdzQfUy8i7f7VPWcK2+viYXR0VSe9wM6WvbjUfLIHzr1elqYaymiqaeRskMrQ9j2nIc08iEc8EVTA+GaNksTwWvY9uQ4eBCiXVJ8Npw7QQ7w3+ZfV8/ZFwRUzulfZI2OcckRyPa35gdl5j2w0nDnDtDQ8OWO3U1NO9/pNS6NuXBgBDQXHfcknHktJl5dQPe7dMKi3U07TlskLHj3FoKhvtC652G4UDMaqmmkiGfFzSB9K4nsf4shvvCMFvll/wCkLc0QyMJ3cwew73YwPeF6Ms7NU3xFPTy0s8lPOxzJYnFj2OGC1w2IKEY3yvrW/wDZ1wxxLVOq7hbh6S72poXmNzvfjms+j7LeCbIXVhtrHCIay+rlL2tA3yQThazkia5nsDt1XR2S6VdRA6OGrmjdAXDHeBoIJA8MnmvYF53wRxQzifjC/SUmG26lgggpWgYGkOdl2OmT9AC9EWefvs8Xzr22Mxx6x3jRR/W5WewxueL693xaE/S9qs9u1G6O/wBqrsYZLTOiJ82uz9TlL2CUpfX3ysx6rI4oQfMku/YF0XKfZZa/N7mvD/ugozmwP6ff2/qle4LyLt+pXScN2qrAy2GsLHHwDmH9oC5+PrKNcvT5/wAJtO+PFSJEZXYzfU/ZfxG3iPgiikc/NVStFNUA8w5owD8owV2a+T+AuNKjgq+ekhrpaGfDKqAH2h0cP7Q/+l9Q2e80F+tsVfbalk9NIMhzTy8iOh8iuXPGyrjxftU7L6s3GfiGxU7p4piX1VNGPWY7q9o6g9RzyvGXsMbyxzS1w5tcMEfIvt3ZZVfw3ZLo8vrrTRVDzzdLA0k/LhPHl1NUafGuM8l1vCfZzf8AiydhhpnUtCT69XO0taB/ZH4x9y+mKThHh2heH0tkt8Txyc2nbkfQuO7UO0Cn4atklqt0rTd6hhaAz/w7DzcfA45D5VX3PLqFrTwDiilttFxLW0doLnUVM/uWSOdkyFow53yuBWRjyUhyXZznPUp8LWYlsGEsIwE+E9AGPJNpUuEsJhHhPpUmEWlPQ2h0paVLhNhGi8kelSxuy3SeY9kocJOaS09ExtMBsEYGUo8OjB6o8brSQtgLcJ2+sxzT1CN3RM0euqLbNkGBhVuqs1Gz3jwJVZcuftrEgOBuU+VFnCIHJU7AnjLU0bcHzRIm7FEM6SJJaBmhIoWosrAGXoHB/axd+C7H8FW+30EkZldK6SUO1Occc8HyAXABPlKwPXf/ANQvE39V2v5n/aua4z7TrpxxbaeiuFDRQiCbvWSQatQOCCNzy3XDpJSSAZG2VtcJ8TVHCfEEV4paaCeeJj2MbPnSNQwTt1wsiJuuN7R7Q3ChBV62W3r5+6E4mH/8Xa/mf9qCTt/4inifFLarW6N7S1ww/cEYPVeSpKfGGPVh+puWkHLcHGPcvU+Fu3K+2amjpLpTsukEYAbI9+iYDzdyd8oyvKkgnZKb6Cd90Tbu6Onh6sL/ADnZj51wnGPbDfeKaV9BCxluoJNnxwuLnyDwc7w8gvOUTUvGBoWa819gukFytlQ6CqhPquHIjqCOoPgvZ7Z90HppWi52Jz5gN30swDT54dy+deEqTonZKT1Xiztwul8oJKG00fwbDK0tkmMmuUtPMAjZvvXlScYyjTk0TseD+06/8HRNpYHMq7eDn0WoyQ38l3Nvu5L0WD7oWkMY9I4eqQ/r3dQ0j6QvCw0JsKvt432LXsd47fq6pgdHZ7RHSPOwmqZO8Lfc0bfOvJa2uqrlWzVtdUPqKmZ2qSR53cVAG+CfSU/CT0m1btF0r7JcY6+21UlNUx+y9h5+RHUeS9Ytfb3cIYGsuloiqXgYMsEndk/+UgheOgK5QUTqyfTq0xt3e49B9qfhMvZXPxm69xh7cY6xjnQWCZjWjd8tQ3GfAYG64Hi/tFvfFLXUj5W01DneCHID/wAo8yucq6hhAp6b1IGbAePv81TIwtMeLGduf7mWXddJwfxpX8GSVUlDBTzGpa1ru+ztpJO2Peuod26cQDnbrb8z/tXmD36QoS4uOSjPDG92Lxyrr+Mu0S48aW+npa6ipIRBL3rHw6s5xgjc8kPB/aPcuDLfPSUFFSSieXvXyTatROMAbHkuRwko8JrSvLvb1L/DvxF/V1t+Z/2rH4n7VLtxZY5bVXUFCyJ72vD4w7U0tOQRkrhSnwlOPGH51Hgg8kSLCWFek+SPGStax8RXfhurNTaq2SneTlzQctf+U3kVmgJYyjUvVPzeu2zt5uEMbW3Kzw1DhzfTyGMn5DkLVd2+0Xd+pYKov8HTsAXh+lPhR9rAfcr0a/8AbXxFc4nQW6GG2Ru5vjOuTH5R2HyBeazPknmfNNI+SV51Oe9xcXHxJKPSmwqmEnoeW0WE2FLhLCei8keEsKTHglhBeQAE+EWE+jzRoXPQcZSwpMYT42T0Xn/UeE+hNnBIT5PgjStm0ef0IXbDCl0E8yQloT1T8ohil0OLTyVgSt80wiYXDYInwZHq4CqSl5Q5kaRzTNd6wwqz2PZsQpYz7Gyfyu+lOrGmqkb5qu4KzWHNZL+Uoea58p3V4+oiwnCkwkBhTowBSApsJ04aRJMDgJKi2yt0k+fJN1WEMTU6QTpg6SSSAkhf3crXdM7+5HVRd3LkD1XbgqBWmnv6YRn22cvNVPSdIEyctI2IwmSUlgYHvIPQZTEYcQjpfbd+SUB3JKfwDIgnASxugzhP1TgJ0FTgIkgEQVaLZImjdMBlGBhWg6fCZSDfHU+CEWhbG57g1oyXHAC1XOFLTClixnnK4dT4e5DFAKZmp38s4bD4g+1NoycLXHH5c2ee+kXkk/TG31t3HkFLIWwtyRl/QeCpuJeSTzKdpwJGd8ptKPThPpUL8tIw1PjKPCfA6I0m5AwnwiwnRopmDCcjCIBLCcguYMDon04T4Tnon4l5fwydFp2zlJrd8o0XlQFMRhGRjPvTEBGjmQAE+E5wmzlScpgEWMJBPjqnINh0paU4y5yMMwjQ2iJd8UFP3bnN3OB5KcNRkDGwwU9Fc1dsLWnqfej04UobtkoSPBVovK1Gm+RSAZCYtTV5Gjbl58mlShqaIYDj5YUrW5GVeE6FyQSRhwQCPEjFb05cAoyMVHk3P0Iyx+V4576YtTvVSn+0VHhSv9dxd4nKbSuWzt0y9BATp8J1GlBSRJiEaMySfHmknomUkkksIYmp0zUQTB0kkkAkcTzG8OHRMmwmF2SLv2d7GN+oVXBHNTU8pjdjOArNVCJWCeIbgeuB9arW+4nelemGC8/2SowMq0yItpXkjBLcqBoRZoSmb1RBOAnwkosIgMpYRAKsU2kBhEAkBsiAVJ2QCLCQUnROItBhalLTCjibPM0GZwzGw/ijxKK20TSz0uZoLGn1Gn8Y+PuSne6WUvcckrTHH5rDPPfUDlznE8ydypHSNgZjYyEcvBMSKaMSPHrO9lp+tUyS9xcTklaWstD0mVxJOSUjAQMjBTBxadlOx2Tg4yeaJpO6q6COaWhW5IsgEKHSfNGh52onN6phg9VKWE+5BoIPJTo97PjZMAjI2SRIWw4SIRHfokOuVWiRuHJJOeaSFzowPROCmwkRujQthnE45odyphETueScM0nyU6PynwiDc805bgqRzd9kg3KCuSMe0Qi0J8evnyUjBv8AImW0QbhwwpQ3OxSDTueqlDSSAEFsGMnAR6dIB23RadGcpHdBbRn3IMc/NTHAGw5psDwGyDQhpB5bJiBlTYBG/RA4A7AbkphLGzEQz+NuiDDjAUrWHIZ0bspHR6WZzzK1x9JtQRtGcnocKrUEsEzx5j51fc3uwRjGkZPvWdWENp2t/GedR9yWd6bcXdZSE81IUC5a7YdOAmATjPVJRyEKMoHIOBSTpILTJRNQ9UYXNFEAnATpJgkSFEgEnHNLG2U4CYGrlHMWSdMY3B6hU1Iz1XBwKeNTlNtINMwna3cmMkfJus7HgtCll7qdkg5Ag/IqtTD3FS9g9nOWfknkryTOrpGAnThOpkO04CPCYBErTsk4GU6MBOJtCFrWy0uqQaifLKdu++2vyCsWmzMMTa24AtpubIzs6T7GqWtrzMe7jAbENmtHIBaY4ufPP4R1c+s6IsBgGBgbAKINZTRCab1s+wz43/0nPd0ga6b1pDu2MfWfJUZ5HzymR7tTj9HkFdrML5H1EjpJDlx+jyCQGCma09EQOPep0WzgZ96Jow7KYHA80Yc0Ae5VE1Ox2rAKIxh3JQd43IGVMyRufbA+VXGdliN0e5Hgh0eqrjO7cNzuopNIcWt5FGh5KxAx4KMjBVkR5Cjkhc3fzR41UyiI8kxOQiLTlMBkJaVsCScg+CYBCtiaCVIyPJyeiOGMuwp3RhowjTK5I8bYQOapPJC4ZSEqMg+CZSO9VMwFx3GAg9ha3JyjDcDdEAGpyMnCDCAjAwiDcJZ57BBbAd0sjcogNkgAM5GclBwPIpt8nwRloBznZNjYkH3IMBGGkoYgXy5xsEZdkYxv1VmKERNB2JdunJ2LdJGtLSN9zvsj0aQXuOQ3cKSnZlxe7k1DUOLg2NvMnf3Lb1ETuqk7j3Q8XnKyq14fUHB2aNIWjUyDWceywYWM/dxWHJfh18M72AjKIRo2R9TlSEYWWm1y/iIRgc0zmABSFC5JUqFwQHmpiont6pVUoUk+UkLZCkCZOFzwzpJJAIBwE45pDcgKdkTRu9w9yYA0KeOlleMhuB4k4QmQN2aAmMjyMFxx70+iqwKRoxqmbnwCMUjDyeT7lVARNJacgkHyVSxN2uMh0DGokJ3t71gDidTfZP7FFHUyM2OHjwcrLJIpOulx6FazVZZbndU8FrsEYTjmr/ds1Zc1rx4KVsdARl8EgP8AZfsn4J+5GcAiwtTRbcerDMT4Ofsjjl7v+RgYwDkdOT9Kcw2jLmkUI6KolGpkMhb4luB862rVT22haaqub6VUD2Kf8Rp8Xnr7lXlqJ5gO9le8+BKkbSvcWgjnurmGmV5L8JamuqblOTz8gMAD9gVWSaOleWxaZJxsXcw33eKluLX0z2UkXq+oHuPIuJ6LNaCCcjBQkTnGR5c85ceZKMMz0TNac5GCEeN0k2loxnHVJsYx03R4KMDkgtoxGOqcRNx0RbklOG4CotojCCeSY04zgEhWPkT4280Fuqrad7XZDvkJUsADnnPTopvkUbBpnPmE9le1jIx7IQPwRyTjmmePVKqVCAsa49BhLuUs6jjA+ZWYGOLtwcYV9C3So+E+CgLcFbrKUO6KCootJ9n5UvGCcqGkZqYpJG74Q0jtL3Md8imf4qbC32raN0nMypCllSraHQOoSIUh26IN0jlBhG0YG6JrSUnbDCD2A7piESfCAFvypFP0TFu2UGYkbDqm6YS55CQBLgMIPYmRud6zQMjffqrsTe8aHAe/ySiiDQmfmKQFpIaeYWuM1EW7TchgbAblV5JA1j5XbZGGqZwBHdNOXHclUap+t5GfUjH0p2tMJ0o1LyGaep3KqsZq3PRSPzLJk5xlHp07BY5d10b8ZqB2CElE7ZATkKDlMgcMp0DjjkpbSgTORFC5JaE7FJOeaSlTNRJJLBZImhMAnQB5A5BFzQsRhOAgMp0SSYOAiA3CTUQGU4WRAKQZ2TMYXHYFWGU5zl2/uWkjG5BY97TkHHlhWGTaiAYi7PxRzRB7YgGsZGD4ncqenqDHKCZtOerVpGOV+Wl6BBSRB1XG9tRz7nUDgdM+B8lC+XvDs1rW9AAmqHHHeFxdq31E81FARJlzvZaCStPTmttDLMInAgBzh0K0WVTZgH6g12oEAeGFgukL3kqSKV0bw4b+Xil5H46jZu1PJM5lS0ajgAkbrOEpaND4w4f2grEUzi0Fjnt8soyZjuHn5gVWme7vtCwwO5xvb+Spg2kaCcSE+ZCdlY9g0lkbx/aapGzUsm0sDmHHtMOw+RLSbUPewj2IcHxduoycnPj4KxUUphAe0tdG7k5qhxgBB7C4IsbJ8IkAOE+nfmE6WAExs2AChLfvgPkj36JNHVJOySeMsPuRAZKaQYjKokMLMuz4K5GdKr07fvefFWAN04VXI34ASlfq2QM2CZwVsPln1DTFJqCka8PaCEc7Q5hBUDIXN3BSrWVIQgT6iDghNkOKlUJOG5ThmSpGMz0SPYC3AUROSrMjcKAjdLRAIxyTKRMQkuGwmcPNEQhcEGjVuCI4BcEMMWo5PJXWt3WmOKcsv4lp4BJlztmBQyFkbXOIzk7KZ85EYjAAaNz5qk5/eEudkMG4V08YikmNOxzttUh28gqFQ/SBGDud3KaSUyPMjuTeQVUjJLupOVla2gGDYnqkXYP0IicDGOajKz2r2bOULuSIoD1SrTFGeaEojzTEKK3gCg6o0B5oWDqknSUmzkkklg0OETeaZE1AGnCZEmBYT4SCdMCUkMZecnZg5lRt3wFM46GhgOyrFnUz3iLZgGOgQd65342PJRAnqmJzyCvdRIlyUskckIycI8eKcKyNR+qS0Qv3znCmawRWuV3V+G7+9WPR+54epw4es4l3znZDUEC2sGMZePqWmPpxZWbZTYwDkqZrRjICQIwApGNJj6fKgWjhB0k/IrMcoBAKhwO5PiB0QsBLQefmtJWWU20BStlaXhoKjNIWgEHmpqKRxYcHdqtemU7nlk8DmHHtMOQfkVdWM+/hmhz4nFrt29WnkUBG+ehWs+COSPvInNez6lRki0HySsOX+q6Sk0+SWnCk9gwn0bqXSE2nCZA04IT6cHZHjKfCCCAoZ/5PHiVYwo3N1SNHQboB2Nw0AdETSnwlhOFU8ZBGMqVzMNyoIx6wUsrnCMAcicFaRlZ2rSN1PB6BDjdTuZsg0pLiMMBPJF6M124yCpGtwVaiZlKQrlpmd3I13qglSxvwcOaR71pdxjOyAwtIwRlPULzis4Nc3bBVaRmCrphDduXgq8gOErDxqoQUgFJjbkhaN8qGgSMIo4jI/HTxRtjMkmlo/wDpXWQiMYV447ouURtjDQAOiLf3Kx3eGZI36KrNJp9Rh3PNaek491DI/W7SM46qpUS5PdxkkfWpKiQRs0tPrHmVXaNLc/jH6FGVdEmptFIMHSOQQEFrVLjc7oXnbCypoCgKMoSpq4BC5GUJ3UtcUaEonISMqa2xAg6o0HVJcCeaSR5pJKZycJYSCwaHRNQo27IAkQQogmBhEEIRBMJYGgv3TPdko4eRPggWknTK+ztGykDdspkbQU026h2hWqWATVDI3cidz4BQNG2Vo07O6hLyCHOGPkVRhlk0ayYS05Y12Rn72B8UbZUBAktjs7lpBVRkg9MBz6pGn3K7StJkdCRnUMYWmLmz9qGj1Rj2lK0aQCSk5hjeWnYg4IRMYXJ6Gzu2Y7zGE8QxGAnkOljsAHZGwZA9yaNrNAMVGno5pQyt++DO+yKkOmbPg0/Umk3fz5bI30R6aZ8D9bd/Fp5EK7KGTR94wYGOXgqLBzVynBFNMD70SpyikAdWeikwnDdhsiwQp2YQ04TYKk5HG/NEGeJTCINSLVNoATFie06REIGjDiSpnNIGQhDCRnqmKEBGGZKNsZJUwbhOM7UbWgDkhl3GPMKXCEjJA81cqNmxlCY1KiBAKW9luoAw+BVymGBhBqb1RxvaCqFqcoHNUgIcEnDYqUKc3JU3q3NzVVyMmuCueadrS5wa0blHhX6SlDW63D1j9CWOO60yz0Cnp+7aSRueasxRanZI2HNSiPUQAjq3spYA1mNR5rbWumU7qhWTAOLWkLMc4RtLjzKmlcN5HHYKq0d44yP9kcgpyy06ccflEGE/fH9eQKEhTOy52SVG7wWNu17ROCjdsFKVG4ZSNCeaEjKlcFG4JVSNCeSMhCQprXGoyEKMoeiixvjUSYoyEKTSBSSSSUzUkKMDIWG2hkbUiMJkwkCIIGhGEAQKIDKEblGmVSRjEbjlOOSEHEeOpKJi1jO0fMBSt8UMcZfsBlXYog17W6Q5+ceSqRhnlPSalpNhNN7PNrfE+fkhqZXOfhpzjnhS1BkibIx3tDZV2hukEu3wq+HP8mDcYJ55ytGFzgI6gH2Tg4VAN1HYkLQoSzX3Mnsv+vonEZzae5RsMzKhnsStz7j1VVpw0jOcnK0n0xfA6nds4esw+BWcIyx+l3Mc1W0T0ct2z86IDw5KXuxpIBOcIWhFuhpNB7Tjjk1CG5dlT0wbqIcQAR1TNaNZa3llRcjmOwFuOSuMaW0D3jm52kIBEOoVqoAip4YOoGpw96UyFwqoG+SfSjaw9UQZyCnyHij0ItAIKtRw6s5HVTGkc3B04B5bKfuyLnFazi04TFpVt8WHHZRlm2Fcy2zzx0gLMhO2PCmEZRaMLWMckRZgZTgbKTCFwwrjJGQgPNGcoCCq2VpkhukkkNhckCR1T6UsIG9po5SOqssfqVIKZjsKtpsSTRhw5KjIzSVotcCN0LqfvXANHNPW7oTLXtTpYC+TURstQM9UKSKkLAAGnAVnuQyMvfsOmVtjj4xFz8qoh4jySsuok72Q88K5WygeqDzWRUyFnqg7nmpydXFihmd3r9A9kH50nDYAckmt2yj6LDK7bXL4QkbIDzUhQqCiIhA4bKYqIhCkTt0GFKQgKFxC5RlSuCjIU2NMf6AhCpOiAhRW2NAVGpioiFLaBz5JJ0kKZYG6NowgUo5LmjU+EIaE6fAVAgEYCHHgiAQBAIgmCPSXHAVSIypcyrMMXV528OqBjRG3J3cn7xxOFpGWV36Ww9rGFrBhPA/u52OLtgQVCweJUjWA7FXHNemlcQDNLjcEhUmbcwrUji+EOccnSN1CBgDOMH51cjMbQSQfJSZOBjYoRtyx8ikbvg+BQluW6ZtVGI5D9+aNj8YKae2CYfFdzDvFYkT3RO1MJDgcgjounttfHXsEcjg2fqOjvd9im9CTbEdTSwerIwg/QVGyItcTjZdfpLQWSRhzfBwRMoaKZ41U7R+SSErkfjpyWg5Bx1VmKF0j8CNx8wF14stCQMRfSr9NbIoWgtZ7srPLKKntgNsjZqakMAl73B7/ALwYAOdsKd/Dskshkkka3PTC6B87Im6W7u8lUlfLKd8hZYSya2M8t+mHNw+6JpcyZrsdCs4wuY4tcMELqi14CpT0npAcMeuORCMspCwltZtNG4gHSNj16rpbhV0s9qbDG0atsN0+wo7Xb6GagnbLNIytDgIR+IfeUpLTUZ0kNa7wLhnPhhcHNjjyZzK309LjwuOLm54dzyPuUIh3WvLSOaSHNIIOCCNwq74Mcl3cfJHn8uHai5mAoy3ZXHR46bKu8YOF1Y5xy5Y1A5RkZUzhsgIWmN2xyQaSnwpNKbCtmiwmwpsJtKobRYTYUpGEsJDaLCIc0+lNhODaVp3V+h3fkhUYmlxJ6AbrWoacuDQOu61453tnydRsUlM2TcjYKhdXtEha3GlvNa0rm0NB/bcFy1dVg5b1PNa72nixu2RUy7ukcd+ioMY6Z3ePzhWpR6RUNibyHMqwYA1oaOQWGXt3eUxmlMtwFEeWFbezmFXc3dY0pdoi0KNTEIC1CoiIQOGEZCEoXKiKidspjsgO/QpLlQndRkc1IRh3NA7OUNMaBC5EULlFa4UCAjdSFCVDeVHnySRJJGyQpFGFIOS59Nz8kuSQ5JYOeaYG0ZUgCTB6qIJwqJkZccBTbAABO0d3Fv7R3KDOStZGFu6cgnzQqRuEiE5C2KMqcDAyq7SAVbgBfI1o68z4DqqY8k7TvafR2jyCZvrBqke5ocRnbm1IAZyD86rbITSD6uAB4hSNbjqmYNySOimDABlTtJmtHJSxjSQQTlM0DQNPPqpGBFDprTcjVNMNRgvaMtd4ha8LASCMYHJcjbnGOrac88rrKR+tgKkZ+mvTRh+Ceilqpw0aI/a8kEcwggGQNR5KBjDLJnJz5LLK/JfyQqenc9+ojBz4c1cdTuY4BzSCd8FWIIHZboOH9MrSjtz5Guccud1djJXBy8/LOTU14vQ4Pp8Lxf7YTqfU/SWnGM6k7aQA5x06LXmpC07nbGFA5oZgDkNlF5fKdLw4fHKSpKWxd16PN3jHh2HhrBnHvUFVQFsrtWdRJPvXS2Stpqal0Seq7JOcc1nXOs1TPfCdIJ6Lntt7275ZNxz9wgJbDqGZCwlzjzIztlY09PjOy6N8zXgtmy4cw4e03/68lA2GjqZ2QvcYmvOO9cdm+8Lfj5LHFy8eOXpyssZAIVN8Z1LduFK2CpliZI2VrDgPbycst7N13ceW3mcuOrpRc0HYqMt3KsvbzUZC7Ma484r4TFqmLcoC1aysEelLCPCSqUtotKWFKmwmW0WE2lS4QFuAgRYbFop4s85XF3yDkuls9OHaT4BYJGqrYwHaNgaF1tqhMdsqqog6Y24B8ytp1hscveUxjKvdRrmLB7LeS4+rlJMj8+5dHcn+q5x8Fy841yxx+Jyfcqz6jTg9bPSt0x6z7Tt1MZChd5KMrC07d0ZIJ3UbmDOUslLUkcqJ7FC5pVouB6KMgFTWkqoRhROCtuYMKB7cHCFxCUBUpCByS4ryDZBkOblTOGQq2CyUt6FDTHszkJOEZCAqa0xqM7pJyhUVvApJ0klsloypAhbyRhc7oLCcc06TN04VSBSM3c33qMclI3YKomppX5dhC3mhBycowN8q4yEBgowg6ogmztLSrkDjBFqPN4wPcqwIJwpTl53znGMqozyu07SHuOTv0UjGnmFCxhGCOinbncdOaaE4xjnzUrWnG5yqzHA81aacjZSWkrMNGw3HRSaRzHMjkgDfWJ5ZICl06X4zukJE1KMTMPhsuntjtTizPslczDhkjc+K6O3uEdUdtnt2Ueej1v02d3zDc4GwWvSwEtLmx8hzVegpHVDowxhc7I2C3WW6WMaXBwPVq876rmz1rjdv0n0+O/LkR0jACHYzn6F01HVwQ0+gjScZ5c1iRQ6HAHbBVrvdLVzY8svJ43265j4YbRV+l7i8AAE8gsSXJftyWhVzl7i0FUxE7qtcOGYzUc3Ly3K7M2UtGMoZHOeiMZHRO2MkpZYSRPHyZW6qjJG49Duqc4LRhd3Q0VtfbyZw1z8esSdwuOuMbGyvDDluTj3LP+OizWLFmPrEeKpvarc3tKs4L0OL08vm9qjxufNQlitPbug0hdmN6cWc7VS1CRhW5Y2gN0uzkZO3Iqu5q2xu3PnNIUxCk0pYWkZoiEsIklSQJ2NDpGDoXBPhHG3D2nzRFY3tZpsOrJXHxK7cOij4EOj+Ukmw8+efsXCUb8zSeOpdg12eDntHNk4JWmePWP8A2res8v8ApydyfkFqxAwGocfijC2K/oFmRNyZT5j6lXL2vi649oSEJUzm7KMjCwolA5RlSEZUbm7IVETnbpi7KdzShIwitIWUDxtqxy6JymcSORUqRENdu0gqNzNsp8BsxI6jJCMnZCorOGygmbloI5g5VxzVA9qTXGqurUEJSPquPgkTlS2uPfSN7TzChe/bYHKsOUGkl5JUVth67RaZH75xnokrGySWl7ZQBCJoON0wGVIBsud0EnjGybkfejaMJwqIbFGDlC0IhzVyItGFLjZRA5Uo5K4imAyj5JhjxTtySmwy9iYNiSpRhAFI1u+M7oZ1PHzVgA5GwOVCxpxhTsG3RBQbomkkpwHtOAnacqUNOR4JbM0cpDgHD5VcjAdvnOUEcbTjYbLWfa42WyGsZURkyPLTEPabjqVjyZzH20w4/JWiZ6wyFuUzDIxpb7TSsmmieHjO5yuntNJLLI1sUL3nG4AXLy80xnbo4+G29On4YrRT1DJC3OAQQuwdLHVS6mHDsY0lcZSUjqeUOALccwea6ShcMlxJyGEryObl5cs5ML+Py9PHjmOO/lamihZ60hyR0Cpv7ufLYzpk+KTsfcVHUyOkdgFBFC4uyu3ikjDk3aFtG8ykFhLlYFC3k+RjX9G/arFRI9kETdWMtyfE7qh3u5C6p6c2UkvZ30RDtJG6IWuZ0ZkYzIaOi0re9kwDJCDjlnorVbP6HAe7AIPQrkz73b6b48cnpyFRMYgRnHksSqmy7BV+4PJe73rJkBJylx47rPnzs6VJNyoHN3Vt7Ceij7lx5Bd+FkebyS1V0ZPJA+MsOCCDhX4wY3hxAOD1QVs4lk16RnC1mWXlqemGWMmO6zH7FROGRhTPOTnkgwu3H087kyQlmlMQp8Ji1aMdqxCWkqcsCYtxyQNowzxQSHDTjoFK4qMtzlVDxvYLW7MzifFdlb3Ga0V1Pz9USAe5cJSPdDXuYTjddhZ6kR1TWuPqSNLHe4ros3i15brPbCrWlxWZDtNKz5Qugr4NEj245OXPztMFSJOhOD7lOXa+O/h4ilaq7hg4V1wDmqo8YcVlYmIeRQuCkKEjIUtIgcQhIUro84QyYZjPIoVKgKBwyp3AAZVd0rRnByfJLS5UTm4kznmMJHbnuoZjK/2W8lD38rDhzfnSa442rZd5KCV4DD4qI1R5YCidKXcznKW2s48gSHJUWojZSndRlhUZR1Ym1eKSctS0qdL2HCSdJCNspnJShRhGFzOw4GXKTHIoWoxzVIpAIgnwPBJaRFEApAomqQc04mixtupG8kCNnshVGOQ2nGylbjn1UQUzTqABAwOqGSZjsH3hTxkbtUDdiFMwDIPUIppmjzKnYScBQtGcKwxuN8KKJNpo8NPvKvRHZU443OI2K0oIM4OCAubksb4Y5fC1StJeD4rueG66OlY9jhjWR6w5rkqSlk0iQRPMY21hpx866ewW11wM+mZkYiZqJd1XkfX8M+ow+3t6X01mPeTrqWhZdHvnEmA3DduZQMdBTvkhMrnFw0lzRs37VzkFfLANMcrmgjfScZRsqjqBzyWHFxzjwmOPw35cu/fTq6WnjbI10rg6PmHDktCpiiLR3YaPMbLl6O5Pj2DgB1CsyXMuad/pXVhlqenPc8b2nrXtc4BpyGtAWe4EnKQqWuO52WrVVFuNvwxoEmPVxzz5rWZ3TG4+d2zG1YgHtYKhqrk6VuC8nHiVmVlSNRwVnuqfWO6z8bkJy+PVa9dQVEXdFwa7vGhw0uzj3+CoSUzCdInZrHNvT51TdVED2j4c0AnB6rbHjsY5cuNaQomRHFQTr6MbzHvKvUNrhllbIAZImkamcifJUWyMqXNe2VodpaCx2xyBha9urYKNrmyPDi8AHTvpU815McbcJ204vt32xbzRiGqkMcRhjccsYTnA9656fIdhdfxHPC+drYZmysEYOpvLPguRlwZF2/R5Z5YS8k7eZ9d4zL8Vdw35FCBhXGU73nYZ9yB8RbnPRehhlPTyc5fasAmcFIW4QrVijPNCSppYnsa15Hqu5FVzzQQdJKWFL0TYVQ4ya1pgqmTdHDmtekqS5rSHbhVq2Dv6ZzcesN2+9UbbVYIjdsRsujju46LPPDf8dZOW1AbIPxgNXvWLXUutjvHotOmdsA4+qVLNC07YTsY4Z+NczTvLwY3e03b5E8kYyp6+ldDL30YH2qBswlbtz6jwWOWLbW/yiFzAonbI5nkclCQ525JHuWaojkqGMODnPuVeaSWXAYwgeJVktA6IHdENIqGFxGHvPuykImtGwU7t91GUNIiKB4DhgjKkKjcp00ijNT6TqadvBVnZC05GgsKovA5KLHRxZ29VG0ogm0ovFEb2kUOE6bCLEeVhsBJPhJRpoyE/JCEa546qJp2RtO+UCNpwmjJKEsIQQUY3WkRsgj5JsJyMJpoht8yNp5bKMKZuFUZZDUjMAYwogcKdm4yeaGdSNOThTxu35KFg0nf5FKw+slQtQjV0XQU9guBsrbq6mcKFz9PekjGc45c8Z6rn4XBxxyK6a33u4w0DaGOslbTB2oRA+rlc/LbG/DJfaajtsLac1NXI9kOdLAwZdIfLyHUrToqGiqJmtjqX4wXFj48PcAM4aRsTso64OqGUtUTs+HSQBgNc04dgdM7H5UraJTXwviAHdOD3uOwa0cyT4YXFllbXdMJitG5TammF5hjaNMbGHAa39vmUZuM0ulsknqtOcNAGffjmsqokYJ5RCT3es6CRuW52+hBHI5Z3C0ryeNdXSvon2+R0r3Co/EAOyjjeSsWGVwwtShqGNqGGZhfGDlzQea5/tXj3d7XeSZzS/G9w6o3ykDmVAZozI50YLW5yATyVi412qCClETGCAe2Bu/Pirxu4zvGi9K0HnlM6uJGxKzZJiThuT7lA7vTuAcea1x47WOXL49RZmqdRO5VV8m/NRyFw3JHzqB0zQd3BdGHFY5eTk2mLyeqTHEu5qsXgn1XA+5E1x5LeYua5VfZJsi9LczYFNSzU8cUnfR63Fvq+RVWR4Iz1U447yssFzsx3tNJWFzcc1VLwXKMHf5UxOSuzHCRxcnJcva1HOW8jhA+XVlQ5wh5la44xzZZ30JyBGeSjctNMtp6SRr3mmk/k5Ngfiu6FU3NLHlruYOEWSCCOisVje80TtGNYGr3qvHZy9dqoTpspZCnZkVjXKmdTzelxD1c5eB081sKOUB7S0jIPMK8MrK1wy0jt9f3kQ9bJW9TyipiLR/KtGceIXFyRvt8+tuTCTt5LXoqwv0ua7DhuCuj9puHlhPcakzA8FrhzWDW0T4JO8j//ANW22oMntY1eKaVoc0ggEJaRhncbq+nNNnZLkHZ45gpKxX0LTl8eWu8lQZO5rzHMNLhyPQrHPCx163NxKQonKRzhj3oSsxERblREdFMVE86QSpXER3QOGyWrJyn5ptIhdyVF/tFX5NmlZzzuprfi9hcT0ThINyjEXiUtNblIBJSxU0s79ETC49cdFdFPDSYMgD5PoT0z84oNikcMtY4j3JK46skB9U4Hgkn4jzrmG5RAoWo1wx6Vp0SEFEmVEjaUAOU4OFcRU43RYCiaVIFUZ5EpPAIMImps6kBUrDyAUIUkezk2dWs5Rc8YPVBnOMKUDA2HMISmjzqBJyul4ahpau7U0FbUej073YfL4BcuzPU81fp5ywBY8uO424svGvSKqWjpGT01DURzU0LiWF7GuMhwMk5+bbwWHU3N8sBijhhhYTqeIhjWemfIeCxGVeWe0l3pcc5yuPH6fKW23brz+olmouseXHBPzrQpKd87mxxtLnnoFkQu35rWoK000gkbzAwp5Mcpjbj7Rhljll+SzLDJTyGORpa9vMFSQyaVDNWmrnL3buK1LXTMEjppAHOjbrDTyzn9nNRjjlcZ5TsdeXSeno6uV20LwPFwICsVbYmua3UXmNgYT4kKxDUS96063uy7cZ552Kz6rDJHMyCGkjIV8eE2OblsxV3vGcNaB7lBI4kc07jlRl2ei7JNPMvJVabkqEoGSr0u+VQlG5VyJ81STU05Y4g+SUVzfE8NmGRn2uqGQ7qpMMtzhVIN7dGyYSNDmHYozv1WJaqkh5iJ28Fr6wnIwz3j0fGyEg5SD+ecJtYWuMcuVPhOh1oNZWkY1McKNx8kBeT1Th5HmqiDFXYGGWi09RnCijbBMcOJa76FowQCLDW8lthNllfhhvBBLTzCBWqyLuqp43553UJWeU1WkCDkKN5RdULlC8UMrGvYWuAIKzQH0EwOSYXHY+C0nIHsbIwseMtK0wzuLaVZhm1NDmnIVuOYE4J2XOsmloZNDjqidycVpQ1DZGhwK6OrNxOWG16eAOGRuCsStowc5zhbkUw9l3JQ1EQOcqbC488sLpyj3TU7vjMHj0Usc7Jhsd/BXKuAb7bLFlaaebLOXMLPPB3Y6z/7aBGFC/DgQUUEomjz16hKRuW7c1zp1ZdVXIA2CbkjGCPMbEIHZRtcQ1D9Mfv2VJjDI7AU0+ZJAxvIKVrAxoASb43UR6AxmBjPipIKaSqk0tGAPad0ARMhfNK2NgyT9Hmrz3NhiFPDjA9tw6lVjNpyuifNFSRdxTjO27up96zJXlx1Hmp3+KqPduQqs1BhN0x3KSi1HxSUbdHhGM3kn3xzQtyiXDHcMbIkIKIY6poEEauU1ku1bH3lLa62Znxo6dxHz4UNRR1VE7RVUs8DuWJYyw/SqlJEFI3dRKdlPM5oIhlIPLEZ+xVtNhxunwjEE437mX+7P2JmgucAAS48gBzVSxlYdqkGxBJ6pej1H9BL/dlOIpXEhsUji07gMO3vRuIsqdrt+SnYcnChbDM1pc6GUAcyWEAI4Wvc4ljXOI3wASmjxqcc1MzbbxQ9zI0anRvaPEtIRN2IU+yvSdpOrHkrUeNI3wq9NFNPLohhklefxWNLj9C0HWm5QM1SW+rY34zoXAfUpuhN0mux18lM2fA0jqqIfvge4qZjJTjEbyDyIaSpuMPysalNUBhAHPO5XXWuEststyc+N0TXdyI9W7ifHyXFU8Mob/JP5/FK04ZZI2gFsjRz3BAUZ4b6h48tndjrqXNUyZtJA7vms1bOzt1+VY8r85CgguU0GowzOY5zS1xacZBUffahhLDj1WXNzzKagyUJKEOyk5bacfkil5ZVCY7uV2VwDSsyoeMHCrSpVKR+Duqs8g04RyvGr3KlUSYJ802k9rdsefTAV0D9nEeawLNGZJw5b1Q7TO4JyMuahLk2coSchBqWsjkyqXUlhRA5KlyqjOmRJISU06PkgghaFFWesGPPJZhTh2kgjmFpjlo/HbSu7BqbKCCCMLLz4laT5PSKEjAy1ZROE+Tu7GMInCEuylnKAlZLkJ2OiAp0xTq4hlYyVpY8ZBVSJ7qSTQcludirbuainjEjMdeivDPVa434q0KjIBB2U7ZzI3SVjRTkNLSdwcKxFMQ4broK4Jao7EYWPUx6tuq16o5aCOTlmSnmk147cazo5HQS/wBnqr+dTdXRUZ29UdJLsY3nYciVzZzvp2Z4+WPlEz2YOpvXmFFI/wBTzVglVnty9ZsYihbzeeZR6S5wa0FzicADqUekAAAEk9Atugt7aCAVVQP4w72Gn8Tz96JNquWlMwCggMZwahw9c+A8AqLiAN1bqCXPcScklUZjkYW0x0JuoZHElV3uwcKR5wFE7nkqM78N5+IcJJsFJZr8mQlzCEZ6owcLijvEvauxfgCiuVM/iS6wNqGNlMdJDIMty3m8jrvsPlXiwO6+ruyeNsXZjYw0AaoXOOOpL3KOS6hY+3WSz0tDEzvZYoI86W63Bgz4BVrvZbdfqCSjuNLFUwSNxh7ckeYPQ+YXjn3Qssmqwwaj3ZE79PTV6oyvSuFuIrYeFLR6TdqMT+hRd4H1DdWrQM535rPV1tVvw+Z+LuHn8NcUV9mLi9sT/vTjzcxwy0/MfnX1na6OOntNHAWMzFBGz2R0aAvn7tSfS3TtUohRzxTsmbTRl0Tw4Z1kYyF9CXGb0S1Vc4OO6ge8Hww0n9ivO7kLGJ3U8bgQWtIO3shfKfD0Ih7RbfAR/J3RrMe6Qj9i+q6WTvaSGUHOuNrvnGV8ytgFH20+j4xovYx7i/P7U+K9VHJPT6d7lnxW/MF512bRsPEPGwLQcXXG48ivSF5z2a/hFxv/ALWP1FRLdVVk8o6zia1MunDFzogwapqZ7W4b1xkfTheRdiI18R3IOA/xNpIIzvrC936Lx7szt/wT2lcTUOMCFjmtH9kyZH0EKsL+NRnj+eLoe11rY+CMtAH8bi6Y8V4xZLbNerxSW6E6X1EgZq+KOZPyDK9n7YvwF/8AdxftXnfZSA7j2kz+LDKR79P/ANrXjtnHaw5sZeSR7fZOH7dYKGOmoKdkYaPWfj1nnxJ6q+yognL2RSxyFhw8NcDpPgfBPOS2ne4cw0kfMvGOyCokk4ruAc8nvKYvfvzOsbn5ysNWy11WzGzF0naTwpSOtEt5o4WRVNP60oYMCRnU48R4rqODY2u4NtBIBPorN8eSscUMEnC11aeRpJf1SoOCfwKsv5pH9SPK3BMxk5Omy7uYzhxjB88Bcp2gPi/gu8xuZnvo+RHiuU7VpHMv9AA4j+Ku5HH4y4dsriN3EjzcStuPj3rJy/U/UTvDS/HJjmpmyFUGP6gqYSEldXjHj2rzZEi8+KrseEbn+qlcSlBPJhqy6iT1HOJCsVEuTjKyquYE6QdgjTXD2gkky7PJUJH65cc1JPMGtP0KO3xGWYZ8d0adMnW3T2OIMYHeSszO1TOOeZKCnPo9ISNidgowd1rjHJzXvSUOQPdhMTpaSq+slyqRz+Kwx2+cKfIPIquB6qYPcx2/JPSbE6WUweHb9E2Uk6FlMXIUkz0sUs+mXS72XbKCYd3M5vnlRvOkBw5g5VisGqKOcbh2xWk7xVJ2q5TO6JEplmrRikkeSizukozwhRFCd0HFKpbplDhtnmgZIWuwTzU1ZjQzxyqT3YkaV1cd3i6JNxsaHS0Jd1adgsiR2HYPNbFFIXxuAOCW4wsmqbiZ2OhwmvxVZhlgKqq3L7Cr4UWbdPFUjKghul2/mpW4f7PNBDSuk36LSp6QBzQBn5FneOMuTLGXpJbqM6xK8AkHZWq6Yufgnlsp/VhjwOZWVVSHUnqRhvdQTnBwqMruinleeqpvO+UW6dPHAO3UbjyTlyAnKxrQkkCSRsUFHlCBsnA81wvRSjbC+suyz+bKw/m//M5fJbTuvrPsr/mxsP5v/wAzlHL+ox9vO/uhP8c4f/In+tq8WwPij5l9Bdq1op79xtwba6pz2wVUk0b3RnDgNjt8ysjsF4X/AM7uX9637EYZyY6pZY7rxfgSnFVx5YYcbGtjJ/8AKdX7F9P8aT+jcEXycHBbQTEf7hXktt4OouGO3OzWygkmkp2UxqyZiC7Ol46dNgvSe06buOza+Ozu6m0f7zgP2pZXys0ePUbfDsoqOGrXMDnXRxO/+AXg/ENOabt/jGMa7jTyD3ODV7N2fz+kcAWKT/Q42/MMfsXl/HNP3XbxZJMfyzqV3zOLf2I4+srCz7j3Veddmu3EXG/+1j9RXoq867Nfwi43/wBrH6ipn607+0ehl7dWgkaiM4XE2+g9D7X7tOG4ZV2uOUHxIfpP1Bat4uPoXF/D9OXYZWNqYfe4Na4fUVput4N7iuAxltM+B3jguDh9RS9DW7/047tk/AX/AN3F+1ec9kv4eU3+ol/VXo3bKccCZ/0uL9q837JHZ4/pR/8Agm/VW/H/AIq5uSb5o+g6r/FZPyHfUvE+xwY4trPzM/rtXtlV/i0n5DvqXinY6f8ArZV/mbv12rPjn4Vpyf5MXrnEn4M3T80l/UKp8EfgRZfzRn1K5xJ+DN0/M5f1CqfA/wCBFl/M2fUo/wCLS/5Hn/a27HEFv/NT+suDbIV9EXLh+1XeZktfQxVEjG6WueOQzleV9ptot1lqra230kdO2Vjy8MGNWCMZXTw8kusXnfV/T2b5NuSjkB2UzXlZ7H7ZVqN+diV16eZlF1jsHmjkfhhVZjsqOpm0swCkWMV6iU6iMrJnl3dlTzzE6jnyWdO71SScBFdPFhtDIXSyYB2HNbFrhy5ob8pWLC4zSBjAQ3PzrqKWMU9OOWpwx7kp225PxxWpH5cGjkEgdlADujytdPPt8rs878MUcO7s9FWkmLpMeatRDDUxeosJOIIwo9XknyhiHJid10FTA5GUBAc3BUbXOY7S4+r0KVipE+UsqPUmyg9Cd6wIzzGFYtjhV0MlO7Bczce5VFXpKl9FdNQ5F2cdCFrh/GmOMs0n9aN7on+01Nla9zoW1UQr6TBB5t+KfArFZIHbHZ45tPNLLH+FIN3JRlETlCAoBuaYNRIZZWxRFxKcmzxm7pRnPe1YGfUjGD5lUZjiTA5AqUmSZ/q5VmG3ySEEtyVvL4zTsx1JqlSSEMzlRysLiXZ5nKvi2yN/Fx7kz6GQcmlPyibkyJm+rgKWkt0kxDnDDVqRW0u9Z4xutBsLWtw0YARcmeXLrqKDKRrBpAwApg0RjYKcswo37rNnMtqs7yWblZ8p3yrtQdWQFQm2aShtipznDT5qmVYnOVXztss8668ZrEJ5BATuiJygcsjhkkySNq0xQUQ5qMb4RjZcL0Eo54X1p2V/zY2D83/5nL5JB3X1p2VOD+zGwn/RyD/vuU8voY+3EdtV1qbHxHwtc6QM9Ipu+kj1jLc+rzHyr1HhS5T3jhS1XKq09/VUscsmgYGojJwvIfugwfSrAcbaJ/8AlXqfALccA2AH/MIv1Qs7Otq325wwd72+iXGe5sec+GXkfatvtEslw4j4Mq7XbGxuqZnx7SP0jSHAnf5FFRwau1i7VOB97tFNHn8qSQ/8qu8YcYUXBdrhr66GaaOWYQhsIGckE536bI3dzRfAeArRXWLgq22u4tY2qpmOY4MdqHtEjf3FcJ2kU+jtW4Nqf6SRrD/5ZAf+Zeg8IcV0fGNndcqKGWGNsroiyXGrIx4e9cl2m0//AFq4Gqcbi592T79J/Yqx6y7Kzp6YvOOzQ54h44/2sfqK9HXm/Zn+EfHP+1j+1TP1p33EPatcPgm88IV+cCCvc4nyw0H6CV6aCCNl4929D+I2PHPvZsf7oXo3CFx+FuErVXE5MtMwuP8AaAwfpBVZfpKjG/nY5jtm/AP/AN5F+1eb9kbs9oNLt/3E36q9I7ZvwD/95F+1eadkW3aDS56wTfqrXj/xVjyf5Y+iKr/FZfyHfUvEuxo54srPzR367V7bUgmmkA5ljvqXiPYy0jiuuJ5tozkeHrhZ8d/Cr5P8mL17iX8GLr+Zy/qFU+BvwHsn5mz6lb4nwOFrsf8ARJf1CqnA34DWT80Z9Sj/AIrv+T/44ftWv91tF7oIrfcJ6ZklMXObE7AJ1YyvNK69XK6yRuuFbNUmMEMMrs6c88Lue2cA8Q23ypT+uvOMLu4cJ4S/Lzvqcr52bXWEgBTxvwVSaSGAeSsRHI32W7hyna6JS1pKp1NTnO6aeXDCAVSEgJL3cm7pWqxw2U8jYmancuYB8VjTSvlfklSVVQZ3kk+4Dop7dSGaQPePUCju114zwm6vWqk0sErh7gtXVlRAhoAaNhyTg5Wkjj5eTyqUIJpgxmAd0nPDGkkqhLIXyElVGMx7SxnU8e9abeSzqYAvyVeDsdEDOdpEOpNr8kDjlCNJQ7PJM71hgoWuAG6j1guIQErSRzRZUepFlAFlVquP1BM32mnf3KdIEcn7tOxVY3S8LqrloubohgEHIw5p3BCOsoIqxxkiwx/ksRofTTkeBWzR1AdgkromqOWXH8sWfJS11OfWj7xvjjBUZkmbzpnhdY2pD4Qx2gjoSN0B9GcNEseW55t5hK8eLPHmlurHJPqX6doX5VGV087wC0gDphd061UEjHPbUObts0tysWWjDXluOSmanp0YZYxTttvdK5uW4+RdVSUDImDI3HkmtNIA0HC1+6wss89tfaiaZmPZCryUzAMBq0pG4VWQgblRMqzyZc8QGwGFTdtstGY5zlUZBglbSsMorvJCgkcQFK4qCQ5GEzxipLuSqFS4Bp8VcmOHYWZUPy4hDr44qvy45KHR4IlLAG94C84aErjK6rekTaZ7uQJSdRlntHHvVuWrDciPYeKpyyukfkuKmzGJlpCkZ1cPnSU0bNTASUkfiPKuRbnG5Rg7KMFG1eW9Qa+i+wvimlq+G3cPSyhtZRPc6Jjju+Jxzt44JIXzoNyvROFey7im82uiv9orKSnbJl8TjO5kjMEjoNtwllqwPoriDhay8UwQw3iiZUshcXx5cQWk89wtKNlPb6RkcYZDTQMDQM4axoH0ABeWUln7YqSIR/DtrlAGxmAc759K57jTh7tJmss9RfL3TSULXMD4aeQsDi5waNg0ZGSOay8f9nt6DwNeIeI+I+KbvTHVS+kQ0sD/AIzY2HJ9xLiVzH3QE2myWaDPt1T3Y9zP/tZdo7OO0nh+mfT2q90dJC9+tzI5jguxjO7fJcPxF/Cm7cXwcL3u6+mVkNSIIy92Y2veBuDgeIV44/lvZW9PUuwOoL+GrpATtFWgj/zMH2Lpe0WnEj+F58bw3yn/APlkLzyzdmXaNw9HLHab1R0jZnB0gjnPrEbDm1UbZbe0XjGSup239rzaq0Md38mMSs3Dm4b0TuO7vY3qPodeb9mX4R8c/wC1j+1cperZ2qWGzVV0q+JGvgpmd48RS5djO+BpXL8B/wAMr7croywXn0aokIqap8j8d44nGfZO6Uw6vabn3Onc9vR/idi/10v6rVtdilxFXwS+kLsvo6l7MeDXesPrK864+4b41pLNDX8TXaKtp4phHG1r9Ra53h6o8FW7P7VxrWsmPDdRJRUsjh31Q4hsZI+TcjyV2Tw1tluzk3p6l20fgF/7yL9q8Y4QvP8AB7im33OQ/eY5NMoG50OGHfQc/IvUbj2c8aXmh9FuXFkVTCXB/dSMONQ5HkvM+JuDL1wo4G4wNMDjhlREdTHeXkfIquO4zHx2z5fPymUj6gp6iGsp46iCRssMjQ5j2nIcD1CzrVwzaLLVVNTb6KOCaoP31zc775x5DJXlvD3BnaDZ6WJ9qvFLDTyAPETpS5uDv7JGB8i35bZ2ozRlnwxbI8/jRtwfn0rK4a+W85Le7i0O1DiKC1cMT0Alb6ZXNMTGA7hp9px8sbfKtngn8CLL+aM+peXVfZVxbX1TqmsrqOeZ/tSSTOLj9Ct8OWfj2tsVNLbL3HDRAOjijdJjSGuLfi+Sq4Y+GpWUzznJu4ou2X8I7d+aH9crzpuXEADJPJdVxzZ+ILdNSTcQ17auSVrmROa7OkDBI5DxUvDXAN3vdMKqKNsMLx6kk2QMeIHMrq48pjhN1x8uOWfJdRzGPXa3wUriGZJXof8AghuTWktuVK53gWOAXD8U8PXfh2ZkdfT6I5DiOVnrMf5Z8fIqpy43qVneDOd2MaebWSAVm1VTq+9x8hz812tm7Nr/AMR2WC50M1E2Cozp7yQh2xIPIeSrXvs2vHDVJHV3F9K6B8gjzC8nST45AU3kx3rbfDhsnlY5OiozUP1EYb4rdY1sTAxrRgLoeG+B7jxBb31FvfTNijkMZ71xBzz6DzUXEXC9dww+nbXPgcZw4s7pxPLHPI81WOePlr5Ycs5LPKTpjZRFwaMlRGUAKB8pdndbOWQUs2px328FFzKBxTtQvS9TDHzKyHKrTnDcqbKGWftLlCShymQnQ3O2wFGzOclOnCZpc4SygzlMSgkmoBA45KDKQOUBZDBURjAzKwfO1HG0AamhQscWkOBwQchFJVYdqIAzzx4rTDL+tN+U0tNqXNGFKyqLjuVnmVrxnOAUQcARgrS5IvFGoyctJ0nGeaMASPBJ3Kz2PytW3U5mmYcZGVGV1ETCzLTp6KibHRscBzCJ7QOqtl7Y4AwDYBZk82XFcvuu3KyRHMRqKozHchTSPzk5VOR3NXjHPcleY7KhOTvhXJXKlLu5aRG1R7sBVpZD4qeUY3VSYbE5VtIpVDjqOCVQflzyr0oJcojGMZQ6cLqKmkjdBLMyNm53VlwJGnHNZ1VEWDLlnnlqN8NZXs4e54ydh0RRtLn4ULHZaPcrVI0ukz0wspdnn0ujQxrW5HJJItYTvukjdc/biUgSEwOUlxR7SZudl9YdkH811l/Jk/4jl8nMO6+seyD+a6y/kyf8Ryzz9HIvcYcfWngk0fwnHUO9K16O5YHY04znfzXn/FHa7w7xJZH2iihrm1FRNAGGWIBu0rDzz5Kp90P7XD3un/5V41bP8r0P5zF+uEscZrZ7fbXivmu8/wDaHb/teD6mL6T6FfNl62+6IaP/AO2pz9DEuP3SyfSi807Kf8qcaf7Zf9RXpa807KD/ANKcajwvL/qKn4pu8vVA26WWut7h6tTA+I/K0heI9g0bouJLzG8Yeyla1w8CJMFe+ryPgC2/BXa3xhSBulgaJGD+y94cPrTl6qb7ja7YqV1bwfS0rPbnuVPG33uJH7V2trtlNZ7XT2+kjDIIIwxjQPDr7zzXOdoQBobHn+u6T9YrsEvjRyay25KDtAtM/G0nCzWT+lsJZ3paNBeG6i3x5LU4ntMN74auFvmYHNmgdpz0cBlp+Q4XglxvcXD3bPXXaaJ8sVNXyFzGczluP2ruH9ulrfGWiz1uSCP5Ri1vHeriynLO5k07R2s8PuFBbu6re/cI4M90MajhvjyyvSV8lWRueJLYRy9MiP8A8wvrVHNhMbNDg5LnLtwt07VLBarpVW6eGtM1PIY3lkQIyPDdXuzeQScDUDxsHGRwHvkcvE+MoXScc3rSP/Fv38OS9s7N2hvAVsaDnDX7/wDnKefHMeOWfLPi5bny2X4ZPaFb4rlf+GaORurvp3tx0A9XJ+YLv4oo4Ymxxsa1jRpa0DAAXH8UEfw54Sz/AE036i7PwWeX6yNsJ+WVcvauOrXd+Jamx07JhPDrxI4DS8tOHYVrjCzw3zha4UUrQS6Fzoz8V7RlpHyheW8CRH/CpM8n8eqx85XtNWM0sv5DvqTzx8cppPHn54W1yvZazu+zq1NPPEn67lL2j0XpvA9fgZdABO3/AMpyfoym7ND/ANQbaf8AWf8AEcukr6VlbQT0sm7Jo3Rn3EYS3rk2evLj1/pwnY+SeGKsn/PHfqtWL2znFXaN/wDu5fratzskidBw/XwvGHR1z2OHmGtH7Fg9tR/jdnH/AOOX62rfDvnc+c//ADaeWudjmoi8Ekp8F+wGVpW+2smqI4y3vJXHZhOG/KvQkry70oMa+TAYxzvyQSrDKGrecClmJ/IK6V03wcO67yljI/EY7OPmVN3EEmsgyED+yrmG025fEV6ay3J7f8UkA/tYCtCw3J2QKf53hHFe2POO8mJ8yrUd0DiPXd86f22GVz36UX2O5RjJpnEf2XAqpJS1MR++U8rfe0rqoa2nkx9+ew+e6tiQ6dTJ2vA89/mR9qo878uFyku4001RtNTRPz4tUUnDdvqBlkcsB8WnI+YqbhYrHOZenGE4Ta8ro6nhKoB/i1RHIPB3qlZ0vD9zizmkecdW7hStmowMKx8H1jN3Uso97EDoZWD1onj3hEh7gCcBQvdkqUgH25A0ddiSgzSDZzpX+4YT1VYY2qU9DWNgFZTlwjzu0nY+alpppntDXAe9bD7xDJAIfR8MDdI8gqUTYzJ6owOiuTpvctY6q5SQl+NZIBXU0UkdPEAwDPiVz9O0+qtSJ+GjySy7cmWWq1/S3O5uUMj9ZyqjZfNCZT4qPFN5LTzSgHAKrSPG4ymkcMqu9+OZTkLZPeMqpIfWyje7KryPwVejiObkfJU5ASFZkdkHCqvJLcAIaYqzxsfJQPOFYeCWqu8EFG3Riic7fdUa14dHp6q6/cYKpVEeSs85uOnh/ZVgwWNycErTp2hgySPkKyzCUPcnxKx7joy45l8tgyMyUlk92fEpJ7qP/H/2wQnCFPlcO3eMHBX1l2OnPZZZCfiSf8Ry+SgdwvrXsc/mpsf5En/Fcpz9KjlO3Sw3e9/AfwXbqisMXfd53LNWnOnGV45/B68WW6W190ttTRslqo2sdMzSHEOBIC+sbzxPZeHTCLvcoKPv8933pxqxzx84XkHa3xTY+IpOGY7Rc6esfDcA6QROzpB0gEqZl8Hp7seRXzXev+0S3/a0H1MX0oeRXzTev+0U0f8A9tT/AFMRx+6mvpZeadlH+VONf9tP+or0teadlAxdONf9sv8AqKn4pvQn1jGXCOjPtyROkb5hpAP6wXNU9tNN2p11c0erWWqIH8pkhH1EKDii5fB3aDweHOwyqdU0zvPU1uPpAXYejxuqW1GPvjWFmfIkH9gR6HtyfaGcUFi875SfrFdiuO7RB/ErD/tyk/WK7FAfKPHf4f3/APPX/sWE0lvVb3HTHO7QL/pGc1j/ANiyIaQYBkf8gXdj+sedn+1XbCSeIbYBk/xuL9cL63XypYiwX+2BoAxVxfrhfVaw+o9x0fS+q+c+MW54yvLc4HpTuS9h7OBjgS2D+y79Yrx3jB2eNby3xqnfsXsfZz+Att9z/wBcrXmmuLFh9N/myVeKW5464QPhNN+ouz6BcTxU8jjzg5o5Onnz/uLtugXLl6jtw/bJ4hwLIXdqcreQDqr6yvaav/FZfyHfUV4dwAc9rMu/49X9ZXuNV/i0n5DvqKvm/aMfp/0rmezU/wDUG2/+p/xHLpYqpk1TPAPbh06vlGQuY7M/wAtn/qf8Ryejr+77S7rby7AloIJmjzaXA/QVGU3lWuN1jFnhag+Dq3iCIDDX3F0rfc5jXfWSuE7aGOkrbMB/Ry7+G7V6PeLtQcOUdRcap2O8xho9qRwGAAvn7iviqqvNc+pqHannLY4x7LB4BdH02Fyy8/iOb6nKY4fbntlvfFSsGXDP1qlJXSPdljiAq/cvkJc95JKbu9BIB2XozPdcfHhjtMJnndxyfNE2YOdgk/IqhJkdoby6lWoY2s3zunc/4rO44rsAYSN35V5rBjIkcPes1krQdsKy2ckYBCXnXNlnf4sPqJYXZa7UEcV5fH7WQqurKYhrhuAU5y35RrHL3G5BfQQDqXSU3FcIp2t7vLhsThedOhYfZyPcma+aE+q4keCrzmRzgx94vSH8QUsp9ZhafFqmp7jHK06J9/BxwV51FcHMwHgq/FVtd6wdhPxjLPiyju/STJhuNWfBVqhsZOl8e/uWRbrgY8Euz4ZWk2qEz9T+ZSkc+UsU56SB5P3sLMqaSBnJoBW5URtkb6j8LPkgDT62/vTPHKz5YjqcE7YARNj0EYWg+NvQBROhPRDacm01McAZV0O08lmxksKs98CBupZZ91YL8DmgdIFC6bbmonyZxgoTIsOOppyceCqSPcNicqaJ2TvvgKOdut2xSXIrveSMKIlFI3S7TnPmonHbZNUhnKBw2KJzlE5+2yGsiJ2wyoHEnbCkkJ+RQPJznKTbFG5uTjkq8gHLOVO9+/JRfjJXttj0GOnLxqxspXUgzsFagae72A+VQSTYeRywnMVedphTwtGDzSVZ8uXb4SS6V+X9cgE6EbJ8ryXpnHML627HP5qbH+RJ/wAVy+SRzC+tuxz+aqx/kSf8VynP0rFwH3RZ9bh7z7//AJV41aj/ANMUH5zF+uF7J90b7XDvun/5V4rb5WwXKllcfVZPG4+4OBRj6D7kPIr5ovX/AGjG/wC16f6mL6Va9sjA5pyCMg+OV4DduFb1L90DFWR26odRur4an0gMPdhjWgkl3LoQpx+RX0AvM+yj/KnGv+2n/UV6YvL+yGQT1nGM4ILJLw9zSOo3S+B8sztwrXW24cJ1zPapqp8ox/Z0FewQTNqIGTMOWPaHNPiCMrxvt8IEViBAPrTfU1egdnlz+FuA7RUlwc8QCJ5/tM9U/Uqyn4ypmX5aV+0Fuqise/K90h/+RXXri+0uoZS2mzzyHDI7zSOJ8tS7TxU30qe3zDxTR1Nx7S7xRUcRlqJq57Y424y48+ql/wAHnFjWlxsk4xvzb9q6um4cu7e3V9WaCf0X011T35Ye70FnPVy57YXs9U9sVHNI4gNbG5xJ8AFveW46kc04pnba+VrC4niK2DGP45EP/mF9YL5HslQ5/EdsLQGg1sXLw7wL64S5/cP6ealfNfGEzhxvemADardv8y9n7NDngK2E+D/13LxXjD1uOr4PCrd+xe29nAxwJbcfFd+sVrz3fFHP9N/nrP4t/D/gv84n/UXc9AuC4ylbDx3wW95w30mVvyloAXfLmy9R24ftk8E7Pv525x/bq/rK90qv8Wk/Id9S8f4I4dutD2qVtRU0M8dPG6oJmcwhh1H1cHrnK9cuUrILbUzPOGxwvcT5BpKrlu8oy4JZjdua7MjngC2e6T/iOXJ8R3mOxdstLWzuLYBStZLgZ9Uh37cLouzqtp6Hsvt1ZVStihYyV7nuOAB3jl45xvxTHfuI6i4xR6I9AijB56W5wflytOLj8s7b6TzWzDGT22Lvd7nx9xII4dbIRsxvNsLM7k/2ig4/4egsFPZIIm6dUcrnE83HLdyvTuBuFaS12inmjGszMbJ3h5vyM5XJdt21VZcf0c31tWk5N8kxx9RnycfjxXK+68pJwoZHKRzvVJUL+bR5rtxcnH/Rws0tyUTnFETgKJ3NSi93Z2yEFTRTBp3KrJuSNn4tZkrXckfRZLZHtOQTlTsq3gesAltFxXspZVUVrT0S9IB5JFpaJaPawR4FR6cHNLJ63Pu3Hn7ioS5zyia3ByqmVi5lfVTR3CVrtJJaRzBWvS3UtA9ZY7zHO3TMNL8YbI3n8viFT1ywP05BHiFtM9neDHOdO1juocMFwSfWBwOHLj46p2dyrsdW48yq2wy+m03TOeqAz+azW1WeZRifzSZ/a00Q8HdGHZGVRZLvzCstcdGcoTcEhKFzuWEJcSgzuUI0lMukbFC6QublRkoNZaTsPlSqpAyOJd7tlG52OZ5p3uJyeXuUDnAZSXITupUDztzRFxPIqN25x4IayAcSRzULipX9FE47clDTGIXkk8kHVG73oGe2PenGsi6HhsGN+SzpZQXnfKtTv0x4HgsuWQg7DKLdNuLCWpMpKr6Qc+x9CSx83T9uMBJLomC89uJvNfTXZZxnw1a+ze0UVfe6GmqY2PD4pZQ1zcyOIyPcQvmUcxnl1Wj3Njxk1dfn82Z+8izZy6ep9u3ENovz7ELVcqas7rvu87h+rTnTjP0rx0bq+2Ox9Ku4fozP3lIyGyuOBV3A/wDtmfvJ4m997NO1y01dmprTf6ttJcadgibNMcMnA2Bz0OOeV6eL5aXRd4LnRGM/jekNx9a+OmUtkG5q673ejM/eUhZZeQq6/H5sz95K4bK19B8edrNotNsnpLNWR1l0kaWMMJ1MhztqJ5bdAOq5nsV4ks9ms91ZdbpTUsktS1zRNIGlw0bn515FpsvSrr/0Zn7yXdWYn/G679HZ+8q8JrSN3e3qvbZxDaL1FZvgu401WYnS6+5kDtOQ3GVpdjXGNptnDNZbrpcaaldFVF8QmeG6mvAJx8oK8eZBaOfpVd+js/eREWOM71VcT/qGfvK5hvHVRcr5bj2vtc4msl44LbT227UtTOKyJ+iGUOcAM7rR4H7VrRcrbT0V6rI6S5xtEbnSnDJcbag7kCeoPVeBufaHswaquHup2fvIBHZv86rz/wC3Z+8puGOtCZZb2+vPhy1CPvPhKj0fG9Ibj615t2kdp9sjs1TaLLVMqqyoYYnyxHLImnY79XYzyXh3dWb/ADmv/R2fvIgyz7Zq6/8AR2fvJ48Ul2M+S+k1kljgvtulkc1kcdVE5znbBoDxk/IvqH+HPC+4+Hrfn/XhfLuizED+M13vNO395SxMtGctqa39HZ+8tMuOZ3tljyXCdOm4klgq+L7xVwTMkhlqnOY9pyHDbcFes8B8SWag4MoKerudLDMwO1MkkAI9Y9F4nT/BeNqmsGPGBg/5lbMNsMQlMtcGH2Xdw3B+lXnxzLGYuTHky487nPl3fapeqKuns09sroZpaV735idnQfVIP0LsuGO0Sz3ukjbVVMVHXgASRSu0hx8Wk7ELxLNpkbkVNWP/AEG7/Soi21E4ZPWef3lv2pXgxuMn8Xj9TnM7l12+l33e2xx633ClazxMzcfWvL+0jtHop7TLZrJN38k40TVDPZazq0HqTjHuXm/o9r/zis3/APwN+1VqiO3DcVVbnlvC37VOP08xu60y+quU1OmpRV897tVFY6u7U1vtlHkaHPwXuLi7OOvPAPILM4pobZSXmOG2VEdRTNp2ZkjfqDnb5yfFU201pDtT6qrJzn+Rb9qJ8Nra1r3SXAMcSGu9Hbg+45WmkeW5qPduBuNbI3gy1w191paeqhi7p7JZAHeqSAce4BcZ2vXq3XaptLrbXQVQjZKH90/VpyW4yvOS2z7A1Nb8tO395G1loPKqrP0dv7yjHhmOXkrPmyuHjVZzgRjzQH+VHvVx0drDT3dTVud0DoWgZ+dR08VMaj+MyzMGNu7YHZ+crrx9McepTOIIUeFq9zaR/wCIrf7lv7ydtNa3HaprD/6Lf3kmDJa3KIQ58FtMpLWDn0is/um/aiMVqPOorP7lv2pHMv8AbF7j3JCnz1WwY7V1qaz+5b9qYi0j/wATWfJC37VO1RimnwEUTPW3Wti1f5xW/wBy395RvFpbg+k1vP8AoW/vI2NWqmnHVFhW/wDon/Oa3+5b+8l/0T/nNb/ct/eRseP+1M7JiA7mFcItI/8AE1v9y395NptP+c1v9w395Gzksu5Wc4xB+C7QemeRRNJB6Y8QVZqGWl0D9VVW7DYiFv7yGj+B2w4kqK9xzse6aMfSrxz+HTJ5Y7M15B5qVspUrG2p7sNqKzJ//C37VbjttI84bNWH/wBJn7y18mNwivFL5rSjky0BEy1W6JofJWVOc+z3Tc/Wr0cNtA9Woqflib9qXlHNnjFMJY2ytHure3/xFSfdE37Uu7t3+cVX9037UvOMPHbLPLKikwtORlu0/wCM1XP+ib9qgMdvwf4zVf3TftR5KmH+2Y87KBx2K1HMt249Iqv7pv2qF0Vs/wA4q/7kfajyaY4f7ZmcHPRDnJI6rR0Wrf8AjFX/AHTftQFlr6T1Z/8ASb9qnbSY7Zrx1zuo3nIG60iy18zU1f8Act+1QyNtRaSKus93ct+1TclzFmSHdNEfvgCUhGNum6GNwBPmqxvbSTodQeYVTOQVNO8ucqz3aWFPJ0cU0oucQ8+9JMYnEkg5SXLY6umPsm6pJLjUJeo9nvDkNdYKiiqrfLLNxHFPBTVWgltN3IBaScYGqTb/AMq8r36Lrqnix/wzaqq1uraSht0VPFHT9/ue73cdtvWOT8qdCXh/gz4Rstdc6iOunNHUiCakoGNdLGMZdIQ78UHbYc1aqrNw9RdnlLddVea2orKiFjw1uDoAwHDOwwQfHKmm4wsR4pqb/RUl3ttU+r9JHos7BqBA1RuGORcCc/2jsqd04wt194eqqKvt9RDUG4VFdTGlkaI2GXmxwIzgY6IU1qzgO3N4mZw7R3SplrixlTLNLC0RRQd13jicblwHIct1kwcN0l7tFZXcPTVUklHLEyWnq2tBe2V2hj2lu3tbEHllHVcek8fN4moqIiM07KeWlmf/ACjBEI3jI5ZA59FFBxFRWe11dLw9DVQurJopJpqt7XFjIn62RtDeY1c3HnjknNlpJX2Sw2utr7ZV3Ot9OoJGske2FpjleHASNZ1GkaiCeeFau/CNNY7lemVFVM+hoII5qeZjRmo70juvLcaj/wCUqC/X2ycSV01RQ2esivdxkAc30hpg71x3c0YzuehOBlS8ZXapZw/ZOHK1rG3Cjh/jpa8OOxcIWOI2Jawn3alULW2reOD7ZVcW0ths8tZCRRx1VS+YNc0R9z3jnDByXnlg7ZKipez+C4yUDoqqelbUSSxOpal8ZnJYzW3RpODr5DOMHxVZ/Hlv+H6K+R22d9X6G2ir4JZR3M0Qj7twbgZBIwd+SyXVnCTKtopLZdWU7mu1PfVN7yM/i6MADAPjz8kby+S8ZEVwtdPS32ntxiuNGXvZHPFWRgSROLsbY2cMYIK6SXgi3HiO42eirq2Z9rEslbIYmAFjMYbGM7vLiBvt8yxbxxQ271Nl1tqZYrYxrDNUvDp5wJNe5G23IBaEfGlOOML1dZKB0tuvIkjqqR78OMb8bBw5EEZCfabF6m4Co6qtoIRW1FO6vhqO5pptBlZPGMhjtJxpcOR5qpScESz0HD9dLUFsVyqHRVLQMmmYAXBx97Gudv4BZsV2tdqvlvr7FS1cQpJmyl1VK1z3YPs+qAAMZHyrUfx7M53EwbT6YrtgUzNsUuPVGP8A0yW7J9s7pq0nDzL9TcIUD7nL6JXOrBCDA0Oi0k8z+NnHM8lSoOGbfcaSpr6KWvqKKj0RPAYxkk07s7NycBgAzk7obNxtR2z+C5fQTvNmdUF4DwO973PLwxlULLf6KktdwtF0o5am2VcrZh3MgZJFI3OHAnY7HBCqXJFkblRwmyinraiSqc620tNDUOezS6XMhw2MgHAcCDk8tlb4g9HdwRwy2lfMYWuqgO+xqGHDI22KwrZxNaaE3G3fB9UbLXxNY9nfAzte05bIHYxnflyR3S/UVZZrdbKGlnjjonzFr5nh7nh5HPAGDstMbb7YZ4zVdHX8JUEt6oLTa5qiOSSljnmlnwWtZo1Odtvq8uSyJbDSVForbhap6l3oRaZoZw0FzHHAe0jz5gq67jKnjuVuu0NHL6ZBTsp52PeDFJGG6CAMZBI+ZZzr9b6S111BaIKpgrnN76Spe0lrGnIY3TzGepTxmaL43dWHWWkj4cttdPU1bqq4iSOGCKNuBI1waMuP4u4357qW4cHso6e6tdPOKi3Ra3SS6GxTke01gzq23xnnhVK6/wAc1ls1JAxzJ7e+STvCchxc4OBA8sIOILzZLuam4x2ypiuc4JkHfjudZG7gMZ88ZRbn8lj4/wAaEnCNkZxHBYTcq30yqijdDN3Le6D3s1AOGc7+XJDcaeA8KcK0dzqHU0MU9dHLIxmstLXgYAHMkjA96v8AEt0t9k4wpLiYame409HTujZqYIdYiw0k+1t4eIWLb+NqWlis0dXQSzyULqp0sgeAXOm/HZnk5p3Geqz3ldVtJjNw38C/TPgialkqKaGvE7pRWMAfA2EZc7A5gjl1UFs4ftt+q6OltVdUtmkkf3zKmMerE1urvARt5aT1V2m42pqJlpjo6OpljoZajvDWTBzqiOYYcCRyKr0N5tFkvFPXWSgqmtaXCaOsnD9cbmkGMaRywefNXPNN8Ed14dgobXBXwekRaqjuHwVTmGTGMh40k7HceRWKwD0lx/F5BX7k+yBuq1UdXCXOLj6TM1xbn8VuB9JVWCHEYc44JW8349seSyehHn5Io5AxDM7SNsYVbXl3giVh47Xn1AxgDdQOlcev0qEu80Bd5pbXMEpkPimDyo8psoVpL3hzjKCRxLCjZDJI0uaw6R+Mdh86B+GggnJ8kat9Kk2IO2HuTl2OqgbrOzUQjkPNyqYVXh/ak1HxTOlaOuUPd+Lim7seafhPkSY/IJXd7GWjIymjbgYUgaEbcBVJjF+ck1EkRxhXYpHDB1H51SaQTsrEcgGASnaxyrUhmc8YcSVdidthZMUgHJX4JQeeVDnyi6CnUbXgqbKGekT27Ku5pVt3JQuCBFV4UD2ZON1bcMkqF4Q0im4FpxhRPHJWXbhQSDZLbSK7ycfLlQO5EqZ52IVZ7sZypaYxE93VQ69/BO87nluoHO0py6b447TOdlV5TnARh2QoJnb7JZZdOrCaDrxthJQ6ikstr0xUSFEOa42gmDG5XWUnZ/xLWCm7qjiBqYWz07ZKmNjpmkbaATlx25BcqvTY7jQt417N5zXUvdUlDTNqH96NMJa9xIceh3RboONt3C92ucYfDDFGHzGni9ImbF3so5sZqPrO3HzqpU2K5UdrbcqmmdFTOqX0mXEahKwZc0t5jC9HkrRdLFb47LcbJDW2mrqu/juBjGQ6YvbNG54wRy5eAWbVSnibgespjd7e+6Q3uasqXzSthbIx8YBkZnmMg7DfyRtTBj4E4h9MrKb0AGajbE+ob3zAI2yAFhJJxjfn06qFnCV5qHSAMpmMbO6mY+SqYxk0o5tjcTh/vGy7ziO526WXjwwXOklFTaaCOnLJR9+LQzUG+ONJyFzVUyLijg/hmmt9XRw1FqZLTVUFRO2LRqfqEw1cwRzxk7I2GLR8HX6tNb3VA5noEzYaozSNj7l55B2ojHLmpqjgy+UdydRVFPExzacVZmM7DCIScB/eZ04zt712PEnEVrvVp44lpauEiZ9vihDzpdU91s6QNO5zjPuwlFc56ensBtdVaal7OH209XQVkrdFQ3vnExnJADhkOxkFEoc5wvYIn9odps14hjmgnnY2Rkc2Wva5uQQ5p9xVKn4br6+Sompo4YqQVL6eOSonbE17w44Y0uO5xj9q6WgksNB2vWSe3SwUlE2SGWpZ32qKnk0kyNa882g7ZUV2MHEvC9qoLfVUjKu21VVHURTTNiDmySamzNJOHDoeqoq5+Lhm6yzVcUtO2lNE8RVDquQRNY88mknqcHHlutFvBVzFiqLs+WkZHBUupnRvqGBxLQS4jfB5bAbnouqq+I/hC+XI0HwTdbU5tLS1VLXyiP0kxx479hJBGDkZG/JZ9yhs1XwjeLVYa+lEFHezVRNqZwwvg7rTlhd7eHZA64wnjU2MOgsslx4ZhqKa1zS1VRcW0kNT6Q0MJLc93oP42d88k1bwbfaC31VbUUkYipXYna2oY6SLfGXMByBlbXC9bRxcH22KStgikbxPTzuY+QBzYw0AvI6N80ZraN1Z2kO9Lpx6VFIID3g+/ff9XqfG2Gdk91HioUlrssHAUd+rqapqKh1xdRlkdT3Y06NWRscnopb3wPWUV5npqGRjqKMQls1VK2LS6VocyMk7a/8A/VPR3s2vsnjZRV0Mdcby6QxZa6QM7vGrSc4GRzVezx09zs9Zdayvgq7sK5jnw3Cp0NbHjJmxkd47pjoOiJam4xRo+EL9VT1kbKHSaKcU9SZJWsETzyBJOMefJa9VYQ7h/htlFTA3KsmqoJnMkyJDG8AHPIAbnPLqtbia40UtP2gOhuFO8VldRvgDJQe9aMFxb4gdVJabnaH8CWay1lXDC+tFXCapj/Xo3F4c3UOjHYwfJVMr7TcZ6YEdinrLNQNpaB8ldVV0tNHUNqGmOUtHstHlzz1UFbwxerfbJLjPTs7iJ4jlDJmudEScDW0HIyV01gnp7bR8M0tRX0YlpOI5JJ9M7SGs0Aa859k42KyKGqp2WLjaN1XAySeeIw5kGX4nJLmjrgbrScmTP7WLMqbLcqCFzqiKLvGvZG+BkzXSxud7IcwHIJSrOHrrR0k9RNDGRTY9IZHM174M/HaDlv7F2Ju9DT1dPeOIY7c+5UVdA6Ost0oca6MHDnPYD0bh2Tg52WZTyU9hrOJbpPX01TSVtJUQ0ndTNe6pMpy31eYwNznGMJfct+E/axZkXA/EU5aPRGCSSISxsfUMD5GkZGlucnboFV+B4q2gpjQYM8URkuE80wjhjLnYjZl3I4G/mfJdZBcKJnaRwjUGtp+4p7fTsllMg0xlsbgQT0O4XPcNVlXBNdY4G2yrppHBlRb617WtqGanYc0kjkeoO2UplT8YxY7VXuvBtkcPe1evRoicHgnnsRtjG+V10HDNNBwjJWTxQ1FZ8JwU7H09SH5a7mzY4Bz1KOzTcP27ju4xUc7IbdPTSU0Mzn6mwSPYAcO5lodkZ8FJSUcdp4UqbdU19A+qN1pZtENQ1/qNyC7I6fUruV6RjhjN7ZtTwxNNe7g2GmbR09NUCEMqahoDHHkwvOxPuUlPw7XVQkDGwsbHL3GqWVrGuk+K0nmfcunqK4ScRX0Ri13G11NeHS09RM0ZGBiVjs9BkZHgilqKOa0sorBV28GhrJnNZX6RrjcQWvaX+7HzJ+eV0yzwxt25OPhe6VJLBThkhmNOxs0jYy+Qc2NB5lZ8HD9wqWa2xxRAyOiZ38zYy97faa0HmR9a7ahlppayhvE9xoayq+E9VZJNNoZA0FuHMj2yTjnjooIaqCaqqaa6OtddYZq+oe5z5w2ajBecvYc5ORgjGcoudPHixcjScOXOup4pYIoz3+ruGPla182nnoaTl2Fj6iM5HJeh/CJqrbZq2x3K0077dAIJG1ugTQuY44eNQyQQQduq89qZHS1Mry4PLnucXAYDiScnCMbaeWMx9BBLnAAHJOAPFajKeChAdUNE1SRkRZ9Rnv8AE+SqUpELO/xmU7MBHs+acnfU4+seZXRhPmoqWeWSc5ldt0aNmj5FXeGg4ACB83MA5UDpCeqdykElG4lrstd7wn749FDqTE7Z6rK5riYyuKYyOPVA0lxDWglx2AA5rdpLEyOIVFylETMZ7vO/ypzK0/LGe4xNTvHKdpOcnK2qi60MHqUlGx2nbU4LKqKx1VLrcxjemGjCrZ7l+DA53UzXbYUWloaHNOQmEgRtnY0GSbK3FKBzOFkNl8SrDJhjnlLbPLBtxz8lZbNnmsWKoHmFZZOPjfSntlcWoHZ6pnEY5qk2oxzKc1GeoRtHjUzlA4hM6cFQvmGeaLVzEnkAndVZXg5wk+YYOfFVnyBS0xxDId8qrK/yRyyHVt4Kq95yUN8cQOdlQyPAOOaMqCXmpzvTq48RtfsoZHZKQOBhMd1FreRGkiSUnpjAZRjDQm5JlymLKYAFJMgC2ATaclLPinTUfGE+AeYylsmyiAWU+rPQICkCnoD6JwcdMoAUSYSgg9EWryUTSBzRA5QViQN3JwjGyjyQcElECqTpIN98Iwc9OSjB2wiB6JxNiUHPRTNcGhQA4wEYVxnYlLm6cNG+eeEwPXqhPvTBwB3TZ6StIG/IpDrtzQ6gXbIXP3wCmX+kjnbYwkwZG4Qsbq3J5KQvDG4wN0QZanQmOdGcgqdtXg+BPgqmvUMckxOBkHKryZ+O2mypw0b7E4Vgys0gg7josQSFWWSktAJVTKM8uNafIDnxPVROwW74URkwAAd+uUi71c538ErRJUb/AFHZUzH6sYO5UTsuCKm2fghPD2vXS8NhqJUMs+5AKeV+BgKq45K0yy1EzHvZa99k+UGcJtZWNuz0LKJgc94YxpLnbADqVHn3LbooW2ymFZMB6RIPvTD+KPjIxm6FunZT2KDvJQ2WucNm9I1lVddPWSa5ZCc9OigmnfNK5zjknc5UeVvNQ5jrsYGUxGN02T4oXPPilaW9nbIWE+9GXh27Rg9VCh1EHZQuYJxJjmjbMq+vPNNnbOVPkVxXxPgY1FTsqcgdFlCQ4RtlI6o8kXBsioyBhGakYzyWKJzy1IvSPEo8k/bavpG2VG+o2zkLNdOeYKAzk80eR/bXHzjBOVE6cYxlVHTZ5FRGXfdHk0x41h0hznOVGTkoNWeqcJ722x4zk4CqyvwTlTveGjdZ082px0rPky06MYd07tXqn5E7KsjZ7RjxAVQnKbKx8qvTVa6F4yJGj3pLJykn5jSLdMnJS1LHZGTggc02cpOT2CSykEkKFqQ5SSRAdEhHJLfKYGEQKBOCmBpJsp0BIHZRZUWcIs5KY0mb13RtKgBwealBTlRkm5YRcxzUIcSjCuVnYMkjzTgjPrIAc80wcSSAnsaSZJOyJjd8lKPYZKcuHRNF/hy7HJIuyM9Qo9XybpahnCCuIieZSacps4SBGCgaHsDzRg4G5+VQo9WWYQmxJqA5bpy7f3qHUU+pPafBN3hHIc1YY3THnqqsQ1PHkrBcRtnZa4eh4mfJtuoMknmme71/JMCFGV7FxFndMXIHOwnGXEADJPRIpGha4I5agzT/AOLwDW8fGPRvylHWVklZO6V558h0HkE0v8Wp2Ujcah60pHV3h8iq5Ws9CTXYspE7oCU5dsjZatp3HGEJcgLsoM5UXJpjgkL8IgdShyh1lvJEy/rSRORvzTasAhRd6eqfvA4c+SVux47IuwkHHxQl2UJKml4JO880jIhLSQCCMICCgeES955pjIOijIQEEdUHMBmRAZPFA5AXAKLWkxi2yTopC8NblxwFQEuFHLK54AJ2R9yRUxSVNSZCQ3ZviqxSyMIScrK3ZkhT5TIM+EkySAhSSSUESfLfjD50gdPreG69EfaOKYa+3UFXcbTS1db3ZbBJBGXsa8Etc4CM7bb4zjIygPOst+MPnT5b8YLsKk8YUtLT1MlEDBUyuhgkbb4yJHNONvUzueXjgqxaY+J7nW3Gjc6lpJ6CjkrJY6ihjadDBkgDRzPRCnDZHiPnSyPjD5107rlxS2GnmdRkR1JAgebbHiQnkGnRuVI6q4tYZw+hkaaduqbNtj+9jGcn1Ntt/cnKHKhzR+MPnRam/Gb862BxVdv6an/Q4f3U/wDCm7/01P8AocP7qNhi62+I+dPqb8ZvzrZ/hTdv6an/AEOH91L+FN2/paf9Ei/dRsMgPb8Zvzp9bfjN+daw4ru/9LT/AKJF+6i/hVdv6Sm/RIv3Uwx+8Z8YfOiEjB+O351rfwpu39LT/okX7qccU3c/99T/AKHF+6nsMlsjDze351IJGfHb861P4UXXpLT/AKJF+6t+yRcVcQWq53G3yUL4razXOx1PEHkYLvVGjfYFA049krN92/Oi7xnx2/Ou1uVFxha6C0Vk7KV4uzdVLDDSRvkIwDu0M22IVKiqOKa+7ttkVLpqS9rXtNvZ96BIGp3qbDfmjyTcduY7xnLU351LGWAZ1N+ddTdP4T2q5XCke2KdlBOYJqmOgYYmkYyc6NhuFr3y0cT2Gjq6iest0votTDSujhpGFznysD249TfYpzJNxcAZmkYDm496HvGk7Pbj8pdJ6VxWal1N6DL3wAcYxbWZAPI40dVZo/4T1L2942GliMUkvfVNJGyPSxup3raPm8VXknxciZGZALh86WtnR7fnXT09fxFU0vpMNDNLDp1d4y2sLcZxz0eKmbPxM+aeEW+cS04zMwW1mY9s7+ptsq/+jTkxIM4yMe9F3jB+M35104qeJHUhq2Uz/RtIcZjbmaME4BzoxjK3ZrBxPTUVfWTXC2CnpHtjEgpGuEryzUGt+95HMDJ6kBFuhY867xufab86LW3b1m/Ouk9J4q9I9GFA/vwzvDH8Gx6g3xI0cuikml4tghoppKFwZXAmm/6PjzJ7hp8ifcMpeafHbl9bfjt+dOHBzg0OaT71uzXa+0s7oaprIJW+0ySija4fIWqakvN2nqYqeB8D55niONopYsucTgD2VclvY1pjsLI2Yc9uo+aB0zACS4bea626DiG23MW4z0VVW6nMfBS0zHvjc3GQ4aB48xkbHdZxuXEknpHd0riKbInLbcw92Rz1ersqufXReDnO8YSTrb86HvG/GHzrojX8Tsc5rqR4LXNYQbawEOd7Ixo5np4q9DFxXNb5KgRxtlE8cDKV9AwSyF+cFo0YxkEZys/M/FyGtnx2/OrVC5jZzMXNIjGQM/jdFuVcnFlBUugqaB7Htm7j/J8eDJ8UHTuT08Veb/CJnDlFdWvp5RWzyxRwx0cZeDGMuyNPLmnjl2Xg5Z0oc4kuBJOSSeaHWPFg+VdFFWcTzshfDRvkZOCYnNtzCHgDO3q77KnNf7zC2N0piY2RuphdRxgOGcZHq7jK08i8WO6VgHtN+dCZmn8dvzrTPE10/paf9Ei/dRs4iubuctP+iRfuqd2qmEjG7xvx2/Olqb8dvzrYdxJc2naSm/RIv3UP8Jrp/SU/6JF+6lVMfvGfHb86XeM+O351rnia6f0tP+iRfuohxJcyM66f9Ei/dSGmIZGD8dvzpu9jH47fnXTR117ntM1wjq7aI4g4mJ0MQkcGkZIGjzCjuFwvtsp6OaeajxVxCWMNpYyQ0gEZ9THXplTcj058TxH8YfOj72H+kaPlVz+FN1/paf8ARIv3Uv4UXU85af8ARIv3UeZzFTE8I/71vzpnVMP9I351c/hPdR/3lN+iRfuoTxRdB/3tP+iRfup+Y0omqh+MPnVilZDWHSJmh3xcqX+FF1/pab9Ei/dSHFd2YQWzU4cORFJFt/8AFLzPKddKlZGKeQs1b+ZVJz29Xs+ddaOKK6voQ7vIBUx7P/isR1Dx9lZknEt2jdh0lP8AocX7qWU+YWHrth62/HZ86jLx8Zvzrb/hRdP6Sm/Q4v3UzuKLt0lpv0OL91Z1bD1D47fnS1DoQfcVs/wpu/8AS036HD+6qVddau5tY2pfE7uydOiFkfP8kDKAqJgU6FMCSQJICJEhSUGJeuW3tStlDDZoat9wuQt9YyaKeeCNs1PCGFpjDgfXyTjJxsvIj7J9y9H4h4eoal9bJDE2Otht9PMymb95a5gpmPe9vqkOdkkuaSDjcKRpo0PaXZaabh2pmprhLNbDUxSs9XQY5XOIkbk+2A4YB81mU/HlBBxBdKuaWtq4JrNJbKd8kMcbhkYblrdg0cupRw8FWqo4qqbTHBcPRYJ4qV1S6Zuz5Glw2089sActiSUVm4bt1sv1gBM89XLJSyguiLopWyMJcNxpGnYDc5wcoNpS9qluMj6iCGsgnqp6OV/3tj2UZgj0/ewTh2o+7bIUdV2jcPVFJdqX4Mk9FrIsmlEIa01Hd6e+Y4OzHvzbuMe8rk2W2ku/C89dGxor6OIgwj70O5ZpHeDbEhy46hkEbYyte08DUVdTW81cdZTSSTQMlGsOLmywySBwGMN3YMDJJB3wgPPum6WV18Vqt8NNa7jFR1r21zzJC4PD2QFsoYGv9X1s4JPL2m4Wvd+HbbWVtZX09FWHu7hXx1MYmAbiLS7XkN9Vvr4IAJ5YVB5yn1eK7+8cFWuztqu9qas6paiOCRsZcIjGG6Wvw3G+rJJIwMEK/aeF6C3cRVBibM51vqpaNwnw5tUDTSu1tGNsFmeowWlMPMEs7813cHBttllFI+oqYnRQ0Mz6wYcyUTlgLWNxzGvbc50uyrDuGqCnirKeOKemqvg6WSbvj3jIyJ2Mbhxb8U6iRuOWyNh5+iXbR8K0Pw7U299tuYjopjDNNJIGscDK1jX+znfJ2Gebd+aq8Y26O126y0kYyIHVsPeFoDnhlS5oJx1wEbDlMldvwJxnScJMk7+KaQzVkT5I2tBbJAGPa9pyeZ1jA8lxAC6/g1tLUxS0L2ej1lVUxx01e+lE8QdgjuZB+K12QcjfbwTpOr/wo2yaG2d9S1feRwV0FQ5gb96E/smPf8UADG2yFvaVZZqaSgkpq9kMcNAyGqja3vZjTOydYJ2DvecLLqOH6K40NDSStdT10Fogf6Q1w7kfxp0Ti5uNxh2dWeihp+DbfWST00PpdPVelVNvpo5nj77NGzWx/LYHBBHm3dTqBu3rtLtlxt1dDTMrqad9RVPjLYY3CaObGWvJ3bjlt0AVmp7VbO65yVkVDVSZulLWtjka0erHCI3DOfazuPcFxtzsdjtN0tTZKuea3V0rZRUNcARTENaXYxsQ/X8jVPLwlS29ssdaKioqqerho6iGmfu10peQ4bHYNDQB1LuaNQN2ftIpoqa9wUVXcddTRCChldFHE6A9455HqdBk77nJKxeKOLaG/cOW6kEcr7jTlodVvjEbjEGY0OwSH77h2BsAmrODKWk9ILZZ5mwW6sqDMzGh0kMxjG+ORABI55Kjn4ctkvGlVw5SCqZK2KWKnfLKD3lQG6mZ22aeWEyblo7R6K3cNW+2Yr2vp7TV0T9BGDLK4FjhvyG+/NalJ2o8PQXyO6zU90fMzuBpOHNOiExuONWA7J9rc42XLVfCVqpYKiqhqJ6uBlGa+nY14DpoRoZg4GxEhfk+DFIeHbVaZYqrTVzyfCNJDCxzgBH3sbZcPGNy05GNs5HJHjA0x2i202UW0CvA+BHW8A4098ZNQdjPLG2ea0bj2rWyeqjngpK2Tu7tBXGOXDQ6NkQYW8+edx02Cw7pw7DT3i/sc2QtdAahs0bWmN4dVsbhmR6ukOLT1yD0QzcI2p89RFRsrtdNVVtL3UkgJqHQtDmjIHqZyc8+SNQm1B2k2qO6zmU1tXbHx6TTz0sXrNLy8sGkgggnIdvvnZRRdolobJaZ3U9cHwW2W3TNBBETXAgSMJOS4ZA36LCqOGrS43KOg9I9JpWamQ1DyzUGxa5HNcW4cWnI07ZaMjmuSla+neY5WOY8c2uGCPkKqSUr06biriGnvtVQeiskEVFRR0gkmxrl0D2nY5eQ32WHSzsir6eSWSVkbJGuc6HGtoB5tz1HRUXSYCmt72/CdKX0zqpgmYXU45yjUMt+XktN6mkWbr1H/ChapJII62GprZTRTUk9zNPGych5Gn1MkEDG+TvlZFy45obrZJ6aaousdbHUyzQ1MLY2Gpa+MMIlAwBsMbZ2UdRZKa7VkFfGJKm1yh+gNibTS02JWsLZQAdQGsBpAOduW6abg+3iSno2R1PeMdcDLNqJMwp3ODWBoGziAOW/PYrPUXG5U9plimqXVLIbgyWaroaqVpa3DO4ADmtOd8gKlS9plPFV3CoqfT6l8t6hrqdriPVgYT9757HB5clHZqOgioJW0kb5IfSJyPSIcOafg97i3cZIDhsceBVeThq3VcMbXMl9Jmnt1OKjIa2Fk0AcS5oGDvtk4ztkqdQ1+Himlp6Hiarpp+/pa2qE9tjqpB38VXnd+gE4a1rjg/2QobVxlZaTgtvD1fS1TnuFS11TE0aou8A0lpz5YcPBZ1HwzaJ7jJTxGrbU6TEyCoDomul7wgN7wt5luCMjGdsqlFZKAcOMuFW6o72c1DWdywubE+LGGuwCNzzyRgbhaSTXZXt17OPBca+0utE76GeI0754anuoqfELcOPee1u3IDfMrh+LLvT3fiOqmoWCOgjcYqSMcmxAnG3TJJPyrdruErd6RUxUlPXyOo6400rXStzIzuHS6uXq40789vNXZeHrVHBbbRJDVvhq7m0MmjcGviEtNG/JJb6waXZwcZAKNyUa2867xjGkuOSOgWpVQx01HGQMukAdn3rpqjh6gq7bbK2sMroaehpYHiliJc4PkmBl9UEnZgx4k7lctO8TWuMMcXCJ7oskYJAOxI6bLXjzl2zyl3GeXZckoc7qTohehDBOE079IDB8qKEAuyeiqSPzK45zvsllei061rqMdm8kbahwqnSveYe+aMgPaC7SdyMY23VfilzXWfh9w/zXTnXqzgN+rf6umVHTWqFvAVZdZIIzI+ZscMpfhw3GQB5YOcZ5jcdX4oijisnDr4YqdjJKUkmJpBL/AFdWrPXluFltbmkOcJtQQFxygRITlCXIMpIGjk5TJJiUtmtUcxhqWOzsTpd7irdVEHZwNwVlA4WrC/vI9+a0wu5qlrtnPBG2ECt1LCDqCqHqs7DCh6pJJA5TJakOpALUkmSQAJJJKVEeRXTXq1cQW1/cSzVtTSzCFolaXmOQuja5rN+ZAIGPJcz0K9ApuPaOmus1V6NUyRulontjeRsIYTG/3H1st926A5tsHEsc1XJG25tkDWvqHtLwcYJBcfcDj3KzVWviaihhZG64SUsVSYad8RkDRLgEhoOCD63gOqsV/E0ElirrVBPWzNkNO2CSVjI9LIzIS0tb/rPPqtKu4xslyrIpauC4iKO5S1IbG4AujkjY05IOQQWZwOYONkthzMVv4geZrbFTV7g0gy0zWuIydxlvXPPzwmldfqWlZJJJcI6aB3dsJe8NYRkYG+3UfOF31t4ktVXDFN3ssJpX0jIcCNr43xROYZtLnAacO2GTy3C5niDiKkqrQLfQ1NVlkMdHI0RMEU7InEskz7QJ2dp6EndMMuejvVsiq6WGSrNFA5rpjHrbGHYDgS043GRzHghijv7ZwIvhISuAlGkvye9wA7bnq2Geq3rrxdb7lT3WN8E8sdUdVPFNG37zJ3bG9414OR7By3cOGFXpOLKM0VlpK+nqHNpHGOqlhk0vkgaXGJo/JL3ddwAEBQbQcUzmppGU92kdIQaiJoedZLcjUBsSW7jPRCaa+vZRvhnrah3o5ljDNeYWZLSN/ceW2Nl0R45t7Jba6GKsDaWqoJn6WtZqbTtc12ADsTkYCih4ytzXQMmgmlpW0xhnpnxNc2Yd9JIN85YRrGHDcHKYU4rbfrTUWeeJ8lTSH0aeF7o3vgjdLu1pHiM9PkQ3io4mraCTvYa34Op3P1SAyuY4F2kkucSdJLQMcsjxV2k40oYJIi6Gq0R0tBCACPap5WvcefIhpwpBxhSVVW1oFREySinow6QjSx8lSZWvP9kA7+5AYFV/CShijqqqS6QR6e4ZJI97duegHPlyWZLUT1Ab308kukkjW8uxk5OM+J3K7Hjqrt1XTfxOqkBbXyyinIY5shk3fKHNcTza0b42Ow5rh0AQK0LaLu9k4tnppYBqlFMXY5Hc48gfpWdldRwfxBa7BIaitgqpKhlQ2SMxYLdGhzXDBIAd62c77AjqmSrQ2e8V9kra5j6htNTwRsa1xd9+a6UNDGeI1HOOSeotvEwxUVFLdXdzEZGySMfljBsSCeQC2oOL7WyETdxWNqX0lFTSRNDe7aaeRjtTTnPrBnLGxJQDjWlE0TnxVZDKm4zOGobtqGaWDn0PP6EBjyWi5W9ra+WiNZQUndhzpI3CJutusMOcEc8+HzoHi/uulVNormV0sgE2gOa4ucNQBx5DIHgFpXniagutmqqMx1Uby6lkiJ0kOdHAIXB3gNsjCvVXFUVEaKkqWiWV9tfS189PKHnW5hjjeDyLmxhufeQkHMlt8gikowa9kTZBG6EFwaHScgRyy7HyppaW7tca+anrWuMun0h7XZMmS3GrxyCPkXS0/GFs9FioqmKs7imFEYpGBpfI6nc8nUCds6yBucABZ964igvE9rZEJomU9TPI/vCMffKkyDGPBrt/cgKBob9RT02aa4U8ziY6c6HtJxnU1vznIV2isl1rWTmSpmgfFW07HRyh5cZJdWmTA3OA3nud9l0Fy4ut9Be71TQunrKarr6qR8+W/exJG6MGI55+tnO2cAKtbeNaCgbb4jDVPioZaItk9UPlbC+RzsjOxPeYaPAI2GIbffvRhJUSVkVPLBLVMe8vLZWtOXEYzzIzk9Rkqxa5uIqCo72OkrZXVTXkd4H5eXY1Oa4HIdjGXc8HzVmLim3xw0rzFVOqIbXPb3RkDQ4vc5zHZznHrYI8lM7im3Mv9RcoZK8Q1jnyVFJPEyWP1y0ujxnduBgO2Iw3wTDOrLhxDdoqiUitdTwMEUwZrLGNbk4fnnjJznoqdxo71JIa+4UlYTUSBvfSxEa3kbAbc8YwPBa1p4js9vZXn0WqbJNJUiFgeHtZHLE5jRudnDIy7ByFeg44o46+apdT1MjHy0TwxzhsIYTE8+R9bLfcMoKxzlzslXaaKgqKoFjqxj3tic0hzA1+nf381UoYpKi4UsEcndPlmZG2Tf1SXAA7b7Zyr16uVDUUFsoqE1T46JkzDJUgAv1yahsCVn2+obS3OkqXguZDPHK4DmQ1wJ+pPadNasZfqWsrZTPXSClkkppKprn4w12CM+GcH5RlA+n4lpnQa4bpFrnLoch41TYySP7WOq1qji6jfMaoQVAmihrYI4tu7lbO97g5+/Ma9xvnS1aVu4uoa69Vet08UNRVioBlc0ZY2mfEWbnAc4u25DzCLT05OpF8pqtkdU64MqKl2trXufrlLvVyPHI29xRvpOIIY6jvKe5NjDG9/qD8BoHqh3kBjHgta53mlob5a5qaofNSxNpu9gdHGXwsheNLA4EjJaM8877q1Z+IqCKO63GSKqNTLLV6HOIcHNmYQ0bn1SCckjnt4InYvTOrY+JaXujOLrqlxAHuMn3x2M6QevuVMUPEFPG+jbBcIo5263QNa4NeOWS3kV1Vu4uo6y/TiR00UdRUwztdM8ABsdO+N7ck4DnasDl5kKOr4ktltpm08NVWNJjgdA6OKJ76QwFwYw+sQQdWrOcgp3IRydM+91cj5aI100jXh75InOJDsEZJHXHy4Qa77pkAkuBD2Mc/d/rNd6rCfEHYDxXR8I363GvtMFdJPBPTXGapE+WiN4kbg94dsEEcx44UUHFlpFFG2eGuMrqOipJmxuDABBI1xLXZzktbttsVOzY8VHxNDVCCCnujJ2xCPRGHhwiJ2G34uc7cs5R0dpu7aR2u3VQgne+NrzGf5WP2hjntvlalw4woJLdNRUkVUwGlip43FrWD1KkzZIBP4px71Zk43tk11hrXRVzO7r6yYNaGnMVQ3BPP2mnpyKrG6pWbczBZrpVSNbTW+qnLmte0RxE5a7Ok+44OPcgqqCuoYopKujnp2yg92ZWFurHPGfBdM7iqgNrZT0raw91FRRanlrSe4lc9xIB6h2wWVfr/AA3WiMDGza/hOqrAZMbMl04HvGndG6GVG4Nhe49AVnl2VZa/71KPJU08r0I6yC2zu4BqLhNV1hpvWbHTlxEOdbQCADzyXHljZScZtjFo4de1oZI+ky9rWADk3BGB195UFLXVsXA9XTOtzTRSNJNS+Q4JLxjS34wO/nhcuXOdgOeXAcsnkoMySbKEnCYFlLKHUllGwfKSSFIEtSm9VnvCoU8Tp5mxt5nf3BXs6PVBBx4K8P6WynGQs+Q4cQrU07QzGck7Kick7lLO9mWUKfmEygEkkkmCSSSQAJJJKVEeRXpFLwHb5bv3EjK0Ur6y3wxvzjUyeIveQcbkEbFebqyLhWaY2mrn0x40DvXYZjljfZAde7hq3T2Rl3o6Sqdih780Xel7nuE5iLg4DOkAZOBzI6LW4v4ftjKm6XOdlVqkkna1tPGXCnfHGwsa7AwMk5JONtwvOI6ypiLXR1EzCwFrS2QjAPMDB5FI1tWWSM9Jm0S/yje8OH/lb7/KjQdjWcNW08ZVVlpIKksoqWSYsdNqkqXtjDw1u22c42ycBSW3he2V5oXvpKyFlbWmke10m9EBG063bbglxdvj1W+O64j0mfvxUd9J3wORJrOoHxzzRmrqi6U+kzapv5U9471/yt9/lRoO+h4Ms9VFDTMNRDO6noKh1U6YFmJ3hjhpxsN8g5WcLLaxTXeartNwpX2+Nn3qaYtDnOm7vUSW5AAIz5grkfSZy0tM0mC0NI1nBA5D3DwRS1tVOXGWpmkLgGu1yF2oDkDk8kB6EOErLR3yegfR11ZLBDVFrSHsZUBkOtjmuxuS4HAbkYIWJeuH7da7DBM0VbqmengnjlDHGJ2vOtpdy9XYDrkHK5kV9aDE4VdQDCMRHvXfex/Z32+RC+qqHwCB08zoWuLhG6QloJ5nHLKZbRNRoEXRIH2CFMkjZnXR2CyUt2tdwJDzXRtJga9zmRvAY5zgHgEB4wCA7AIyucU7KmeKKSKOaRkcmz2tcQHe8dVQek3bh+jvN0qHxUFQ6thmoYntjmDGzMkptR204aRo579eqoz8JWenppJ5G1AEnwe2MmbSyE1DX6nEkZIaW5AOPNcOK2qa7W2pnDstdkSEHI5H5OnggkqamYHvaiWTOMh7yc45deiVDrbnZLFa+JKGhqWV8VP6XJT1ZkaWYjDg1sjXEc8HJxt4c1ZHBtFSEQVEc9VVw10FBVRU8n8m5+pznjY7AaQOmc5XHMuNQyrhqJ3elmLZrKomRuOgwTy8kLq6rfVTVPpMomnJMr2vLS/Jyc4QHZVHBtHTxTPjNRPBFa5qkVDD6j5WVJiGDjGC0Zx5qaCgttu4r4mtdJRzvp6O3VUTmySanylpbuDp9U8uQ6Lhm1dS2n7htTKId/vYeQ3fy5JmVNQyoM4nlExOe8Dzq+dIPUbZZKKHuaWmjliiqbhb5nRvxJJTukp5iYySOhA5jkRlZMHCNpq4YKdoqKeofT2+odUvmy1oneGPGnGMDOQcrhRVVLXl4qJQ4v1kh5yXePv80xqJiwtM0hBAaQXndo5D3DwQHohs1BPabXRVlFU0UcdXXMaJdRy8d0GmRzW6mt3xkA4PkVVPCltZSwxVNPUxVEtNWyPqe/1RU74HvaByw4HSAd87ghcWbjX953np1TrGwcZnZxyO+fJTVN6rqq2UlukmIpqVr2tY0katTy8l3iclUTuaDg+0fDzqWanqHR09ZDTgvlwK4SRudluBsctBGM7Fc9VWak/gsblTwTRVMbgaiGd7muiDnlrdIIw9vIZzkHOQud9Lqj3Q9JmxD/JffD6nu8PkTvq6mWPu5aiaSPUXaXyEjJ64PXzQAK3aqRtwu1FRPmELKiojhdKeTA5wGfpVHKWogjGyYdm6y26Nt6fV2m4wG2U5eI5JtPeHvhGCSW7DB38+SuUfC9lq6u2PHpL6a5wGWnjZN67e7heZQdv6RoA8lw8lZVTau9qZ3lzQx2qQnLRyG/TyWvQ3m5R3OmuFO2CD0WJ0MIazDGNc0h2BnmdROfE5RJaToY+G7TLYKmvioahs8lBBOIZJnE0hdM5jn7DJaQA7ccvnWi7hO2y1dRbmsqY20lX6NFl2RW/envDm7bZLASRn1XD3rhXVsjA9kdRLqc3TI8yHU8eBPX3JqK8VtFVxyRzGQxxujaJSXBjXDB07+qcciMYVei9uor7BaqS33Cd9BXCSkhpB3bpSAZZtQdgubu1pAAxzwrNTwXbqeJ01RR1bJIqetc+mbMSS+Ax6Rq075DznAxtsVxd1vdbc+6immcYoWaGMDnEAZLupJO5J3So7/cqKSeSOqke+anfTl0jy4ta7GdJzsdhupqnewWOztoae3SUlS6lr7pQ/e+9xJTOmgdqaXY30nfG3TK5e6WO30fDsVzifK7vR6KGGQZFSyQiQkfF0aSPylzvpM+ou7+XUX94TrPtfG9/mpaq4zVVPTwOEbI4AdLWNxqceb3eLjgZPkp0StlJCkmE8M3dPHxTsVJMzS7bkd1UVqN/eU+k+036lUvwAB2xHiFByKMOw5C7YlIq6WK4W+DgKoohO306omD+60F5IBG5O2jYDG568srl0+UxOUgfKYpiUKNmSSScIAgUTWue9rGNJcTgAdVEtan00FN3xANRIPV/sN+1OTZUtPoMZia4d87+UI6eQVV8ukYBySopJS52eqiJ8UrkJCcSTlMUuaYqTOmTIkwZJMkjYOklnySRsIwnQpJKEkkkgEkkkgEnymSQD806EHCfKCp0spJJbBJwT1KZJAJO1MkgaEnCEckRTgLKSBFlPY2dClqUjGF252HijYR5Klax55NKclrdmge9Nrd8YogH3MpHs4+VLuJPAfOgDnHmSiyfjFUBejy45D50xhkH4v0pd5jqfnS713RHQN3cnxCn7mXowqRjieZUwk080dBAKaY/ige8qQUjh7b2tTvqdOwJULp3O6p9BMI4oiHE6j5pSVTiC1uAFVLieqXLmQl5BJGSXE9UznBjdLTlx5lCZNtLBgdVFlLZC1JalGkgDyllAkgCylqQpJAeVJC7TKPPZQJ2kggoCZ+zyhdu3PgnccnKbbkmESScjBTIBJJJIBJJJIA4gHSNB5ahlWKmUyPJ+RV4jiQJnHKNg3UpnJk5UmWUySSNkSSSSQJJJJMEkkkgI0kkkKJEkkgEkkkgEkkkgHATpJJUEkkkkCSSSQCSSSQBNTZSSThGSSSQQ42asnoET5T7O2Ekk9mDmkQkkiASQKSScBxunSSTBw/HJAZCfFJJKUGLiQmyfFJJMCSSSU0El0SSQAdUkkk4CSSSTBJJJJESSSSAMcgkkkmCccBAkkgEkkkgEmSSSoE04cCkeSSSUAUkkkAkkkkgSSSSASYnCSSZwspJJ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58877" y="28649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927684"/>
            <a:ext cx="1905000" cy="1905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244" y="2018799"/>
            <a:ext cx="73914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379419" y="115381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分类状况不同，结果也不同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1540" y="1100676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究竟什么才是类？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9309" y="2193154"/>
            <a:ext cx="60965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40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类是</a:t>
            </a:r>
            <a:r>
              <a:rPr lang="zh-CN" altLang="en-US" sz="4000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一组</a:t>
            </a:r>
            <a:r>
              <a:rPr lang="zh-CN" altLang="en-US" sz="4000" b="1" kern="1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相似</a:t>
            </a:r>
            <a:r>
              <a:rPr lang="zh-CN" altLang="en-US" sz="40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事物的</a:t>
            </a:r>
            <a:r>
              <a:rPr lang="zh-CN" altLang="en-US" sz="4000" b="1" kern="1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统称</a:t>
            </a:r>
            <a:endParaRPr lang="zh-CN" altLang="zh-CN" sz="4000" b="1" kern="1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1124" y="3514552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为什么是一组，不是一个？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1540" y="4602223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ea typeface="等线" panose="02010600030101010101" pitchFamily="2" charset="-122"/>
                <a:cs typeface="Times New Roman" panose="02020603050405020304" pitchFamily="18" charset="0"/>
              </a:rPr>
              <a:t>学生</a:t>
            </a:r>
            <a:endParaRPr lang="zh-CN" altLang="en-US" sz="5400" dirty="0"/>
          </a:p>
        </p:txBody>
      </p:sp>
      <p:sp>
        <p:nvSpPr>
          <p:cNvPr id="8" name="矩形 7"/>
          <p:cNvSpPr/>
          <p:nvPr/>
        </p:nvSpPr>
        <p:spPr>
          <a:xfrm>
            <a:off x="3921641" y="4602223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ea typeface="等线" panose="02010600030101010101" pitchFamily="2" charset="-122"/>
                <a:cs typeface="Times New Roman" panose="02020603050405020304" pitchFamily="18" charset="0"/>
              </a:rPr>
              <a:t>小明</a:t>
            </a:r>
            <a:endParaRPr lang="zh-CN" altLang="en-US" sz="5400" dirty="0"/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2138226" y="5055584"/>
            <a:ext cx="1676400" cy="2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14057" y="3485550"/>
            <a:ext cx="5069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为什么是相似，不是相同？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6714057" y="4654836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ea typeface="等线" panose="02010600030101010101" pitchFamily="2" charset="-122"/>
                <a:cs typeface="Times New Roman" panose="02020603050405020304" pitchFamily="18" charset="0"/>
              </a:rPr>
              <a:t>特朗普</a:t>
            </a:r>
            <a:endParaRPr lang="zh-CN" altLang="en-US" sz="5400" dirty="0"/>
          </a:p>
        </p:txBody>
      </p:sp>
      <p:sp>
        <p:nvSpPr>
          <p:cNvPr id="12" name="矩形 11"/>
          <p:cNvSpPr/>
          <p:nvPr/>
        </p:nvSpPr>
        <p:spPr>
          <a:xfrm>
            <a:off x="10214158" y="4654836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ea typeface="等线" panose="02010600030101010101" pitchFamily="2" charset="-122"/>
                <a:cs typeface="Times New Roman" panose="02020603050405020304" pitchFamily="18" charset="0"/>
              </a:rPr>
              <a:t>拜登</a:t>
            </a:r>
            <a:endParaRPr lang="zh-CN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5762" y="1047648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我们怎么划分类？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78722" y="2312020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你和我是一类吗？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78722" y="3304286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你和猫是一类吗？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78722" y="5340588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你和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是一类吗？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78722" y="4348322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你和松树是一类吗？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31867" y="205041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角度决定看法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1867" y="3033625"/>
            <a:ext cx="3743360" cy="2777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5610"/>
          <a:stretch>
            <a:fillRect/>
          </a:stretch>
        </p:blipFill>
        <p:spPr>
          <a:xfrm>
            <a:off x="166130" y="863881"/>
            <a:ext cx="11535680" cy="43850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10558" y="5426365"/>
            <a:ext cx="6096000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/>
              <a:t>成为</a:t>
            </a:r>
            <a:r>
              <a:rPr lang="zh-CN" altLang="zh-CN" sz="2400" b="1" dirty="0">
                <a:solidFill>
                  <a:srgbClr val="FF0000"/>
                </a:solidFill>
              </a:rPr>
              <a:t>顶天立地</a:t>
            </a:r>
            <a:r>
              <a:rPr lang="zh-CN" altLang="zh-CN" sz="2400" b="1" dirty="0"/>
              <a:t>的软件工程卓越人才：</a:t>
            </a:r>
            <a:endParaRPr lang="en-US" altLang="zh-CN" sz="2400" b="1" dirty="0"/>
          </a:p>
        </p:txBody>
      </p:sp>
      <p:sp>
        <p:nvSpPr>
          <p:cNvPr id="9" name="矩形 8"/>
          <p:cNvSpPr/>
          <p:nvPr/>
        </p:nvSpPr>
        <p:spPr>
          <a:xfrm>
            <a:off x="368923" y="173428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怎么不被</a:t>
            </a:r>
            <a:r>
              <a:rPr lang="en-US" altLang="zh-CN" b="1" dirty="0"/>
              <a:t>AI</a:t>
            </a:r>
            <a:r>
              <a:rPr lang="zh-CN" altLang="en-US" b="1" dirty="0"/>
              <a:t>替代？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8655" y="1020136"/>
            <a:ext cx="4740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属性和操作取决于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视点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、角度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（问题域）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7884" y="187789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一辆汽车具有的属性？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8325854" y="2925314"/>
            <a:ext cx="3549314" cy="232045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40962" y="2265081"/>
            <a:ext cx="31350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• 从维修人员的角度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马达类型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传动类型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维修记录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95924" y="2265081"/>
            <a:ext cx="30044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• 从销售人员的角度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型号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价格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颜色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里程数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12722" y="4029982"/>
            <a:ext cx="3018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一辆汽车具有的操作？</a:t>
            </a:r>
            <a:endParaRPr lang="zh-CN" altLang="zh-CN" sz="2000" kern="1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78655" y="4399314"/>
            <a:ext cx="35600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• 从销售人员的角度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–处理客户定单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–准备销售合同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–加入清单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–从清单中删除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83009" y="4353947"/>
            <a:ext cx="439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• 从维修人员的角度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–测试刹车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–修理刹车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–转动轮胎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–检查马达速度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 descr="data:image/jpeg;base64,/9j/4AAQSkZJRgABAQEASABIAAD/2wBDAAgGBgcGBQgHBwcJCQgKDBQNDAsLDBkSEw8UHRofHh0aHBwgJC4nICIsIxwcKDcpLDAxNDQ0Hyc5PTgyPC4zNDL/2wBDAQkJCQwLDBgNDRgyIRwhMjIyMjIyMjIyMjIyMjIyMjIyMjIyMjIyMjIyMjIyMjIyMjIyMjIyMjIyMjIyMjIyMjL/wAARCAKXAfQDASIAAhEBAxEB/8QAHAAAAQUBAQEAAAAAAAAAAAAAAgABAwQFBgcI/8QAWxAAAQMDAgMEBAcKCAoKAQUBAQACAwQFERIhBjFBBxNRYRQiMnEVUoGRobHRCCM2QnJ0lLLB0hYkMzdTVWKTFzQ1VGRzdZKzwiUmOENEgoOEouFjGCdFZfGj/8QAGQEAAwEBAQAAAAAAAAAAAAAAAAECAwQF/8QAKREBAQACAgIBBQACAgMBAAAAAAECEQMhEjFBBBMiMlEzYUJxFCOBJP/aAAwDAQACEQMRAD8A8K5e5ON0ydnVbASbCdJBkmcDjITpILZNdtgpwgHNECnCSIXNynCRcgIcncckmx5OSkB62VKBsloGxjlyRY2TpI0EaRCJMQmDIUSSAFJJDulQJJAkkBpIEkAaSBJAGkhwiQCSSSTgNpTY3UibCAWEinSQApIk2EAySJJACknwmQCQI0kACSNJAAkjSQAJI0CASSSSQJJJGmCSTgJYQCCdJJOA2ExCJJFANKbBUiSWgiSRaUOEaBsJJ0kaAwMpNTgYTA4OEKEmyPEJ16LU3q4u7ObFVmYd/U3WoglkETAXxgMw07dN8IJ52QWnDgQfAjCcr2O98JWjibi+54ZPSVLeIWUc0olBErHxufs3Hqn1MDnzXOWC2Wh/HNlgtr6qEyxVHftDXfe5GsfjSZG7ggDO2xygPPCMFLK9CbwtYPghrTT1bqx3Drbx33pHqh4fhzNOORHXOy0Lvwnw9FfOIZzRSU9BapqaDuGyvOsSbmT1WkjAGPDJ3KNh5cCn5r0On4X4ZcbBAIrjUG8XOakbM6TutETJmtDtOPaLXYx8qeThazTW6G4UdurCyKWvhqI31fqkQBpErnY9VvrbgZPLCNh541u6kwvSL3wtZLJa746KimqJIa+ijgldMQYWSw954b4PU89vBXLzwnbHcVMZV+mVT7re5beJWPDTThoYNRAGHOOrODgYCNh5TpThpJw0EnwAyvRBwjZGUMdO5lTNWy2arrW1TJ/UD4JJGjDMbtcGePVa/DPDNHbb3Za1lJNSV0F1jpZoZpe8cQ+mdJl4xhpz0GdiOqNh5D1SXoXCfD9NxBw0IJ6mZkb7y8PjYW5cGU734btnUcY548lHBwnaa/hh97hjqIJJLVV1LKQyl5bJDIxocCRksIcdj1BT2Hn6YnC9GuHCthtFpuVxqKatlFJRW+ZkTZ9GXzscXZOM4yArE/BFkk9PoqOjuD6yljt0zSyoDjL6QWBzA0gAH1jgpWh5kAXZw0nAycBCvWaKw0NpiqKqijdF6ZYbm2aIymVrXRPDNnEDfxxtkbLDtfCNrqaSzUswn9Iu1tqK0VjZMR05j14aW4wQNHrE/GR5BwZa4M1lrtJOA7GxUa9Ov3wZUX6wWWtfNR2dtqpqibS9xZrMGWuIAy0ZPrOGTuSqlx4Rt9hon3C4W6epjlrPR2w0NUXtijMLXtkD8Zdq1AtBxsDlLew88wi0r1Ou4YtUkIulylqZYKa321pjOQ5olYS4/e25wA3A258yooOEOG5IKSFkVdNJXUFfUxVLpdGjuC/QTHjqGgEZ2RboPMdPmnXokHBtqfxNQcNywVnfSxwTm4Nd6krXRGR7WtxjB2a0g52KxprNaKu/2qnt7pmQSxl9e14eGxBhJeWl4BI0DryKYcqQWnDvVPgdk3XGRleg8H3itqOKqu7Op4/gvvzUV4NK2Uui/FgGQd3bNAHv5BPRzxVnBd5oKF8tuq6Vk1XU0s9LGWTROkAw2QjWxzQWjHXBS2Tz4J16VW2WkuPA9tqJIiJqPhp9XH3eBqkFVoy7A9b1T9CnqODOHLc9slRSVs7TV26m7sVOj/GIdbj7PMHkE9m8uSyM4zuvRLjwbYrPQyOrJ6pz5pa6OCRjXuMboXlkbSGjSScZdqIwDsqvD1TUx8E3RlwpGvttRTmno420oLnTagXTa8ZAYM5dnHIIDhcjxSyPEL1i708La/jOg9Egdb7TT077YzuQQ2TUwM0/G1gnI31KaPFUKaO6Ucct+ttorqgy+ihre+wDFFgANc6NuXdcE+SA8hSXWcWsjlsPC1xlDBcaujlNS4NDTI1spEb3DxIyM9cLlMIIySSSASSSSAbCWE6SAbCZEkgBT4TpIBsJkSSAFJEkgBSRJIBJJJIBJJJwEwZJEmwmDJJ8JYQDJsIsJkAOEkSSAbmh0ko04UnUYBaRnktgub6JDSHiNvo8MhljhMUuljzzcBjn5rMQvjzulYTdfXTSulc/ix7jLM2okcWTZfK3k87e0PFSSXGpnuLLjLxfI+sY0tZO4TF7RjBAONtiVzWMJso0boROdAaOKcD0f0bGiX+R593y9nyVpl2r46ttUzjOYTiEQiQCbV3Y5N5clzATqtBvCd4dTu/hQdVNI6WAls2Y3uOS5u2xJ3JU1PW1FLjuOLHxYdI4aGyjd/tnl+NtnxwudR4zgpaLboBXVOqoP8LZCahrWTnTN98DRhodtvhG2uqhLO8cWyh9S7VM7TLmQ4xk7c8bZ54XOJb5Tht9kr4gxrOJyGxwOpmNDJhpid7TBt7JydlO66Vz3QuPGE2qItMZxN6hA0gjbmASM+C5tJGg6ea4U4s1LbqG6UtE2GoFVJLEycvknDdIfkj1ds7DqVVFfUtuArxxY9tU1hjEobKHBp5t5cvJYLuQ96EhGg3KiofVxSxVPFbpmTNY2Rr2SkPDPYB23xk4S9OnE0ko4skEkjY2vcGy5cGewDt0wMeCwSUxRoOiqLnVVL3Pm4vle5zHxkubLu1+7xy5HAyFFHN3NA+hj4m00j86oRHKGnPMYx12z4rOtNprr5c4Lbbqd9RVTu0sY36z4AdSu+7Ruz+k4F4UsTdQnuVTNIaqccjhoIa3+yPpUk5IVEnpkVWOKf4zFGImSuZLqawDAaDjljbCkirqqF1S6Pi97DVDE5b3w7wcsO23228lzqSeg6SK5VVLUd/Bxg+ObuRB3jBMD3Y5M5ch0ULKqVjoyzitzTEx7GHTNlrX+2Btydk58crBSRTdCa2U0tNTHi2TuKVwdTx4mxERyLdtsI5bhLPUVNRU8Ttqp6mA0z5Z4pXuDCRkAkbZxj5SucwnQTorfcKqzRvjtnF8lEx7tT2wCVgJ5Z2CUlXJUQthquKBUQB2p0UjJSHb5wdskZz8651FjyRoOqqbxLJV089JxBBbm01P6LBFSxzNEcWSS3JBJySScqpJWVE4He8Wuk9dknriU5ewYY7lzaOR6LA+QhJBt/0+qFPUU44vkEVU8yTsAmxI48y4Y3J+lSR3Sthtwt0XGMzKLuzH6O0TBmk8xjHLc7LnMJIDeFXL3cEX8K3aKZwdCNEvqFvskbdOngpqm719ZJBLU8ZzzyQOL4nSd8TG47EjwJXMpJ6DYqooK6Yz1fEUc8pAGuSKVxwOQ5Kv8H2/+uoP7iT7Fn5KWT4lGiaPwdQ/1zB+jy/Ym+D6D+uoP0eX7FnpinA0PQKD+uYP0eX7EvQKD+uYP7iX7FnJIDS+D6D+uYP7iX7Evg+3/wBdQfo8v2LNSQGj6BQf1zB+jy/Yl6BQf1zB+jy/Ys7ZLZGg0fQKD+uYP0eX7EvQKD+uYP0eX7FnJI0Gj6BQf1zB+jy/Yl6BQf1zB+jy/Ys7ZLZAaPoFB/XMH6PL9iXoFB/XMH6PL9izsJIDR9AoP65g/R5fsT/B9v8A66g/R5fsWaAn0oDR+D6H+uYP7iX7Evg6g/rqD9Hl+xZ6SA0vg6h/riD9Hl+xN8H0P9cwfo8v2LOT4QGj8H0P9cwfo8v2JfB1D/XMH6PL9ioNGESAu/B1D/XMH6PL9irVdPTwae5rWVOeemNzdP8AvBRoS3JQAJiFIG4TFuEAGEk+EkAKIBME6WjOAiSG4wvo/s+7OeBbpw5Q3qGklrzMzLhWSatDxs5paMDYhK3RPnakttbcqhsNBRT1MjuTYYy8/QEd5sNysFWylu1HJSVD4xK2OTGdJJAJ8ORX2zRW+jt0Iho6WGniHJkMYaPoXhvaPwhV8ads9Ja6YmOIW6J9RPjIijD35Pv3wB4pTI3idvttddaptLb6OeqndyjhjLj9HJdjT9j/AB1PGHixujB6STMafmyvpzhzhW0cK2xlDaaRkMYHrPxl8h8XO6lbWym5h8eXTs24vs0D562x1IibzfFiQD/dJXL8ua+68L587ceCaW1y0/EduhbDHUydzVRsGG68Za8eBOCD8ieOQeMpKejpJ6+shpKWJ0tRO8Rxxt5ucTgBfS3AvZBZ+HaaGqusEVwuuA5zpRqjiPgxvI48Sqt0Hz7auD+I72A622WtqGH8cRYb85wFvM7HuOnNz8C48jUMB+tfRvFfGNn4ItsVTc3uAkdohghbl7yPAeA8VyFv7eeFKyqbDUQ11Exxx3s0YLR79JOAp8rfQeI3Ls34wtcZlqbDV903m+ICQD/dJXLvY6N7mPaWuacFpGCD5jovuSGaOohZNC9r43tDmPachwO4IPguB7Sezag4stc1XSU7Ib1EwuimYMd7jfQ/xz0PREy/ofKau2q0117ucFut1O+oqpnaWMb9Z8AOpTUFsrLnc4bdSQOfVzSd2yM7b+fhjqvqTs44CtvBduyJIam7ztzUVDSDgfFb4NH0qsroJezns6ouB7Zqdpnus7R6RU45f2G+DR9K5Tt/tVwultsbbfQ1FU6OeUuEEReWjSMZwvZEEkscWNb2tzy1OAWW+9h8VfwS4j/qG5/or/sVGutldbJGR19HPSyPbqayaMsJHLIBX2/6XB/Txf3gXhXGd/jg+6DsrpDHNTQxwUzw4B7cSas/rAq5kWnikFurqn+Qo6mX/VxOd9QWk3g/iQ0stUbFcG08TC+SR8Dmta0bkklfaUcTIhhjGtHg0ALD43/AW/fmE36hS8zfGQ5JIQNh7kenzWhHZG6Q4ja558GjK0qbhy+VmBTWa4S5+LTPP7F9HdidVBcuzum1Qw9/SSvpnvEYDiActyfc4L0pRcg+IbnabjZqoUtzo5qScsDxHM3S7SeRx8ioAEk4XqHbuP8A9xR+YxfW5dp2Y9nnA9/4Zpby6lkrqg+pPHUy5bHKOY0jAx1HkU/LrYeCUdBV184ho6WapldyZDGXn6FbvPD914emhhu1DLSSzR97GyTGotzjOOi+zqG10NshENBSQUsY20wxhg+hePdpfC0vGHa9Y7W0uZCaDvKiRv4kTZDk+88h5lKZB4zYuEb9xM9zbPbJ6kNOHSAYY33uOy3q7si42oKZ077P3rWjJbBK2Rw+QHPzL6otdro7NboaC307KelhbpZGwYA+0+auc0vOh8KuY5jnMe0tc04IIwQeoKEsK9T7YbB3najHS2mlMlTcYI5DDEPakJLc+WcAn516bwB2R2vhmnjrLpHHXXc4cXPGqOE+DAdiR8Yq7lqB4FaOz7iy+RiWgsdU+I8pJG920/K7GVtP7FuOmx6/gqJ39ltSzP1r6L4p43snB8EbrnOe9kGY6eIapHDxx0HmVyNF268M1NW2Kpp62kjccd89oc0eZwcgKd5UPALvwbxFYAXXW0VNLH/SOZln+8Nljdy3qT8i+4Q6muNE1zTFPSzMBB2cx7T9BBXg3a12ZU9kp38Q2OBsdJqHpVM3lFk+23wGeY6J45d6oeMiJg/Fcfei0eEQ+UKTU7pj5EsvPLK10ABrhyjA+RF64/EH+6nxIepCfRJ1d9KqQGzJ8Qf7qYukH4g/3U5bJ4/Sl645lPQNqxzY3/dTAsPNgUmtw5gH3pZaebQp0Ad1TuG7XNPiChNIHexIPlUmhh5OIT92RyIKek1VfBJGfWbt4hRq+JHN2O4PQpd3DKfZ0uPUckvH+HtQR6cqzJSPYMtGoeShwp1RtERh2FJhJzeSZvrJGdJFp80+EACSPAS2QDAJFqdF0QEWAki0pICuE6FOCgDZ1X0B9zzdHyW29Wx7iWwyxzxt8NQIP0tC+f2dV7X9zv8A5Wv3+oh/Wcpz9B9Arx/tX46m4FurW2ikj+FLlTtL6uUahHGwkNaG+OST4br2BfOX3RX4V2f8xd/xCssfYrgantD4wrJjLLxHcMk8o5dAHyDC7nsw7U7+ziqhtN4r5a+hrZBADOQXxPPskO5kZ2IPivIVvcHDHGliP+nw/rha2dB9pLge2enbP2X3RzgCYnRSN94ePtXfLiO17+a29/kR/wDEasp7N4L2QyUsXadaXVbmhp7xsZdy7wsIb8vgvrHZfDLXujkD2OLXtdqa5pwQR1C7EdqvGwt/ofw7KWadOvu295j8rGflWmWOw2e2++R3XjoUcMmuK3QCF2Dkd4Tqd82w+ReaInvdI90kjnOe4lznOOSSeqeCKSpnZBDE+SaQ6WMYMucfADqqk1A+oexSvlruzWiEzy400stO0n4rXbD5AcL0Ncf2Y8N1HC3A9Hb6wYq3F08zfiuec6feBgLsOixvsPjfj6kZbu0G/U8Q0sbWPLQNsB3rftXVdhb3u7RwHPcR6DNsXE9Wrn+1E57TeIPzn/lat3sJye0kfmM31tWl/UPqFeJfdGOc21WDS4g+kS8jj8QL21eJfdGDNr4fH+kTfqBRPYeBd5J8d3+8VNRzPiuFNNqJcyZjgSd9nAqvhHEPv0f5Q+sLTSX3Q12poI6jKweN/wABb9+YTfqFbcH8iz8kfUsTjf8AAW/fmE36hWXyp8ZgbD3J8ZTt9ke5Etye/wD3O8ubHfIc7Mq2Ox72f/S9oXif3Owxb+If9fD+o5e2LHL9g+Ze3b+cVo/0GL63Ld+56uT2XC9WrV6j4mVLQehB0n6CPmWH26jPaI38xi+tyt9gQxxtXedvd+uxX/xD6OXBcf3ePg2jr+KGta64S00dBSB3LVqc7J8t8n8ld6vFu36cOp7FSuB0mSWUjoSA0D6yowm8tFbp5zw72m8U2i9m4Prp6+OU/f4KmQljx5fFPhhesP7d7EKEyNt1f6Tj+SOkNz+Vnl8i8BLwOQ2UZDpDpbzcQAPM7BdN4sUTKvofswop+I7hXceXZrfS6txgo2gerFE3Y6fq+fxXp08zKenkmkOGRtL3HwAGSqHD1sjs1goLbE0NbTQMj26kDc/PlVuMYa2p4Qu1Pbo3S1k1K+OJjTuS4Y/auW95NHylxNfqnibiGtutQ4kzyHQ0/iRj2Wj3BZIY48l6BB2P8YP0/wDRbGDH49QwftWhF2JcYSHd9rpx/amLj9AXV5Yyey29C7DrlLWcDvo5nl5oal0TM9GEBwHuGSvQ6+hguVBUUVSwPgqI3RSNPUEYK4zsx4JuXBdFcIrlWwVLqqRj2iEHDMAg813p5Lmys8tw3xncrfT2m51lBU1AEtLM+Fwa0k5aSPsVTvbeDu+d3ubhb/atTim7Tr41owHzNk/3mNP1rjl0Tkuk+P8AtffV0Y9iKc+8hQuqYjyjePlVZPpT86JjpN30Z56wiDmHlIPlVfCWEeVVpZ1HwBHim9UqFpc05DiFIJQ4/fBv4hOZA+Etwcgow3bLTqCcAOCYIEOHrD5QkY8bsOU2CETSRuE4SSKTTsU89MyVmpgw4eHVCcPHLdSROLSAVc7mqm9M4txz5qPGl+Oh3WlVU+r74wb9QqEjctyOYWOWOlS7OiwhYctRYSkMzghA3UiAkNd70WaBwlhMiSBsJJ0kBTSTAg8k6QSNIHNe1fc7/wCVb9/qIf1nLxNe1/c7/wCVr9+bw/rOU5/qH0GvnP7oj8LLP+Yu/wCIV9GL51+6F/Cyz/mLv+IVnj7N461u63eEvwzsX5/B+uFira4Q/DOx/n8H64WtJ9nriO17+a29/wCrZ/xGrt1xHa9/Nbe/9Wz/AIjVjPcN8oObuVYorfWXKrjpKGllqaiQ4bFE0ucfmWtwlwvW8YcQw2qjOjVl80xGRFGObj9QHivqnhbg6z8I29tLa6VrHEDvJ3bySnxcf2clrlloo8Q4c7CL1cAya+VMdthO/dM++TfYPpXZd92cdksbhAG1V4DeQIlqHH38mfQo+2vjysskdNYLVM6CpqozLPMw4c2POA1p6E77+AXzyd3ElxJJySeZSkuXsPrbs44oqeMeHJ7vURNh11ksccTfxGNxgZ6nxK7A8l5l2D/zbj89m/YvTeizymro3yH2oDPaZf8A85/5Wrd7Cv5xx+YzfW1YXah/OZf/AM5/5Wrd7C/5xx+YzfW1af8AEPp9eJ/dF/5LsB/0ib9QL2xeKfdE/wCTLB/r5f1Qox9h4BhHEMzR/lD6wkiiH35n5Q+tak+4YP5Fn5I+pYvG34DX38wm/UK2oP5Bn5I+pYvG34D338wm/UKxns3xw1vqj3JzyTjYD3IsZC6dE92+54/xDiD/AF8P6rl7WvFfueRigv8A/r4f1XL2pc+f7B809uYJ7Q24Gf4jF9bld7B4Hx8ZVr3YGaBwDTz9tqDtp0N7QA/GZPQohv03crHYa5zuNa1zv8xd+u1b+P8A69svK+en0IvD+34E1Ni/Im+tq9wXiHb6M1Nh3AGmbcnzasuH940y9PF8H3q/ZKdst+tscmA19XCCD19cKg+ZrDiPcn8Yj6kVBVGlu9HVOJPczxyH5HA/sXXl6Ri+1VzHaFda+ycDXO5WyURVdPG17HlocB6wB2O3IldKx4kY17TlrhkHxBWVxTavhzha6WwDLqmmfG38rHq/ThcM9tHzh/hi44G3wrD+is+xN/hj44/rWL9FZ9i4h7HxvcyRpbI0lrmnmCOY+dAt/CI3Xc/4Y+OP61i/RWfYm/wycc/1rF+is+xcNhLCfhD3Vu9Xmu4hus1zucolq5g0Pe1gaDgYGw8gs/Cl0ocIsPYAEWEeEsIkMGEsI8JYVaLaMIsItKcBEhhBLeRUzHNecey760OhNhVAmwQcOG6fHgmZJkaZDnwPgiLS04VyI2YAohv70kWNwnDSRuzsVUqYe7k29l24VkHBBT1LddPqHNu6q4yxPqsrGh58FLhNI31coGu6Ln9NBoXN1BSISi9hFkt2PJO6UNGUTgC3dRNaHEg8lNAe9cUlOImgbJI1QpD1T5FEm5hIbKQNe2/c6sJuXED+ghgH/wAnLxHUvoD7nOlcLVfa1wwJJ4o2n8lpJ/WCWfoPb187fdDDHFNmd40Tx/8A9F9ErwP7omlcKywVmPVcyaEnzBa77Vnj7N4jqW5wa3XxtYW+Nwg/XCwXHddR2bUzqztIsEQGcVjZCPJuXH6lrb0T7EXF9rTC/suvoHMQtPzPau0XN8f0bq/gG+0zBlz6KQgeJAz+xYz2bzP7nekhNNf6vSO+72KHV1DcF30k/QvcF80dhfFVPaOJ6i2VcgjhujGtic44HetzpHygke/C+l08/YfM3bxDNF2hRyvae6loY+7J5bFwP0rzDK+weM+BrVxvbo6a4h8c0JJhqIsB8ZPPnzB8CvOYPufLdDU95V3+ofTN3c1sLWHHm7Jx71eOUkDoOwcEdm4yCP47N+xemrzjs24qtFfc7xw9Z2xx262FjaFrT/KRgYe/zy/fPmF6Os8vew+SO1emmpu069iVhb3krZWebSwYP1/MtfsMeG9pMbTsX0UzR7/VP7F9BX3g7h/iR8cl4tcFVIwaWvcCHAeGRvhfO9TxFauHO19lystNHBaqCcQaIRs+MDTI7zJJJ+RXjdzQfUy8i7f7VPWcK2+viYXR0VSe9wM6WvbjUfLIHzr1elqYaymiqaeRskMrQ9j2nIc08iEc8EVTA+GaNksTwWvY9uQ4eBCiXVJ8Npw7QQ7w3+ZfV8/ZFwRUzulfZI2OcckRyPa35gdl5j2w0nDnDtDQ8OWO3U1NO9/pNS6NuXBgBDQXHfcknHktJl5dQPe7dMKi3U07TlskLHj3FoKhvtC652G4UDMaqmmkiGfFzSB9K4nsf4shvvCMFvll/wCkLc0QyMJ3cwew73YwPeF6Ms7NU3xFPTy0s8lPOxzJYnFj2OGC1w2IKEY3yvrW/wDZ1wxxLVOq7hbh6S72poXmNzvfjms+j7LeCbIXVhtrHCIay+rlL2tA3yQThazkia5nsDt1XR2S6VdRA6OGrmjdAXDHeBoIJA8MnmvYF53wRxQzifjC/SUmG26lgggpWgYGkOdl2OmT9AC9EWefvs8Xzr22Mxx6x3jRR/W5WewxueL693xaE/S9qs9u1G6O/wBqrsYZLTOiJ82uz9TlL2CUpfX3ysx6rI4oQfMku/YF0XKfZZa/N7mvD/ugozmwP6ff2/qle4LyLt+pXScN2qrAy2GsLHHwDmH9oC5+PrKNcvT5/wAJtO+PFSJEZXYzfU/ZfxG3iPgiikc/NVStFNUA8w5owD8owV2a+T+AuNKjgq+ekhrpaGfDKqAH2h0cP7Q/+l9Q2e80F+tsVfbalk9NIMhzTy8iOh8iuXPGyrjxftU7L6s3GfiGxU7p4piX1VNGPWY7q9o6g9RzyvGXsMbyxzS1w5tcMEfIvt3ZZVfw3ZLo8vrrTRVDzzdLA0k/LhPHl1NUafGuM8l1vCfZzf8AiydhhpnUtCT69XO0taB/ZH4x9y+mKThHh2heH0tkt8Txyc2nbkfQuO7UO0Cn4atklqt0rTd6hhaAz/w7DzcfA45D5VX3PLqFrTwDiilttFxLW0doLnUVM/uWSOdkyFow53yuBWRjyUhyXZznPUp8LWYlsGEsIwE+E9AGPJNpUuEsJhHhPpUmEWlPQ2h0paVLhNhGi8kelSxuy3SeY9kocJOaS09ExtMBsEYGUo8OjB6o8brSQtgLcJ2+sxzT1CN3RM0euqLbNkGBhVuqs1Gz3jwJVZcuftrEgOBuU+VFnCIHJU7AnjLU0bcHzRIm7FEM6SJJaBmhIoWosrAGXoHB/axd+C7H8FW+30EkZldK6SUO1Occc8HyAXABPlKwPXf/ANQvE39V2v5n/aua4z7TrpxxbaeiuFDRQiCbvWSQatQOCCNzy3XDpJSSAZG2VtcJ8TVHCfEEV4paaCeeJj2MbPnSNQwTt1wsiJuuN7R7Q3ChBV62W3r5+6E4mH/8Xa/mf9qCTt/4inifFLarW6N7S1ww/cEYPVeSpKfGGPVh+puWkHLcHGPcvU+Fu3K+2amjpLpTsukEYAbI9+iYDzdyd8oyvKkgnZKb6Cd90Tbu6Onh6sL/ADnZj51wnGPbDfeKaV9BCxluoJNnxwuLnyDwc7w8gvOUTUvGBoWa819gukFytlQ6CqhPquHIjqCOoPgvZ7Z90HppWi52Jz5gN30swDT54dy+deEqTonZKT1Xiztwul8oJKG00fwbDK0tkmMmuUtPMAjZvvXlScYyjTk0TseD+06/8HRNpYHMq7eDn0WoyQ38l3Nvu5L0WD7oWkMY9I4eqQ/r3dQ0j6QvCw0JsKvt432LXsd47fq6pgdHZ7RHSPOwmqZO8Lfc0bfOvJa2uqrlWzVtdUPqKmZ2qSR53cVAG+CfSU/CT0m1btF0r7JcY6+21UlNUx+y9h5+RHUeS9Ytfb3cIYGsuloiqXgYMsEndk/+UgheOgK5QUTqyfTq0xt3e49B9qfhMvZXPxm69xh7cY6xjnQWCZjWjd8tQ3GfAYG64Hi/tFvfFLXUj5W01DneCHID/wAo8yucq6hhAp6b1IGbAePv81TIwtMeLGduf7mWXddJwfxpX8GSVUlDBTzGpa1ru+ztpJO2Peuod26cQDnbrb8z/tXmD36QoS4uOSjPDG92Lxyrr+Mu0S48aW+npa6ipIRBL3rHw6s5xgjc8kPB/aPcuDLfPSUFFSSieXvXyTatROMAbHkuRwko8JrSvLvb1L/DvxF/V1t+Z/2rH4n7VLtxZY5bVXUFCyJ72vD4w7U0tOQRkrhSnwlOPGH51Hgg8kSLCWFek+SPGStax8RXfhurNTaq2SneTlzQctf+U3kVmgJYyjUvVPzeu2zt5uEMbW3Kzw1DhzfTyGMn5DkLVd2+0Xd+pYKov8HTsAXh+lPhR9rAfcr0a/8AbXxFc4nQW6GG2Ru5vjOuTH5R2HyBeazPknmfNNI+SV51Oe9xcXHxJKPSmwqmEnoeW0WE2FLhLCei8keEsKTHglhBeQAE+EWE+jzRoXPQcZSwpMYT42T0Xn/UeE+hNnBIT5PgjStm0ef0IXbDCl0E8yQloT1T8ohil0OLTyVgSt80wiYXDYInwZHq4CqSl5Q5kaRzTNd6wwqz2PZsQpYz7Gyfyu+lOrGmqkb5qu4KzWHNZL+Uoea58p3V4+oiwnCkwkBhTowBSApsJ04aRJMDgJKi2yt0k+fJN1WEMTU6QTpg6SSSAkhf3crXdM7+5HVRd3LkD1XbgqBWmnv6YRn22cvNVPSdIEyctI2IwmSUlgYHvIPQZTEYcQjpfbd+SUB3JKfwDIgnASxugzhP1TgJ0FTgIkgEQVaLZImjdMBlGBhWg6fCZSDfHU+CEWhbG57g1oyXHAC1XOFLTClixnnK4dT4e5DFAKZmp38s4bD4g+1NoycLXHH5c2ee+kXkk/TG31t3HkFLIWwtyRl/QeCpuJeSTzKdpwJGd8ptKPThPpUL8tIw1PjKPCfA6I0m5AwnwiwnRopmDCcjCIBLCcguYMDon04T4Tnon4l5fwydFp2zlJrd8o0XlQFMRhGRjPvTEBGjmQAE+E5wmzlScpgEWMJBPjqnINh0paU4y5yMMwjQ2iJd8UFP3bnN3OB5KcNRkDGwwU9Fc1dsLWnqfej04UobtkoSPBVovK1Gm+RSAZCYtTV5Gjbl58mlShqaIYDj5YUrW5GVeE6FyQSRhwQCPEjFb05cAoyMVHk3P0Iyx+V4576YtTvVSn+0VHhSv9dxd4nKbSuWzt0y9BATp8J1GlBSRJiEaMySfHmknomUkkksIYmp0zUQTB0kkkAkcTzG8OHRMmwmF2SLv2d7GN+oVXBHNTU8pjdjOArNVCJWCeIbgeuB9arW+4nelemGC8/2SowMq0yItpXkjBLcqBoRZoSmb1RBOAnwkosIgMpYRAKsU2kBhEAkBsiAVJ2QCLCQUnROItBhalLTCjibPM0GZwzGw/ijxKK20TSz0uZoLGn1Gn8Y+PuSne6WUvcckrTHH5rDPPfUDlznE8ydypHSNgZjYyEcvBMSKaMSPHrO9lp+tUyS9xcTklaWstD0mVxJOSUjAQMjBTBxadlOx2Tg4yeaJpO6q6COaWhW5IsgEKHSfNGh52onN6phg9VKWE+5BoIPJTo97PjZMAjI2SRIWw4SIRHfokOuVWiRuHJJOeaSFzowPROCmwkRujQthnE45odyphETueScM0nyU6PynwiDc805bgqRzd9kg3KCuSMe0Qi0J8evnyUjBv8AImW0QbhwwpQ3OxSDTueqlDSSAEFsGMnAR6dIB23RadGcpHdBbRn3IMc/NTHAGw5psDwGyDQhpB5bJiBlTYBG/RA4A7AbkphLGzEQz+NuiDDjAUrWHIZ0bspHR6WZzzK1x9JtQRtGcnocKrUEsEzx5j51fc3uwRjGkZPvWdWENp2t/GedR9yWd6bcXdZSE81IUC5a7YdOAmATjPVJRyEKMoHIOBSTpILTJRNQ9UYXNFEAnATpJgkSFEgEnHNLG2U4CYGrlHMWSdMY3B6hU1Iz1XBwKeNTlNtINMwna3cmMkfJus7HgtCll7qdkg5Ag/IqtTD3FS9g9nOWfknkryTOrpGAnThOpkO04CPCYBErTsk4GU6MBOJtCFrWy0uqQaifLKdu++2vyCsWmzMMTa24AtpubIzs6T7GqWtrzMe7jAbENmtHIBaY4ufPP4R1c+s6IsBgGBgbAKINZTRCab1s+wz43/0nPd0ga6b1pDu2MfWfJUZ5HzymR7tTj9HkFdrML5H1EjpJDlx+jyCQGCma09EQOPep0WzgZ96Jow7KYHA80Yc0Ae5VE1Ox2rAKIxh3JQd43IGVMyRufbA+VXGdliN0e5Hgh0eqrjO7cNzuopNIcWt5FGh5KxAx4KMjBVkR5Cjkhc3fzR41UyiI8kxOQiLTlMBkJaVsCScg+CYBCtiaCVIyPJyeiOGMuwp3RhowjTK5I8bYQOapPJC4ZSEqMg+CZSO9VMwFx3GAg9ha3JyjDcDdEAGpyMnCDCAjAwiDcJZ57BBbAd0sjcogNkgAM5GclBwPIpt8nwRloBznZNjYkH3IMBGGkoYgXy5xsEZdkYxv1VmKERNB2JdunJ2LdJGtLSN9zvsj0aQXuOQ3cKSnZlxe7k1DUOLg2NvMnf3Lb1ETuqk7j3Q8XnKyq14fUHB2aNIWjUyDWceywYWM/dxWHJfh18M72AjKIRo2R9TlSEYWWm1y/iIRgc0zmABSFC5JUqFwQHmpiont6pVUoUk+UkLZCkCZOFzwzpJJAIBwE45pDcgKdkTRu9w9yYA0KeOlleMhuB4k4QmQN2aAmMjyMFxx70+iqwKRoxqmbnwCMUjDyeT7lVARNJacgkHyVSxN2uMh0DGokJ3t71gDidTfZP7FFHUyM2OHjwcrLJIpOulx6FazVZZbndU8FrsEYTjmr/ds1Zc1rx4KVsdARl8EgP8AZfsn4J+5GcAiwtTRbcerDMT4Ofsjjl7v+RgYwDkdOT9Kcw2jLmkUI6KolGpkMhb4luB862rVT22haaqub6VUD2Kf8Rp8Xnr7lXlqJ5gO9le8+BKkbSvcWgjnurmGmV5L8JamuqblOTz8gMAD9gVWSaOleWxaZJxsXcw33eKluLX0z2UkXq+oHuPIuJ6LNaCCcjBQkTnGR5c85ceZKMMz0TNac5GCEeN0k2loxnHVJsYx03R4KMDkgtoxGOqcRNx0RbklOG4CotojCCeSY04zgEhWPkT4280Fuqrad7XZDvkJUsADnnPTopvkUbBpnPmE9le1jIx7IQPwRyTjmmePVKqVCAsa49BhLuUs6jjA+ZWYGOLtwcYV9C3So+E+CgLcFbrKUO6KCootJ9n5UvGCcqGkZqYpJG74Q0jtL3Md8imf4qbC32raN0nMypCllSraHQOoSIUh26IN0jlBhG0YG6JrSUnbDCD2A7piESfCAFvypFP0TFu2UGYkbDqm6YS55CQBLgMIPYmRud6zQMjffqrsTe8aHAe/ySiiDQmfmKQFpIaeYWuM1EW7TchgbAblV5JA1j5XbZGGqZwBHdNOXHclUap+t5GfUjH0p2tMJ0o1LyGaep3KqsZq3PRSPzLJk5xlHp07BY5d10b8ZqB2CElE7ZATkKDlMgcMp0DjjkpbSgTORFC5JaE7FJOeaSlTNRJJLBZImhMAnQB5A5BFzQsRhOAgMp0SSYOAiA3CTUQGU4WRAKQZ2TMYXHYFWGU5zl2/uWkjG5BY97TkHHlhWGTaiAYi7PxRzRB7YgGsZGD4ncqenqDHKCZtOerVpGOV+Wl6BBSRB1XG9tRz7nUDgdM+B8lC+XvDs1rW9AAmqHHHeFxdq31E81FARJlzvZaCStPTmttDLMInAgBzh0K0WVTZgH6g12oEAeGFgukL3kqSKV0bw4b+Xil5H46jZu1PJM5lS0ajgAkbrOEpaND4w4f2grEUzi0Fjnt8soyZjuHn5gVWme7vtCwwO5xvb+Spg2kaCcSE+ZCdlY9g0lkbx/aapGzUsm0sDmHHtMOw+RLSbUPewj2IcHxduoycnPj4KxUUphAe0tdG7k5qhxgBB7C4IsbJ8IkAOE+nfmE6WAExs2AChLfvgPkj36JNHVJOySeMsPuRAZKaQYjKokMLMuz4K5GdKr07fvefFWAN04VXI34ASlfq2QM2CZwVsPln1DTFJqCka8PaCEc7Q5hBUDIXN3BSrWVIQgT6iDghNkOKlUJOG5ThmSpGMz0SPYC3AUROSrMjcKAjdLRAIxyTKRMQkuGwmcPNEQhcEGjVuCI4BcEMMWo5PJXWt3WmOKcsv4lp4BJlztmBQyFkbXOIzk7KZ85EYjAAaNz5qk5/eEudkMG4V08YikmNOxzttUh28gqFQ/SBGDud3KaSUyPMjuTeQVUjJLupOVla2gGDYnqkXYP0IicDGOajKz2r2bOULuSIoD1SrTFGeaEojzTEKK3gCg6o0B5oWDqknSUmzkkklg0OETeaZE1AGnCZEmBYT4SCdMCUkMZecnZg5lRt3wFM46GhgOyrFnUz3iLZgGOgQd65342PJRAnqmJzyCvdRIlyUskckIycI8eKcKyNR+qS0Qv3znCmawRWuV3V+G7+9WPR+54epw4es4l3znZDUEC2sGMZePqWmPpxZWbZTYwDkqZrRjICQIwApGNJj6fKgWjhB0k/IrMcoBAKhwO5PiB0QsBLQefmtJWWU20BStlaXhoKjNIWgEHmpqKRxYcHdqtemU7nlk8DmHHtMOQfkVdWM+/hmhz4nFrt29WnkUBG+ehWs+COSPvInNez6lRki0HySsOX+q6Sk0+SWnCk9gwn0bqXSE2nCZA04IT6cHZHjKfCCCAoZ/5PHiVYwo3N1SNHQboB2Nw0AdETSnwlhOFU8ZBGMqVzMNyoIx6wUsrnCMAcicFaRlZ2rSN1PB6BDjdTuZsg0pLiMMBPJF6M124yCpGtwVaiZlKQrlpmd3I13qglSxvwcOaR71pdxjOyAwtIwRlPULzis4Nc3bBVaRmCrphDduXgq8gOErDxqoQUgFJjbkhaN8qGgSMIo4jI/HTxRtjMkmlo/wDpXWQiMYV447ouURtjDQAOiLf3Kx3eGZI36KrNJp9Rh3PNaek491DI/W7SM46qpUS5PdxkkfWpKiQRs0tPrHmVXaNLc/jH6FGVdEmptFIMHSOQQEFrVLjc7oXnbCypoCgKMoSpq4BC5GUJ3UtcUaEonISMqa2xAg6o0HVJcCeaSR5pJKZycJYSCwaHRNQo27IAkQQogmBhEEIRBMJYGgv3TPdko4eRPggWknTK+ztGykDdspkbQU026h2hWqWATVDI3cidz4BQNG2Vo07O6hLyCHOGPkVRhlk0ayYS05Y12Rn72B8UbZUBAktjs7lpBVRkg9MBz6pGn3K7StJkdCRnUMYWmLmz9qGj1Rj2lK0aQCSk5hjeWnYg4IRMYXJ6Gzu2Y7zGE8QxGAnkOljsAHZGwZA9yaNrNAMVGno5pQyt++DO+yKkOmbPg0/Umk3fz5bI30R6aZ8D9bd/Fp5EK7KGTR94wYGOXgqLBzVynBFNMD70SpyikAdWeikwnDdhsiwQp2YQ04TYKk5HG/NEGeJTCINSLVNoATFie06REIGjDiSpnNIGQhDCRnqmKEBGGZKNsZJUwbhOM7UbWgDkhl3GPMKXCEjJA81cqNmxlCY1KiBAKW9luoAw+BVymGBhBqb1RxvaCqFqcoHNUgIcEnDYqUKc3JU3q3NzVVyMmuCueadrS5wa0blHhX6SlDW63D1j9CWOO60yz0Cnp+7aSRueasxRanZI2HNSiPUQAjq3spYA1mNR5rbWumU7qhWTAOLWkLMc4RtLjzKmlcN5HHYKq0d44yP9kcgpyy06ccflEGE/fH9eQKEhTOy52SVG7wWNu17ROCjdsFKVG4ZSNCeaEjKlcFG4JVSNCeSMhCQprXGoyEKMoeiixvjUSYoyEKTSBSSSSUzUkKMDIWG2hkbUiMJkwkCIIGhGEAQKIDKEblGmVSRjEbjlOOSEHEeOpKJi1jO0fMBSt8UMcZfsBlXYog17W6Q5+ceSqRhnlPSalpNhNN7PNrfE+fkhqZXOfhpzjnhS1BkibIx3tDZV2hukEu3wq+HP8mDcYJ55ytGFzgI6gH2Tg4VAN1HYkLQoSzX3Mnsv+vonEZzae5RsMzKhnsStz7j1VVpw0jOcnK0n0xfA6nds4esw+BWcIyx+l3Mc1W0T0ct2z86IDw5KXuxpIBOcIWhFuhpNB7Tjjk1CG5dlT0wbqIcQAR1TNaNZa3llRcjmOwFuOSuMaW0D3jm52kIBEOoVqoAip4YOoGpw96UyFwqoG+SfSjaw9UQZyCnyHij0ItAIKtRw6s5HVTGkc3B04B5bKfuyLnFazi04TFpVt8WHHZRlm2Fcy2zzx0gLMhO2PCmEZRaMLWMckRZgZTgbKTCFwwrjJGQgPNGcoCCq2VpkhukkkNhckCR1T6UsIG9po5SOqssfqVIKZjsKtpsSTRhw5KjIzSVotcCN0LqfvXANHNPW7oTLXtTpYC+TURstQM9UKSKkLAAGnAVnuQyMvfsOmVtjj4xFz8qoh4jySsuok72Q88K5WygeqDzWRUyFnqg7nmpydXFihmd3r9A9kH50nDYAckmt2yj6LDK7bXL4QkbIDzUhQqCiIhA4bKYqIhCkTt0GFKQgKFxC5RlSuCjIU2NMf6AhCpOiAhRW2NAVGpioiFLaBz5JJ0kKZYG6NowgUo5LmjU+EIaE6fAVAgEYCHHgiAQBAIgmCPSXHAVSIypcyrMMXV528OqBjRG3J3cn7xxOFpGWV36Ww9rGFrBhPA/u52OLtgQVCweJUjWA7FXHNemlcQDNLjcEhUmbcwrUji+EOccnSN1CBgDOMH51cjMbQSQfJSZOBjYoRtyx8ikbvg+BQluW6ZtVGI5D9+aNj8YKae2CYfFdzDvFYkT3RO1MJDgcgjounttfHXsEcjg2fqOjvd9im9CTbEdTSwerIwg/QVGyItcTjZdfpLQWSRhzfBwRMoaKZ41U7R+SSErkfjpyWg5Bx1VmKF0j8CNx8wF14stCQMRfSr9NbIoWgtZ7srPLKKntgNsjZqakMAl73B7/ALwYAOdsKd/Dskshkkka3PTC6B87Im6W7u8lUlfLKd8hZYSya2M8t+mHNw+6JpcyZrsdCs4wuY4tcMELqi14CpT0npAcMeuORCMspCwltZtNG4gHSNj16rpbhV0s9qbDG0atsN0+wo7Xb6GagnbLNIytDgIR+IfeUpLTUZ0kNa7wLhnPhhcHNjjyZzK309LjwuOLm54dzyPuUIh3WvLSOaSHNIIOCCNwq74Mcl3cfJHn8uHai5mAoy3ZXHR46bKu8YOF1Y5xy5Y1A5RkZUzhsgIWmN2xyQaSnwpNKbCtmiwmwpsJtKobRYTYUpGEsJDaLCIc0+lNhODaVp3V+h3fkhUYmlxJ6AbrWoacuDQOu61453tnydRsUlM2TcjYKhdXtEha3GlvNa0rm0NB/bcFy1dVg5b1PNa72nixu2RUy7ukcd+ioMY6Z3ePzhWpR6RUNibyHMqwYA1oaOQWGXt3eUxmlMtwFEeWFbezmFXc3dY0pdoi0KNTEIC1CoiIQOGEZCEoXKiKidspjsgO/QpLlQndRkc1IRh3NA7OUNMaBC5EULlFa4UCAjdSFCVDeVHnySRJJGyQpFGFIOS59Nz8kuSQ5JYOeaYG0ZUgCTB6qIJwqJkZccBTbAABO0d3Fv7R3KDOStZGFu6cgnzQqRuEiE5C2KMqcDAyq7SAVbgBfI1o68z4DqqY8k7TvafR2jyCZvrBqke5ocRnbm1IAZyD86rbITSD6uAB4hSNbjqmYNySOimDABlTtJmtHJSxjSQQTlM0DQNPPqpGBFDprTcjVNMNRgvaMtd4ha8LASCMYHJcjbnGOrac88rrKR+tgKkZ+mvTRh+Ceilqpw0aI/a8kEcwggGQNR5KBjDLJnJz5LLK/JfyQqenc9+ojBz4c1cdTuY4BzSCd8FWIIHZboOH9MrSjtz5Guccud1djJXBy8/LOTU14vQ4Pp8Lxf7YTqfU/SWnGM6k7aQA5x06LXmpC07nbGFA5oZgDkNlF5fKdLw4fHKSpKWxd16PN3jHh2HhrBnHvUFVQFsrtWdRJPvXS2Stpqal0Seq7JOcc1nXOs1TPfCdIJ6Lntt7275ZNxz9wgJbDqGZCwlzjzIztlY09PjOy6N8zXgtmy4cw4e03/68lA2GjqZ2QvcYmvOO9cdm+8Lfj5LHFy8eOXpyssZAIVN8Z1LduFK2CpliZI2VrDgPbycst7N13ceW3mcuOrpRc0HYqMt3KsvbzUZC7Ma484r4TFqmLcoC1aysEelLCPCSqUtotKWFKmwmW0WE2lS4QFuAgRYbFop4s85XF3yDkuls9OHaT4BYJGqrYwHaNgaF1tqhMdsqqog6Y24B8ytp1hscveUxjKvdRrmLB7LeS4+rlJMj8+5dHcn+q5x8Fy841yxx+Jyfcqz6jTg9bPSt0x6z7Tt1MZChd5KMrC07d0ZIJ3UbmDOUslLUkcqJ7FC5pVouB6KMgFTWkqoRhROCtuYMKB7cHCFxCUBUpCByS4ryDZBkOblTOGQq2CyUt6FDTHszkJOEZCAqa0xqM7pJyhUVvApJ0klsloypAhbyRhc7oLCcc06TN04VSBSM3c33qMclI3YKomppX5dhC3mhBycowN8q4yEBgowg6ogmztLSrkDjBFqPN4wPcqwIJwpTl53znGMqozyu07SHuOTv0UjGnmFCxhGCOinbncdOaaE4xjnzUrWnG5yqzHA81aacjZSWkrMNGw3HRSaRzHMjkgDfWJ5ZICl06X4zukJE1KMTMPhsuntjtTizPslczDhkjc+K6O3uEdUdtnt2Ueej1v02d3zDc4GwWvSwEtLmx8hzVegpHVDowxhc7I2C3WW6WMaXBwPVq876rmz1rjdv0n0+O/LkR0jACHYzn6F01HVwQ0+gjScZ5c1iRQ6HAHbBVrvdLVzY8svJ43265j4YbRV+l7i8AAE8gsSXJftyWhVzl7i0FUxE7qtcOGYzUc3Ly3K7M2UtGMoZHOeiMZHRO2MkpZYSRPHyZW6qjJG49Duqc4LRhd3Q0VtfbyZw1z8esSdwuOuMbGyvDDluTj3LP+OizWLFmPrEeKpvarc3tKs4L0OL08vm9qjxufNQlitPbug0hdmN6cWc7VS1CRhW5Y2gN0uzkZO3Iqu5q2xu3PnNIUxCk0pYWkZoiEsIklSQJ2NDpGDoXBPhHG3D2nzRFY3tZpsOrJXHxK7cOij4EOj+Ukmw8+efsXCUb8zSeOpdg12eDntHNk4JWmePWP8A2res8v8ApydyfkFqxAwGocfijC2K/oFmRNyZT5j6lXL2vi649oSEJUzm7KMjCwolA5RlSEZUbm7IVETnbpi7KdzShIwitIWUDxtqxy6JymcSORUqRENdu0gqNzNsp8BsxI6jJCMnZCorOGygmbloI5g5VxzVA9qTXGqurUEJSPquPgkTlS2uPfSN7TzChe/bYHKsOUGkl5JUVth67RaZH75xnokrGySWl7ZQBCJoON0wGVIBsud0EnjGybkfejaMJwqIbFGDlC0IhzVyItGFLjZRA5Uo5K4imAyj5JhjxTtySmwy9iYNiSpRhAFI1u+M7oZ1PHzVgA5GwOVCxpxhTsG3RBQbomkkpwHtOAnacqUNOR4JbM0cpDgHD5VcjAdvnOUEcbTjYbLWfa42WyGsZURkyPLTEPabjqVjyZzH20w4/JWiZ6wyFuUzDIxpb7TSsmmieHjO5yuntNJLLI1sUL3nG4AXLy80xnbo4+G29On4YrRT1DJC3OAQQuwdLHVS6mHDsY0lcZSUjqeUOALccwea6ShcMlxJyGEryObl5cs5ML+Py9PHjmOO/lamihZ60hyR0Cpv7ufLYzpk+KTsfcVHUyOkdgFBFC4uyu3ikjDk3aFtG8ykFhLlYFC3k+RjX9G/arFRI9kETdWMtyfE7qh3u5C6p6c2UkvZ30RDtJG6IWuZ0ZkYzIaOi0re9kwDJCDjlnorVbP6HAe7AIPQrkz73b6b48cnpyFRMYgRnHksSqmy7BV+4PJe73rJkBJylx47rPnzs6VJNyoHN3Vt7Ceij7lx5Bd+FkebyS1V0ZPJA+MsOCCDhX4wY3hxAOD1QVs4lk16RnC1mWXlqemGWMmO6zH7FROGRhTPOTnkgwu3H087kyQlmlMQp8Ji1aMdqxCWkqcsCYtxyQNowzxQSHDTjoFK4qMtzlVDxvYLW7MzifFdlb3Ga0V1Pz9USAe5cJSPdDXuYTjddhZ6kR1TWuPqSNLHe4ros3i15brPbCrWlxWZDtNKz5Qugr4NEj245OXPztMFSJOhOD7lOXa+O/h4ilaq7hg4V1wDmqo8YcVlYmIeRQuCkKEjIUtIgcQhIUro84QyYZjPIoVKgKBwyp3AAZVd0rRnByfJLS5UTm4kznmMJHbnuoZjK/2W8lD38rDhzfnSa442rZd5KCV4DD4qI1R5YCidKXcznKW2s48gSHJUWojZSndRlhUZR1Ym1eKSctS0qdL2HCSdJCNspnJShRhGFzOw4GXKTHIoWoxzVIpAIgnwPBJaRFEApAomqQc04mixtupG8kCNnshVGOQ2nGylbjn1UQUzTqABAwOqGSZjsH3hTxkbtUDdiFMwDIPUIppmjzKnYScBQtGcKwxuN8KKJNpo8NPvKvRHZU443OI2K0oIM4OCAubksb4Y5fC1StJeD4rueG66OlY9jhjWR6w5rkqSlk0iQRPMY21hpx866ewW11wM+mZkYiZqJd1XkfX8M+ow+3t6X01mPeTrqWhZdHvnEmA3DduZQMdBTvkhMrnFw0lzRs37VzkFfLANMcrmgjfScZRsqjqBzyWHFxzjwmOPw35cu/fTq6WnjbI10rg6PmHDktCpiiLR3YaPMbLl6O5Pj2DgB1CsyXMuad/pXVhlqenPc8b2nrXtc4BpyGtAWe4EnKQqWuO52WrVVFuNvwxoEmPVxzz5rWZ3TG4+d2zG1YgHtYKhqrk6VuC8nHiVmVlSNRwVnuqfWO6z8bkJy+PVa9dQVEXdFwa7vGhw0uzj3+CoSUzCdInZrHNvT51TdVED2j4c0AnB6rbHjsY5cuNaQomRHFQTr6MbzHvKvUNrhllbIAZImkamcifJUWyMqXNe2VodpaCx2xyBha9urYKNrmyPDi8AHTvpU815McbcJ204vt32xbzRiGqkMcRhjccsYTnA9656fIdhdfxHPC+drYZmysEYOpvLPguRlwZF2/R5Z5YS8k7eZ9d4zL8Vdw35FCBhXGU73nYZ9yB8RbnPRehhlPTyc5fasAmcFIW4QrVijPNCSppYnsa15Hqu5FVzzQQdJKWFL0TYVQ4ya1pgqmTdHDmtekqS5rSHbhVq2Dv6ZzcesN2+9UbbVYIjdsRsujju46LPPDf8dZOW1AbIPxgNXvWLXUutjvHotOmdsA4+qVLNC07YTsY4Z+NczTvLwY3e03b5E8kYyp6+ldDL30YH2qBswlbtz6jwWOWLbW/yiFzAonbI5nkclCQ525JHuWaojkqGMODnPuVeaSWXAYwgeJVktA6IHdENIqGFxGHvPuykImtGwU7t91GUNIiKB4DhgjKkKjcp00ijNT6TqadvBVnZC05GgsKovA5KLHRxZ29VG0ogm0ovFEb2kUOE6bCLEeVhsBJPhJRpoyE/JCEa546qJp2RtO+UCNpwmjJKEsIQQUY3WkRsgj5JsJyMJpoht8yNp5bKMKZuFUZZDUjMAYwogcKdm4yeaGdSNOThTxu35KFg0nf5FKw+slQtQjV0XQU9guBsrbq6mcKFz9PekjGc45c8Z6rn4XBxxyK6a33u4w0DaGOslbTB2oRA+rlc/LbG/DJfaajtsLac1NXI9kOdLAwZdIfLyHUrToqGiqJmtjqX4wXFj48PcAM4aRsTso64OqGUtUTs+HSQBgNc04dgdM7H5UraJTXwviAHdOD3uOwa0cyT4YXFllbXdMJitG5TammF5hjaNMbGHAa39vmUZuM0ulsknqtOcNAGffjmsqokYJ5RCT3es6CRuW52+hBHI5Z3C0ryeNdXSvon2+R0r3Co/EAOyjjeSsWGVwwtShqGNqGGZhfGDlzQea5/tXj3d7XeSZzS/G9w6o3ykDmVAZozI50YLW5yATyVi412qCClETGCAe2Bu/Pirxu4zvGi9K0HnlM6uJGxKzZJiThuT7lA7vTuAcea1x47WOXL49RZmqdRO5VV8m/NRyFw3JHzqB0zQd3BdGHFY5eTk2mLyeqTHEu5qsXgn1XA+5E1x5LeYua5VfZJsi9LczYFNSzU8cUnfR63Fvq+RVWR4Iz1U447yssFzsx3tNJWFzcc1VLwXKMHf5UxOSuzHCRxcnJcva1HOW8jhA+XVlQ5wh5la44xzZZ30JyBGeSjctNMtp6SRr3mmk/k5Ngfiu6FU3NLHlruYOEWSCCOisVje80TtGNYGr3qvHZy9dqoTpspZCnZkVjXKmdTzelxD1c5eB081sKOUB7S0jIPMK8MrK1wy0jt9f3kQ9bJW9TyipiLR/KtGceIXFyRvt8+tuTCTt5LXoqwv0ua7DhuCuj9puHlhPcakzA8FrhzWDW0T4JO8j//ANW22oMntY1eKaVoc0ggEJaRhncbq+nNNnZLkHZ45gpKxX0LTl8eWu8lQZO5rzHMNLhyPQrHPCx163NxKQonKRzhj3oSsxERblREdFMVE86QSpXER3QOGyWrJyn5ptIhdyVF/tFX5NmlZzzuprfi9hcT0ThINyjEXiUtNblIBJSxU0s79ETC49cdFdFPDSYMgD5PoT0z84oNikcMtY4j3JK46skB9U4Hgkn4jzrmG5RAoWo1wx6Vp0SEFEmVEjaUAOU4OFcRU43RYCiaVIFUZ5EpPAIMImps6kBUrDyAUIUkezk2dWs5Rc8YPVBnOMKUDA2HMISmjzqBJyul4ahpau7U0FbUej073YfL4BcuzPU81fp5ywBY8uO424svGvSKqWjpGT01DURzU0LiWF7GuMhwMk5+bbwWHU3N8sBijhhhYTqeIhjWemfIeCxGVeWe0l3pcc5yuPH6fKW23brz+olmouseXHBPzrQpKd87mxxtLnnoFkQu35rWoK000gkbzAwp5Mcpjbj7Rhljll+SzLDJTyGORpa9vMFSQyaVDNWmrnL3buK1LXTMEjppAHOjbrDTyzn9nNRjjlcZ5TsdeXSeno6uV20LwPFwICsVbYmua3UXmNgYT4kKxDUS96063uy7cZ552Kz6rDJHMyCGkjIV8eE2OblsxV3vGcNaB7lBI4kc07jlRl2ei7JNPMvJVabkqEoGSr0u+VQlG5VyJ81STU05Y4g+SUVzfE8NmGRn2uqGQ7qpMMtzhVIN7dGyYSNDmHYozv1WJaqkh5iJ28Fr6wnIwz3j0fGyEg5SD+ecJtYWuMcuVPhOh1oNZWkY1McKNx8kBeT1Th5HmqiDFXYGGWi09RnCijbBMcOJa76FowQCLDW8lthNllfhhvBBLTzCBWqyLuqp43553UJWeU1WkCDkKN5RdULlC8UMrGvYWuAIKzQH0EwOSYXHY+C0nIHsbIwseMtK0wzuLaVZhm1NDmnIVuOYE4J2XOsmloZNDjqidycVpQ1DZGhwK6OrNxOWG16eAOGRuCsStowc5zhbkUw9l3JQ1EQOcqbC488sLpyj3TU7vjMHj0Usc7Jhsd/BXKuAb7bLFlaaebLOXMLPPB3Y6z/7aBGFC/DgQUUEomjz16hKRuW7c1zp1ZdVXIA2CbkjGCPMbEIHZRtcQ1D9Mfv2VJjDI7AU0+ZJAxvIKVrAxoASb43UR6AxmBjPipIKaSqk0tGAPad0ARMhfNK2NgyT9Hmrz3NhiFPDjA9tw6lVjNpyuifNFSRdxTjO27up96zJXlx1Hmp3+KqPduQqs1BhN0x3KSi1HxSUbdHhGM3kn3xzQtyiXDHcMbIkIKIY6poEEauU1ku1bH3lLa62Znxo6dxHz4UNRR1VE7RVUs8DuWJYyw/SqlJEFI3dRKdlPM5oIhlIPLEZ+xVtNhxunwjEE437mX+7P2JmgucAAS48gBzVSxlYdqkGxBJ6pej1H9BL/dlOIpXEhsUji07gMO3vRuIsqdrt+SnYcnChbDM1pc6GUAcyWEAI4Wvc4ljXOI3wASmjxqcc1MzbbxQ9zI0anRvaPEtIRN2IU+yvSdpOrHkrUeNI3wq9NFNPLohhklefxWNLj9C0HWm5QM1SW+rY34zoXAfUpuhN0mux18lM2fA0jqqIfvge4qZjJTjEbyDyIaSpuMPysalNUBhAHPO5XXWuEststyc+N0TXdyI9W7ifHyXFU8Mob/JP5/FK04ZZI2gFsjRz3BAUZ4b6h48tndjrqXNUyZtJA7vms1bOzt1+VY8r85CgguU0GowzOY5zS1xacZBUffahhLDj1WXNzzKagyUJKEOyk5bacfkil5ZVCY7uV2VwDSsyoeMHCrSpVKR+Duqs8g04RyvGr3KlUSYJ802k9rdsefTAV0D9nEeawLNGZJw5b1Q7TO4JyMuahLk2coSchBqWsjkyqXUlhRA5KlyqjOmRJISU06PkgghaFFWesGPPJZhTh2kgjmFpjlo/HbSu7BqbKCCCMLLz4laT5PSKEjAy1ZROE+Tu7GMInCEuylnKAlZLkJ2OiAp0xTq4hlYyVpY8ZBVSJ7qSTQcludirbuainjEjMdeivDPVa434q0KjIBB2U7ZzI3SVjRTkNLSdwcKxFMQ4broK4Jao7EYWPUx6tuq16o5aCOTlmSnmk147cazo5HQS/wBnqr+dTdXRUZ29UdJLsY3nYciVzZzvp2Z4+WPlEz2YOpvXmFFI/wBTzVglVnty9ZsYihbzeeZR6S5wa0FzicADqUekAAAEk9Atugt7aCAVVQP4w72Gn8Tz96JNquWlMwCggMZwahw9c+A8AqLiAN1bqCXPcScklUZjkYW0x0JuoZHElV3uwcKR5wFE7nkqM78N5+IcJJsFJZr8mQlzCEZ6owcLijvEvauxfgCiuVM/iS6wNqGNlMdJDIMty3m8jrvsPlXiwO6+ruyeNsXZjYw0AaoXOOOpL3KOS6hY+3WSz0tDEzvZYoI86W63Bgz4BVrvZbdfqCSjuNLFUwSNxh7ckeYPQ+YXjn3Qssmqwwaj3ZE79PTV6oyvSuFuIrYeFLR6TdqMT+hRd4H1DdWrQM535rPV1tVvw+Z+LuHn8NcUV9mLi9sT/vTjzcxwy0/MfnX1na6OOntNHAWMzFBGz2R0aAvn7tSfS3TtUohRzxTsmbTRl0Tw4Z1kYyF9CXGb0S1Vc4OO6ge8Hww0n9ivO7kLGJ3U8bgQWtIO3shfKfD0Ih7RbfAR/J3RrMe6Qj9i+q6WTvaSGUHOuNrvnGV8ytgFH20+j4xovYx7i/P7U+K9VHJPT6d7lnxW/MF512bRsPEPGwLQcXXG48ivSF5z2a/hFxv/ALWP1FRLdVVk8o6zia1MunDFzogwapqZ7W4b1xkfTheRdiI18R3IOA/xNpIIzvrC936Lx7szt/wT2lcTUOMCFjmtH9kyZH0EKsL+NRnj+eLoe11rY+CMtAH8bi6Y8V4xZLbNerxSW6E6X1EgZq+KOZPyDK9n7YvwF/8AdxftXnfZSA7j2kz+LDKR79P/ANrXjtnHaw5sZeSR7fZOH7dYKGOmoKdkYaPWfj1nnxJ6q+yognL2RSxyFhw8NcDpPgfBPOS2ne4cw0kfMvGOyCokk4ruAc8nvKYvfvzOsbn5ysNWy11WzGzF0naTwpSOtEt5o4WRVNP60oYMCRnU48R4rqODY2u4NtBIBPorN8eSscUMEnC11aeRpJf1SoOCfwKsv5pH9SPK3BMxk5Omy7uYzhxjB88Bcp2gPi/gu8xuZnvo+RHiuU7VpHMv9AA4j+Ku5HH4y4dsriN3EjzcStuPj3rJy/U/UTvDS/HJjmpmyFUGP6gqYSEldXjHj2rzZEi8+KrseEbn+qlcSlBPJhqy6iT1HOJCsVEuTjKyquYE6QdgjTXD2gkky7PJUJH65cc1JPMGtP0KO3xGWYZ8d0adMnW3T2OIMYHeSszO1TOOeZKCnPo9ISNidgowd1rjHJzXvSUOQPdhMTpaSq+slyqRz+Kwx2+cKfIPIquB6qYPcx2/JPSbE6WUweHb9E2Uk6FlMXIUkz0sUs+mXS72XbKCYd3M5vnlRvOkBw5g5VisGqKOcbh2xWk7xVJ2q5TO6JEplmrRikkeSizukozwhRFCd0HFKpbplDhtnmgZIWuwTzU1ZjQzxyqT3YkaV1cd3i6JNxsaHS0Jd1adgsiR2HYPNbFFIXxuAOCW4wsmqbiZ2OhwmvxVZhlgKqq3L7Cr4UWbdPFUjKghul2/mpW4f7PNBDSuk36LSp6QBzQBn5FneOMuTLGXpJbqM6xK8AkHZWq6Yufgnlsp/VhjwOZWVVSHUnqRhvdQTnBwqMruinleeqpvO+UW6dPHAO3UbjyTlyAnKxrQkkCSRsUFHlCBsnA81wvRSjbC+suyz+bKw/m//M5fJbTuvrPsr/mxsP5v/wAzlHL+ox9vO/uhP8c4f/In+tq8WwPij5l9Bdq1op79xtwba6pz2wVUk0b3RnDgNjt8ysjsF4X/AM7uX9637EYZyY6pZY7rxfgSnFVx5YYcbGtjJ/8AKdX7F9P8aT+jcEXycHBbQTEf7hXktt4OouGO3OzWygkmkp2UxqyZiC7Ol46dNgvSe06buOza+Ozu6m0f7zgP2pZXys0ePUbfDsoqOGrXMDnXRxO/+AXg/ENOabt/jGMa7jTyD3ODV7N2fz+kcAWKT/Q42/MMfsXl/HNP3XbxZJMfyzqV3zOLf2I4+srCz7j3Veddmu3EXG/+1j9RXoq867Nfwi43/wBrH6ipn607+0ehl7dWgkaiM4XE2+g9D7X7tOG4ZV2uOUHxIfpP1Bat4uPoXF/D9OXYZWNqYfe4Na4fUVput4N7iuAxltM+B3jguDh9RS9DW7/047tk/AX/AN3F+1ec9kv4eU3+ol/VXo3bKccCZ/0uL9q837JHZ4/pR/8Agm/VW/H/AIq5uSb5o+g6r/FZPyHfUvE+xwY4trPzM/rtXtlV/i0n5DvqXinY6f8ArZV/mbv12rPjn4Vpyf5MXrnEn4M3T80l/UKp8EfgRZfzRn1K5xJ+DN0/M5f1CqfA/wCBFl/M2fUo/wCLS/5Hn/a27HEFv/NT+suDbIV9EXLh+1XeZktfQxVEjG6WueOQzleV9ptot1lqra230kdO2Vjy8MGNWCMZXTw8kusXnfV/T2b5NuSjkB2UzXlZ7H7ZVqN+diV16eZlF1jsHmjkfhhVZjsqOpm0swCkWMV6iU6iMrJnl3dlTzzE6jnyWdO71SScBFdPFhtDIXSyYB2HNbFrhy5ob8pWLC4zSBjAQ3PzrqKWMU9OOWpwx7kp225PxxWpH5cGjkEgdlADujytdPPt8rs878MUcO7s9FWkmLpMeatRDDUxeosJOIIwo9XknyhiHJid10FTA5GUBAc3BUbXOY7S4+r0KVipE+UsqPUmyg9Cd6wIzzGFYtjhV0MlO7Bczce5VFXpKl9FdNQ5F2cdCFrh/GmOMs0n9aN7on+01Nla9zoW1UQr6TBB5t+KfArFZIHbHZ45tPNLLH+FIN3JRlETlCAoBuaYNRIZZWxRFxKcmzxm7pRnPe1YGfUjGD5lUZjiTA5AqUmSZ/q5VmG3ySEEtyVvL4zTsx1JqlSSEMzlRysLiXZ5nKvi2yN/Fx7kz6GQcmlPyibkyJm+rgKWkt0kxDnDDVqRW0u9Z4xutBsLWtw0YARcmeXLrqKDKRrBpAwApg0RjYKcswo37rNnMtqs7yWblZ8p3yrtQdWQFQm2aShtipznDT5qmVYnOVXztss8668ZrEJ5BATuiJygcsjhkkySNq0xQUQ5qMb4RjZcL0Eo54X1p2V/zY2D83/5nL5JB3X1p2VOD+zGwn/RyD/vuU8voY+3EdtV1qbHxHwtc6QM9Ipu+kj1jLc+rzHyr1HhS5T3jhS1XKq09/VUscsmgYGojJwvIfugwfSrAcbaJ/8AlXqfALccA2AH/MIv1Qs7Otq325wwd72+iXGe5sec+GXkfatvtEslw4j4Mq7XbGxuqZnx7SP0jSHAnf5FFRwau1i7VOB97tFNHn8qSQ/8qu8YcYUXBdrhr66GaaOWYQhsIGckE536bI3dzRfAeArRXWLgq22u4tY2qpmOY4MdqHtEjf3FcJ2kU+jtW4Nqf6SRrD/5ZAf+Zeg8IcV0fGNndcqKGWGNsroiyXGrIx4e9cl2m0//AFq4Gqcbi592T79J/Yqx6y7Kzp6YvOOzQ54h44/2sfqK9HXm/Zn+EfHP+1j+1TP1p33EPatcPgm88IV+cCCvc4nyw0H6CV6aCCNl4929D+I2PHPvZsf7oXo3CFx+FuErVXE5MtMwuP8AaAwfpBVZfpKjG/nY5jtm/AP/AN5F+1eb9kbs9oNLt/3E36q9I7ZvwD/95F+1eadkW3aDS56wTfqrXj/xVjyf5Y+iKr/FZfyHfUvEuxo54srPzR367V7bUgmmkA5ljvqXiPYy0jiuuJ5tozkeHrhZ8d/Cr5P8mL17iX8GLr+Zy/qFU+BvwHsn5mz6lb4nwOFrsf8ARJf1CqnA34DWT80Z9Sj/AIrv+T/44ftWv91tF7oIrfcJ6ZklMXObE7AJ1YyvNK69XK6yRuuFbNUmMEMMrs6c88Lue2cA8Q23ypT+uvOMLu4cJ4S/Lzvqcr52bXWEgBTxvwVSaSGAeSsRHI32W7hyna6JS1pKp1NTnO6aeXDCAVSEgJL3cm7pWqxw2U8jYmancuYB8VjTSvlfklSVVQZ3kk+4Dop7dSGaQPePUCju114zwm6vWqk0sErh7gtXVlRAhoAaNhyTg5Wkjj5eTyqUIJpgxmAd0nPDGkkqhLIXyElVGMx7SxnU8e9abeSzqYAvyVeDsdEDOdpEOpNr8kDjlCNJQ7PJM71hgoWuAG6j1guIQErSRzRZUepFlAFlVquP1BM32mnf3KdIEcn7tOxVY3S8LqrloubohgEHIw5p3BCOsoIqxxkiwx/ksRofTTkeBWzR1AdgkromqOWXH8sWfJS11OfWj7xvjjBUZkmbzpnhdY2pD4Qx2gjoSN0B9GcNEseW55t5hK8eLPHmlurHJPqX6doX5VGV087wC0gDphd061UEjHPbUObts0tysWWjDXluOSmanp0YZYxTttvdK5uW4+RdVSUDImDI3HkmtNIA0HC1+6wss89tfaiaZmPZCryUzAMBq0pG4VWQgblRMqzyZc8QGwGFTdtstGY5zlUZBglbSsMorvJCgkcQFK4qCQ5GEzxipLuSqFS4Bp8VcmOHYWZUPy4hDr44qvy45KHR4IlLAG94C84aErjK6rekTaZ7uQJSdRlntHHvVuWrDciPYeKpyyukfkuKmzGJlpCkZ1cPnSU0bNTASUkfiPKuRbnG5Rg7KMFG1eW9Qa+i+wvimlq+G3cPSyhtZRPc6Jjju+Jxzt44JIXzoNyvROFey7im82uiv9orKSnbJl8TjO5kjMEjoNtwllqwPoriDhay8UwQw3iiZUshcXx5cQWk89wtKNlPb6RkcYZDTQMDQM4axoH0ABeWUln7YqSIR/DtrlAGxmAc759K57jTh7tJmss9RfL3TSULXMD4aeQsDi5waNg0ZGSOay8f9nt6DwNeIeI+I+KbvTHVS+kQ0sD/AIzY2HJ9xLiVzH3QE2myWaDPt1T3Y9zP/tZdo7OO0nh+mfT2q90dJC9+tzI5jguxjO7fJcPxF/Cm7cXwcL3u6+mVkNSIIy92Y2veBuDgeIV44/lvZW9PUuwOoL+GrpATtFWgj/zMH2Lpe0WnEj+F58bw3yn/APlkLzyzdmXaNw9HLHab1R0jZnB0gjnPrEbDm1UbZbe0XjGSup239rzaq0Md38mMSs3Dm4b0TuO7vY3qPodeb9mX4R8c/wC1j+1cperZ2qWGzVV0q+JGvgpmd48RS5djO+BpXL8B/wAMr7croywXn0aokIqap8j8d44nGfZO6Uw6vabn3Onc9vR/idi/10v6rVtdilxFXwS+kLsvo6l7MeDXesPrK864+4b41pLNDX8TXaKtp4phHG1r9Ra53h6o8FW7P7VxrWsmPDdRJRUsjh31Q4hsZI+TcjyV2Tw1tluzk3p6l20fgF/7yL9q8Y4QvP8AB7im33OQ/eY5NMoG50OGHfQc/IvUbj2c8aXmh9FuXFkVTCXB/dSMONQ5HkvM+JuDL1wo4G4wNMDjhlREdTHeXkfIquO4zHx2z5fPymUj6gp6iGsp46iCRssMjQ5j2nIcD1CzrVwzaLLVVNTb6KOCaoP31zc775x5DJXlvD3BnaDZ6WJ9qvFLDTyAPETpS5uDv7JGB8i35bZ2ozRlnwxbI8/jRtwfn0rK4a+W85Le7i0O1DiKC1cMT0Alb6ZXNMTGA7hp9px8sbfKtngn8CLL+aM+peXVfZVxbX1TqmsrqOeZ/tSSTOLj9Ct8OWfj2tsVNLbL3HDRAOjijdJjSGuLfi+Sq4Y+GpWUzznJu4ou2X8I7d+aH9crzpuXEADJPJdVxzZ+ILdNSTcQ17auSVrmROa7OkDBI5DxUvDXAN3vdMKqKNsMLx6kk2QMeIHMrq48pjhN1x8uOWfJdRzGPXa3wUriGZJXof8AghuTWktuVK53gWOAXD8U8PXfh2ZkdfT6I5DiOVnrMf5Z8fIqpy43qVneDOd2MaebWSAVm1VTq+9x8hz812tm7Nr/AMR2WC50M1E2Cozp7yQh2xIPIeSrXvs2vHDVJHV3F9K6B8gjzC8nST45AU3kx3rbfDhsnlY5OiozUP1EYb4rdY1sTAxrRgLoeG+B7jxBb31FvfTNijkMZ71xBzz6DzUXEXC9dww+nbXPgcZw4s7pxPLHPI81WOePlr5Ycs5LPKTpjZRFwaMlRGUAKB8pdndbOWQUs2px328FFzKBxTtQvS9TDHzKyHKrTnDcqbKGWftLlCShymQnQ3O2wFGzOclOnCZpc4SygzlMSgkmoBA45KDKQOUBZDBURjAzKwfO1HG0AamhQscWkOBwQchFJVYdqIAzzx4rTDL+tN+U0tNqXNGFKyqLjuVnmVrxnOAUQcARgrS5IvFGoyctJ0nGeaMASPBJ3Kz2PytW3U5mmYcZGVGV1ETCzLTp6KibHRscBzCJ7QOqtl7Y4AwDYBZk82XFcvuu3KyRHMRqKozHchTSPzk5VOR3NXjHPcleY7KhOTvhXJXKlLu5aRG1R7sBVpZD4qeUY3VSYbE5VtIpVDjqOCVQflzyr0oJcojGMZQ6cLqKmkjdBLMyNm53VlwJGnHNZ1VEWDLlnnlqN8NZXs4e54ydh0RRtLn4ULHZaPcrVI0ukz0wspdnn0ujQxrW5HJJItYTvukjdc/biUgSEwOUlxR7SZudl9YdkH811l/Jk/4jl8nMO6+seyD+a6y/kyf8Ryzz9HIvcYcfWngk0fwnHUO9K16O5YHY04znfzXn/FHa7w7xJZH2iihrm1FRNAGGWIBu0rDzz5Kp90P7XD3un/5V41bP8r0P5zF+uEscZrZ7fbXivmu8/wDaHb/teD6mL6T6FfNl62+6IaP/AO2pz9DEuP3SyfSi807Kf8qcaf7Zf9RXpa807KD/ANKcajwvL/qKn4pu8vVA26WWut7h6tTA+I/K0heI9g0bouJLzG8Yeyla1w8CJMFe+ryPgC2/BXa3xhSBulgaJGD+y94cPrTl6qb7ja7YqV1bwfS0rPbnuVPG33uJH7V2trtlNZ7XT2+kjDIIIwxjQPDr7zzXOdoQBobHn+u6T9YrsEvjRyay25KDtAtM/G0nCzWT+lsJZ3paNBeG6i3x5LU4ntMN74auFvmYHNmgdpz0cBlp+Q4XglxvcXD3bPXXaaJ8sVNXyFzGczluP2ruH9ulrfGWiz1uSCP5Ri1vHeriynLO5k07R2s8PuFBbu6re/cI4M90MajhvjyyvSV8lWRueJLYRy9MiP8A8wvrVHNhMbNDg5LnLtwt07VLBarpVW6eGtM1PIY3lkQIyPDdXuzeQScDUDxsHGRwHvkcvE+MoXScc3rSP/Fv38OS9s7N2hvAVsaDnDX7/wDnKefHMeOWfLPi5bny2X4ZPaFb4rlf+GaORurvp3tx0A9XJ+YLv4oo4Ymxxsa1jRpa0DAAXH8UEfw54Sz/AE036i7PwWeX6yNsJ+WVcvauOrXd+Jamx07JhPDrxI4DS8tOHYVrjCzw3zha4UUrQS6Fzoz8V7RlpHyheW8CRH/CpM8n8eqx85XtNWM0sv5DvqTzx8cppPHn54W1yvZazu+zq1NPPEn67lL2j0XpvA9fgZdABO3/AMpyfoym7ND/ANQbaf8AWf8AEcukr6VlbQT0sm7Jo3Rn3EYS3rk2evLj1/pwnY+SeGKsn/PHfqtWL2znFXaN/wDu5fratzskidBw/XwvGHR1z2OHmGtH7Fg9tR/jdnH/AOOX62rfDvnc+c//ADaeWudjmoi8Ekp8F+wGVpW+2smqI4y3vJXHZhOG/KvQkry70oMa+TAYxzvyQSrDKGrecClmJ/IK6V03wcO67yljI/EY7OPmVN3EEmsgyED+yrmG025fEV6ay3J7f8UkA/tYCtCw3J2QKf53hHFe2POO8mJ8yrUd0DiPXd86f22GVz36UX2O5RjJpnEf2XAqpJS1MR++U8rfe0rqoa2nkx9+ew+e6tiQ6dTJ2vA89/mR9qo878uFyku4001RtNTRPz4tUUnDdvqBlkcsB8WnI+YqbhYrHOZenGE4Ta8ro6nhKoB/i1RHIPB3qlZ0vD9zizmkecdW7hStmowMKx8H1jN3Uso97EDoZWD1onj3hEh7gCcBQvdkqUgH25A0ddiSgzSDZzpX+4YT1VYY2qU9DWNgFZTlwjzu0nY+alpppntDXAe9bD7xDJAIfR8MDdI8gqUTYzJ6owOiuTpvctY6q5SQl+NZIBXU0UkdPEAwDPiVz9O0+qtSJ+GjySy7cmWWq1/S3O5uUMj9ZyqjZfNCZT4qPFN5LTzSgHAKrSPG4ymkcMqu9+OZTkLZPeMqpIfWyje7KryPwVejiObkfJU5ASFZkdkHCqvJLcAIaYqzxsfJQPOFYeCWqu8EFG3Riic7fdUa14dHp6q6/cYKpVEeSs85uOnh/ZVgwWNycErTp2hgySPkKyzCUPcnxKx7joy45l8tgyMyUlk92fEpJ7qP/H/2wQnCFPlcO3eMHBX1l2OnPZZZCfiSf8Ry+SgdwvrXsc/mpsf5En/Fcpz9KjlO3Sw3e9/AfwXbqisMXfd53LNWnOnGV45/B68WW6W190ttTRslqo2sdMzSHEOBIC+sbzxPZeHTCLvcoKPv8933pxqxzx84XkHa3xTY+IpOGY7Rc6esfDcA6QROzpB0gEqZl8Hp7seRXzXev+0S3/a0H1MX0oeRXzTev+0U0f8A9tT/AFMRx+6mvpZeadlH+VONf9tP+or0teadlAxdONf9sv8AqKn4pvQn1jGXCOjPtyROkb5hpAP6wXNU9tNN2p11c0erWWqIH8pkhH1EKDii5fB3aDweHOwyqdU0zvPU1uPpAXYejxuqW1GPvjWFmfIkH9gR6HtyfaGcUFi875SfrFdiuO7RB/ErD/tyk/WK7FAfKPHf4f3/APPX/sWE0lvVb3HTHO7QL/pGc1j/ANiyIaQYBkf8gXdj+sedn+1XbCSeIbYBk/xuL9cL63XypYiwX+2BoAxVxfrhfVaw+o9x0fS+q+c+MW54yvLc4HpTuS9h7OBjgS2D+y79Yrx3jB2eNby3xqnfsXsfZz+Att9z/wBcrXmmuLFh9N/myVeKW5464QPhNN+ouz6BcTxU8jjzg5o5Onnz/uLtugXLl6jtw/bJ4hwLIXdqcreQDqr6yvaav/FZfyHfUV4dwAc9rMu/49X9ZXuNV/i0n5DvqKvm/aMfp/0rmezU/wDUG2/+p/xHLpYqpk1TPAPbh06vlGQuY7M/wAtn/qf8Ryejr+77S7rby7AloIJmjzaXA/QVGU3lWuN1jFnhag+Dq3iCIDDX3F0rfc5jXfWSuE7aGOkrbMB/Ry7+G7V6PeLtQcOUdRcap2O8xho9qRwGAAvn7iviqqvNc+pqHannLY4x7LB4BdH02Fyy8/iOb6nKY4fbntlvfFSsGXDP1qlJXSPdljiAq/cvkJc95JKbu9BIB2XozPdcfHhjtMJnndxyfNE2YOdgk/IqhJkdoby6lWoY2s3zunc/4rO44rsAYSN35V5rBjIkcPes1krQdsKy2ckYBCXnXNlnf4sPqJYXZa7UEcV5fH7WQqurKYhrhuAU5y35RrHL3G5BfQQDqXSU3FcIp2t7vLhsThedOhYfZyPcma+aE+q4keCrzmRzgx94vSH8QUsp9ZhafFqmp7jHK06J9/BxwV51FcHMwHgq/FVtd6wdhPxjLPiyju/STJhuNWfBVqhsZOl8e/uWRbrgY8Euz4ZWk2qEz9T+ZSkc+UsU56SB5P3sLMqaSBnJoBW5URtkb6j8LPkgDT62/vTPHKz5YjqcE7YARNj0EYWg+NvQBROhPRDacm01McAZV0O08lmxksKs98CBupZZ91YL8DmgdIFC6bbmonyZxgoTIsOOppyceCqSPcNicqaJ2TvvgKOdut2xSXIrveSMKIlFI3S7TnPmonHbZNUhnKBw2KJzlE5+2yGsiJ2wyoHEnbCkkJ+RQPJznKTbFG5uTjkq8gHLOVO9+/JRfjJXttj0GOnLxqxspXUgzsFagae72A+VQSTYeRywnMVedphTwtGDzSVZ8uXb4SS6V+X9cgE6EbJ8ryXpnHML627HP5qbH+RJ/wAVy+SRzC+tuxz+aqx/kSf8VynP0rFwH3RZ9bh7z7//AJV41aj/ANMUH5zF+uF7J90b7XDvun/5V4rb5WwXKllcfVZPG4+4OBRj6D7kPIr5ovX/AGjG/wC16f6mL6Va9sjA5pyCMg+OV4DduFb1L90DFWR26odRur4an0gMPdhjWgkl3LoQpx+RX0AvM+yj/KnGv+2n/UV6YvL+yGQT1nGM4ILJLw9zSOo3S+B8sztwrXW24cJ1zPapqp8ox/Z0FewQTNqIGTMOWPaHNPiCMrxvt8IEViBAPrTfU1egdnlz+FuA7RUlwc8QCJ5/tM9U/Uqyn4ypmX5aV+0Fuqise/K90h/+RXXri+0uoZS2mzzyHDI7zSOJ8tS7TxU30qe3zDxTR1Nx7S7xRUcRlqJq57Y424y48+ql/wAHnFjWlxsk4xvzb9q6um4cu7e3V9WaCf0X011T35Ye70FnPVy57YXs9U9sVHNI4gNbG5xJ8AFveW46kc04pnba+VrC4niK2DGP45EP/mF9YL5HslQ5/EdsLQGg1sXLw7wL64S5/cP6ealfNfGEzhxvemADardv8y9n7NDngK2E+D/13LxXjD1uOr4PCrd+xe29nAxwJbcfFd+sVrz3fFHP9N/nrP4t/D/gv84n/UXc9AuC4ylbDx3wW95w30mVvyloAXfLmy9R24ftk8E7Pv525x/bq/rK90qv8Wk/Id9S8f4I4dutD2qVtRU0M8dPG6oJmcwhh1H1cHrnK9cuUrILbUzPOGxwvcT5BpKrlu8oy4JZjdua7MjngC2e6T/iOXJ8R3mOxdstLWzuLYBStZLgZ9Uh37cLouzqtp6Hsvt1ZVStihYyV7nuOAB3jl45xvxTHfuI6i4xR6I9AijB56W5wflytOLj8s7b6TzWzDGT22Lvd7nx9xII4dbIRsxvNsLM7k/2ig4/4egsFPZIIm6dUcrnE83HLdyvTuBuFaS12inmjGszMbJ3h5vyM5XJdt21VZcf0c31tWk5N8kxx9RnycfjxXK+68pJwoZHKRzvVJUL+bR5rtxcnH/Rws0tyUTnFETgKJ3NSi93Z2yEFTRTBp3KrJuSNn4tZkrXckfRZLZHtOQTlTsq3gesAltFxXspZVUVrT0S9IB5JFpaJaPawR4FR6cHNLJ63Pu3Hn7ioS5zyia3ByqmVi5lfVTR3CVrtJJaRzBWvS3UtA9ZY7zHO3TMNL8YbI3n8viFT1ywP05BHiFtM9neDHOdO1juocMFwSfWBwOHLj46p2dyrsdW48yq2wy+m03TOeqAz+azW1WeZRifzSZ/a00Q8HdGHZGVRZLvzCstcdGcoTcEhKFzuWEJcSgzuUI0lMukbFC6QublRkoNZaTsPlSqpAyOJd7tlG52OZ5p3uJyeXuUDnAZSXITupUDztzRFxPIqN25x4IayAcSRzULipX9FE47clDTGIXkk8kHVG73oGe2PenGsi6HhsGN+SzpZQXnfKtTv0x4HgsuWQg7DKLdNuLCWpMpKr6Qc+x9CSx83T9uMBJLomC89uJvNfTXZZxnw1a+ze0UVfe6GmqY2PD4pZQ1zcyOIyPcQvmUcxnl1Wj3Njxk1dfn82Z+8izZy6ep9u3ENovz7ELVcqas7rvu87h+rTnTjP0rx0bq+2Ox9Ku4fozP3lIyGyuOBV3A/wDtmfvJ4m997NO1y01dmprTf6ttJcadgibNMcMnA2Bz0OOeV6eL5aXRd4LnRGM/jekNx9a+OmUtkG5q673ejM/eUhZZeQq6/H5sz95K4bK19B8edrNotNsnpLNWR1l0kaWMMJ1MhztqJ5bdAOq5nsV4ks9ms91ZdbpTUsktS1zRNIGlw0bn515FpsvSrr/0Zn7yXdWYn/G679HZ+8q8JrSN3e3qvbZxDaL1FZvgu401WYnS6+5kDtOQ3GVpdjXGNptnDNZbrpcaaldFVF8QmeG6mvAJx8oK8eZBaOfpVd+js/eREWOM71VcT/qGfvK5hvHVRcr5bj2vtc4msl44LbT227UtTOKyJ+iGUOcAM7rR4H7VrRcrbT0V6rI6S5xtEbnSnDJcbag7kCeoPVeBufaHswaquHup2fvIBHZv86rz/wC3Z+8puGOtCZZb2+vPhy1CPvPhKj0fG9Ibj615t2kdp9sjs1TaLLVMqqyoYYnyxHLImnY79XYzyXh3dWb/ADmv/R2fvIgyz7Zq6/8AR2fvJ48Ul2M+S+k1kljgvtulkc1kcdVE5znbBoDxk/IvqH+HPC+4+Hrfn/XhfLuizED+M13vNO395SxMtGctqa39HZ+8tMuOZ3tljyXCdOm4klgq+L7xVwTMkhlqnOY9pyHDbcFes8B8SWag4MoKerudLDMwO1MkkAI9Y9F4nT/BeNqmsGPGBg/5lbMNsMQlMtcGH2Xdw3B+lXnxzLGYuTHky487nPl3fapeqKuns09sroZpaV735idnQfVIP0LsuGO0Sz3ukjbVVMVHXgASRSu0hx8Wk7ELxLNpkbkVNWP/AEG7/Soi21E4ZPWef3lv2pXgxuMn8Xj9TnM7l12+l33e2xx633ClazxMzcfWvL+0jtHop7TLZrJN38k40TVDPZazq0HqTjHuXm/o9r/zis3/APwN+1VqiO3DcVVbnlvC37VOP08xu60y+quU1OmpRV897tVFY6u7U1vtlHkaHPwXuLi7OOvPAPILM4pobZSXmOG2VEdRTNp2ZkjfqDnb5yfFU201pDtT6qrJzn+Rb9qJ8Nra1r3SXAMcSGu9Hbg+45WmkeW5qPduBuNbI3gy1w191paeqhi7p7JZAHeqSAce4BcZ2vXq3XaptLrbXQVQjZKH90/VpyW4yvOS2z7A1Nb8tO395G1loPKqrP0dv7yjHhmOXkrPmyuHjVZzgRjzQH+VHvVx0drDT3dTVud0DoWgZ+dR08VMaj+MyzMGNu7YHZ+crrx9McepTOIIUeFq9zaR/wCIrf7lv7ydtNa3HaprD/6Lf3kmDJa3KIQ58FtMpLWDn0is/um/aiMVqPOorP7lv2pHMv8AbF7j3JCnz1WwY7V1qaz+5b9qYi0j/wATWfJC37VO1RimnwEUTPW3Wti1f5xW/wBy395RvFpbg+k1vP8AoW/vI2NWqmnHVFhW/wDon/Oa3+5b+8l/0T/nNb/ct/eRseP+1M7JiA7mFcItI/8AE1v9y395NptP+c1v9w395Gzksu5Wc4xB+C7QemeRRNJB6Y8QVZqGWl0D9VVW7DYiFv7yGj+B2w4kqK9xzse6aMfSrxz+HTJ5Y7M15B5qVspUrG2p7sNqKzJ//C37VbjttI84bNWH/wBJn7y18mNwivFL5rSjky0BEy1W6JofJWVOc+z3Tc/Wr0cNtA9Woqflib9qXlHNnjFMJY2ytHure3/xFSfdE37Uu7t3+cVX9037UvOMPHbLPLKikwtORlu0/wCM1XP+ib9qgMdvwf4zVf3TftR5KmH+2Y87KBx2K1HMt249Iqv7pv2qF0Vs/wA4q/7kfajyaY4f7ZmcHPRDnJI6rR0Wrf8AjFX/AHTftQFlr6T1Z/8ASb9qnbSY7Zrx1zuo3nIG60iy18zU1f8Act+1QyNtRaSKus93ct+1TclzFmSHdNEfvgCUhGNum6GNwBPmqxvbSTodQeYVTOQVNO8ucqz3aWFPJ0cU0oucQ8+9JMYnEkg5SXLY6umPsm6pJLjUJeo9nvDkNdYKiiqrfLLNxHFPBTVWgltN3IBaScYGqTb/AMq8r36Lrqnix/wzaqq1uraSht0VPFHT9/ue73cdtvWOT8qdCXh/gz4Rstdc6iOunNHUiCakoGNdLGMZdIQ78UHbYc1aqrNw9RdnlLddVea2orKiFjw1uDoAwHDOwwQfHKmm4wsR4pqb/RUl3ttU+r9JHos7BqBA1RuGORcCc/2jsqd04wt194eqqKvt9RDUG4VFdTGlkaI2GXmxwIzgY6IU1qzgO3N4mZw7R3SplrixlTLNLC0RRQd13jicblwHIct1kwcN0l7tFZXcPTVUklHLEyWnq2tBe2V2hj2lu3tbEHllHVcek8fN4moqIiM07KeWlmf/ACjBEI3jI5ZA59FFBxFRWe11dLw9DVQurJopJpqt7XFjIn62RtDeY1c3HnjknNlpJX2Sw2utr7ZV3Ot9OoJGske2FpjleHASNZ1GkaiCeeFau/CNNY7lemVFVM+hoII5qeZjRmo70juvLcaj/wCUqC/X2ycSV01RQ2esivdxkAc30hpg71x3c0YzuehOBlS8ZXapZw/ZOHK1rG3Cjh/jpa8OOxcIWOI2Jawn3alULW2reOD7ZVcW0ths8tZCRRx1VS+YNc0R9z3jnDByXnlg7ZKipez+C4yUDoqqelbUSSxOpal8ZnJYzW3RpODr5DOMHxVZ/Hlv+H6K+R22d9X6G2ir4JZR3M0Qj7twbgZBIwd+SyXVnCTKtopLZdWU7mu1PfVN7yM/i6MADAPjz8kby+S8ZEVwtdPS32ntxiuNGXvZHPFWRgSROLsbY2cMYIK6SXgi3HiO42eirq2Z9rEslbIYmAFjMYbGM7vLiBvt8yxbxxQ271Nl1tqZYrYxrDNUvDp5wJNe5G23IBaEfGlOOML1dZKB0tuvIkjqqR78OMb8bBw5EEZCfabF6m4Co6qtoIRW1FO6vhqO5pptBlZPGMhjtJxpcOR5qpScESz0HD9dLUFsVyqHRVLQMmmYAXBx97Gudv4BZsV2tdqvlvr7FS1cQpJmyl1VK1z3YPs+qAAMZHyrUfx7M53EwbT6YrtgUzNsUuPVGP8A0yW7J9s7pq0nDzL9TcIUD7nL6JXOrBCDA0Oi0k8z+NnHM8lSoOGbfcaSpr6KWvqKKj0RPAYxkk07s7NycBgAzk7obNxtR2z+C5fQTvNmdUF4DwO973PLwxlULLf6KktdwtF0o5am2VcrZh3MgZJFI3OHAnY7HBCqXJFkblRwmyinraiSqc620tNDUOezS6XMhw2MgHAcCDk8tlb4g9HdwRwy2lfMYWuqgO+xqGHDI22KwrZxNaaE3G3fB9UbLXxNY9nfAzte05bIHYxnflyR3S/UVZZrdbKGlnjjonzFr5nh7nh5HPAGDstMbb7YZ4zVdHX8JUEt6oLTa5qiOSSljnmlnwWtZo1Odtvq8uSyJbDSVForbhap6l3oRaZoZw0FzHHAe0jz5gq67jKnjuVuu0NHL6ZBTsp52PeDFJGG6CAMZBI+ZZzr9b6S111BaIKpgrnN76Spe0lrGnIY3TzGepTxmaL43dWHWWkj4cttdPU1bqq4iSOGCKNuBI1waMuP4u4357qW4cHso6e6tdPOKi3Ra3SS6GxTke01gzq23xnnhVK6/wAc1ls1JAxzJ7e+STvCchxc4OBA8sIOILzZLuam4x2ypiuc4JkHfjudZG7gMZ88ZRbn8lj4/wAaEnCNkZxHBYTcq30yqijdDN3Le6D3s1AOGc7+XJDcaeA8KcK0dzqHU0MU9dHLIxmstLXgYAHMkjA96v8AEt0t9k4wpLiYame409HTujZqYIdYiw0k+1t4eIWLb+NqWlis0dXQSzyULqp0sgeAXOm/HZnk5p3Geqz3ldVtJjNw38C/TPgialkqKaGvE7pRWMAfA2EZc7A5gjl1UFs4ftt+q6OltVdUtmkkf3zKmMerE1urvARt5aT1V2m42pqJlpjo6OpljoZajvDWTBzqiOYYcCRyKr0N5tFkvFPXWSgqmtaXCaOsnD9cbmkGMaRywefNXPNN8Ed14dgobXBXwekRaqjuHwVTmGTGMh40k7HceRWKwD0lx/F5BX7k+yBuq1UdXCXOLj6TM1xbn8VuB9JVWCHEYc44JW8349seSyehHn5Io5AxDM7SNsYVbXl3giVh47Xn1AxgDdQOlcev0qEu80Bd5pbXMEpkPimDyo8psoVpL3hzjKCRxLCjZDJI0uaw6R+Mdh86B+GggnJ8kat9Kk2IO2HuTl2OqgbrOzUQjkPNyqYVXh/ak1HxTOlaOuUPd+Lim7seafhPkSY/IJXd7GWjIymjbgYUgaEbcBVJjF+ck1EkRxhXYpHDB1H51SaQTsrEcgGASnaxyrUhmc8YcSVdidthZMUgHJX4JQeeVDnyi6CnUbXgqbKGekT27Ku5pVt3JQuCBFV4UD2ZON1bcMkqF4Q0im4FpxhRPHJWXbhQSDZLbSK7ycfLlQO5EqZ52IVZ7sZypaYxE93VQ69/BO87nluoHO0py6b447TOdlV5TnARh2QoJnb7JZZdOrCaDrxthJQ6ikstr0xUSFEOa42gmDG5XWUnZ/xLWCm7qjiBqYWz07ZKmNjpmkbaATlx25BcqvTY7jQt417N5zXUvdUlDTNqH96NMJa9xIceh3RboONt3C92ucYfDDFGHzGni9ImbF3so5sZqPrO3HzqpU2K5UdrbcqmmdFTOqX0mXEahKwZc0t5jC9HkrRdLFb47LcbJDW2mrqu/juBjGQ6YvbNG54wRy5eAWbVSnibgespjd7e+6Q3uasqXzSthbIx8YBkZnmMg7DfyRtTBj4E4h9MrKb0AGajbE+ob3zAI2yAFhJJxjfn06qFnCV5qHSAMpmMbO6mY+SqYxk0o5tjcTh/vGy7ziO526WXjwwXOklFTaaCOnLJR9+LQzUG+ONJyFzVUyLijg/hmmt9XRw1FqZLTVUFRO2LRqfqEw1cwRzxk7I2GLR8HX6tNb3VA5noEzYaozSNj7l55B2ojHLmpqjgy+UdydRVFPExzacVZmM7DCIScB/eZ04zt712PEnEVrvVp44lpauEiZ9vihDzpdU91s6QNO5zjPuwlFc56ensBtdVaal7OH209XQVkrdFQ3vnExnJADhkOxkFEoc5wvYIn9odps14hjmgnnY2Rkc2Wva5uQQ5p9xVKn4br6+Sompo4YqQVL6eOSonbE17w44Y0uO5xj9q6WgksNB2vWSe3SwUlE2SGWpZ32qKnk0kyNa882g7ZUV2MHEvC9qoLfVUjKu21VVHURTTNiDmySamzNJOHDoeqoq5+Lhm6yzVcUtO2lNE8RVDquQRNY88mknqcHHlutFvBVzFiqLs+WkZHBUupnRvqGBxLQS4jfB5bAbnouqq+I/hC+XI0HwTdbU5tLS1VLXyiP0kxx479hJBGDkZG/JZ9yhs1XwjeLVYa+lEFHezVRNqZwwvg7rTlhd7eHZA64wnjU2MOgsslx4ZhqKa1zS1VRcW0kNT6Q0MJLc93oP42d88k1bwbfaC31VbUUkYipXYna2oY6SLfGXMByBlbXC9bRxcH22KStgikbxPTzuY+QBzYw0AvI6N80ZraN1Z2kO9Lpx6VFIID3g+/ff9XqfG2Gdk91HioUlrssHAUd+rqapqKh1xdRlkdT3Y06NWRscnopb3wPWUV5npqGRjqKMQls1VK2LS6VocyMk7a/8A/VPR3s2vsnjZRV0Mdcby6QxZa6QM7vGrSc4GRzVezx09zs9Zdayvgq7sK5jnw3Cp0NbHjJmxkd47pjoOiJam4xRo+EL9VT1kbKHSaKcU9SZJWsETzyBJOMefJa9VYQ7h/htlFTA3KsmqoJnMkyJDG8AHPIAbnPLqtbia40UtP2gOhuFO8VldRvgDJQe9aMFxb4gdVJabnaH8CWay1lXDC+tFXCapj/Xo3F4c3UOjHYwfJVMr7TcZ6YEdinrLNQNpaB8ldVV0tNHUNqGmOUtHstHlzz1UFbwxerfbJLjPTs7iJ4jlDJmudEScDW0HIyV01gnp7bR8M0tRX0YlpOI5JJ9M7SGs0Aa859k42KyKGqp2WLjaN1XAySeeIw5kGX4nJLmjrgbrScmTP7WLMqbLcqCFzqiKLvGvZG+BkzXSxud7IcwHIJSrOHrrR0k9RNDGRTY9IZHM174M/HaDlv7F2Ju9DT1dPeOIY7c+5UVdA6Ost0oca6MHDnPYD0bh2Tg52WZTyU9hrOJbpPX01TSVtJUQ0ndTNe6pMpy31eYwNznGMJfct+E/axZkXA/EU5aPRGCSSISxsfUMD5GkZGlucnboFV+B4q2gpjQYM8URkuE80wjhjLnYjZl3I4G/mfJdZBcKJnaRwjUGtp+4p7fTsllMg0xlsbgQT0O4XPcNVlXBNdY4G2yrppHBlRb617WtqGanYc0kjkeoO2UplT8YxY7VXuvBtkcPe1evRoicHgnnsRtjG+V10HDNNBwjJWTxQ1FZ8JwU7H09SH5a7mzY4Bz1KOzTcP27ju4xUc7IbdPTSU0Mzn6mwSPYAcO5lodkZ8FJSUcdp4UqbdU19A+qN1pZtENQ1/qNyC7I6fUruV6RjhjN7ZtTwxNNe7g2GmbR09NUCEMqahoDHHkwvOxPuUlPw7XVQkDGwsbHL3GqWVrGuk+K0nmfcunqK4ScRX0Ri13G11NeHS09RM0ZGBiVjs9BkZHgilqKOa0sorBV28GhrJnNZX6RrjcQWvaX+7HzJ+eV0yzwxt25OPhe6VJLBThkhmNOxs0jYy+Qc2NB5lZ8HD9wqWa2xxRAyOiZ38zYy97faa0HmR9a7ahlppayhvE9xoayq+E9VZJNNoZA0FuHMj2yTjnjooIaqCaqqaa6OtddYZq+oe5z5w2ajBecvYc5ORgjGcoudPHixcjScOXOup4pYIoz3+ruGPla182nnoaTl2Fj6iM5HJeh/CJqrbZq2x3K0077dAIJG1ugTQuY44eNQyQQQduq89qZHS1Mry4PLnucXAYDiScnCMbaeWMx9BBLnAAHJOAPFajKeChAdUNE1SRkRZ9Rnv8AE+SqUpELO/xmU7MBHs+acnfU4+seZXRhPmoqWeWSc5ldt0aNmj5FXeGg4ACB83MA5UDpCeqdykElG4lrstd7wn749FDqTE7Z6rK5riYyuKYyOPVA0lxDWglx2AA5rdpLEyOIVFylETMZ7vO/ypzK0/LGe4xNTvHKdpOcnK2qi60MHqUlGx2nbU4LKqKx1VLrcxjemGjCrZ7l+DA53UzXbYUWloaHNOQmEgRtnY0GSbK3FKBzOFkNl8SrDJhjnlLbPLBtxz8lZbNnmsWKoHmFZZOPjfSntlcWoHZ6pnEY5qk2oxzKc1GeoRtHjUzlA4hM6cFQvmGeaLVzEnkAndVZXg5wk+YYOfFVnyBS0xxDId8qrK/yRyyHVt4Kq95yUN8cQOdlQyPAOOaMqCXmpzvTq48RtfsoZHZKQOBhMd1FreRGkiSUnpjAZRjDQm5JlymLKYAFJMgC2ATaclLPinTUfGE+AeYylsmyiAWU+rPQICkCnoD6JwcdMoAUSYSgg9EWryUTSBzRA5QViQN3JwjGyjyQcElECqTpIN98Iwc9OSjB2wiB6JxNiUHPRTNcGhQA4wEYVxnYlLm6cNG+eeEwPXqhPvTBwB3TZ6StIG/IpDrtzQ6gXbIXP3wCmX+kjnbYwkwZG4Qsbq3J5KQvDG4wN0QZanQmOdGcgqdtXg+BPgqmvUMckxOBkHKryZ+O2mypw0b7E4Vgys0gg7josQSFWWSktAJVTKM8uNafIDnxPVROwW74URkwAAd+uUi71c538ErRJUb/AFHZUzH6sYO5UTsuCKm2fghPD2vXS8NhqJUMs+5AKeV+BgKq45K0yy1EzHvZa99k+UGcJtZWNuz0LKJgc94YxpLnbADqVHn3LbooW2ymFZMB6RIPvTD+KPjIxm6FunZT2KDvJQ2WucNm9I1lVddPWSa5ZCc9OigmnfNK5zjknc5UeVvNQ5jrsYGUxGN02T4oXPPilaW9nbIWE+9GXh27Rg9VCh1EHZQuYJxJjmjbMq+vPNNnbOVPkVxXxPgY1FTsqcgdFlCQ4RtlI6o8kXBsioyBhGakYzyWKJzy1IvSPEo8k/bavpG2VG+o2zkLNdOeYKAzk80eR/bXHzjBOVE6cYxlVHTZ5FRGXfdHk0x41h0hznOVGTkoNWeqcJ722x4zk4CqyvwTlTveGjdZ082px0rPky06MYd07tXqn5E7KsjZ7RjxAVQnKbKx8qvTVa6F4yJGj3pLJykn5jSLdMnJS1LHZGTggc02cpOT2CSykEkKFqQ5SSRAdEhHJLfKYGEQKBOCmBpJsp0BIHZRZUWcIs5KY0mb13RtKgBwealBTlRkm5YRcxzUIcSjCuVnYMkjzTgjPrIAc80wcSSAnsaSZJOyJjd8lKPYZKcuHRNF/hy7HJIuyM9Qo9XybpahnCCuIieZSacps4SBGCgaHsDzRg4G5+VQo9WWYQmxJqA5bpy7f3qHUU+pPafBN3hHIc1YY3THnqqsQ1PHkrBcRtnZa4eh4mfJtuoMknmme71/JMCFGV7FxFndMXIHOwnGXEADJPRIpGha4I5agzT/AOLwDW8fGPRvylHWVklZO6V558h0HkE0v8Wp2Ujcah60pHV3h8iq5Ws9CTXYspE7oCU5dsjZatp3HGEJcgLsoM5UXJpjgkL8IgdShyh1lvJEy/rSRORvzTasAhRd6eqfvA4c+SVux47IuwkHHxQl2UJKml4JO880jIhLSQCCMICCgeES955pjIOijIQEEdUHMBmRAZPFA5AXAKLWkxi2yTopC8NblxwFQEuFHLK54AJ2R9yRUxSVNSZCQ3ZviqxSyMIScrK3ZkhT5TIM+EkySAhSSSUESfLfjD50gdPreG69EfaOKYa+3UFXcbTS1db3ZbBJBGXsa8Etc4CM7bb4zjIygPOst+MPnT5b8YLsKk8YUtLT1MlEDBUyuhgkbb4yJHNONvUzueXjgqxaY+J7nW3Gjc6lpJ6CjkrJY6ihjadDBkgDRzPRCnDZHiPnSyPjD5107rlxS2GnmdRkR1JAgebbHiQnkGnRuVI6q4tYZw+hkaaduqbNtj+9jGcn1Ntt/cnKHKhzR+MPnRam/Gb862BxVdv6an/Q4f3U/wDCm7/01P8AocP7qNhi62+I+dPqb8ZvzrZ/hTdv6an/AEOH91L+FN2/paf9Ei/dRsMgPb8Zvzp9bfjN+daw4ru/9LT/AKJF+6i/hVdv6Sm/RIv3Uwx+8Z8YfOiEjB+O351rfwpu39LT/okX7qccU3c/99T/AKHF+6nsMlsjDze351IJGfHb861P4UXXpLT/AKJF+6t+yRcVcQWq53G3yUL4razXOx1PEHkYLvVGjfYFA049krN92/Oi7xnx2/Ou1uVFxha6C0Vk7KV4uzdVLDDSRvkIwDu0M22IVKiqOKa+7ttkVLpqS9rXtNvZ96BIGp3qbDfmjyTcduY7xnLU351LGWAZ1N+ddTdP4T2q5XCke2KdlBOYJqmOgYYmkYyc6NhuFr3y0cT2Gjq6iest0votTDSujhpGFznysD249TfYpzJNxcAZmkYDm496HvGk7Pbj8pdJ6VxWal1N6DL3wAcYxbWZAPI40dVZo/4T1L2942GliMUkvfVNJGyPSxup3raPm8VXknxciZGZALh86WtnR7fnXT09fxFU0vpMNDNLDp1d4y2sLcZxz0eKmbPxM+aeEW+cS04zMwW1mY9s7+ptsq/+jTkxIM4yMe9F3jB+M35104qeJHUhq2Uz/RtIcZjbmaME4BzoxjK3ZrBxPTUVfWTXC2CnpHtjEgpGuEryzUGt+95HMDJ6kBFuhY867xufab86LW3b1m/Ouk9J4q9I9GFA/vwzvDH8Gx6g3xI0cuikml4tghoppKFwZXAmm/6PjzJ7hp8ifcMpeafHbl9bfjt+dOHBzg0OaT71uzXa+0s7oaprIJW+0ySija4fIWqakvN2nqYqeB8D55niONopYsucTgD2VclvY1pjsLI2Yc9uo+aB0zACS4bea626DiG23MW4z0VVW6nMfBS0zHvjc3GQ4aB48xkbHdZxuXEknpHd0riKbInLbcw92Rz1ersqufXReDnO8YSTrb86HvG/GHzrojX8Tsc5rqR4LXNYQbawEOd7Ixo5np4q9DFxXNb5KgRxtlE8cDKV9AwSyF+cFo0YxkEZys/M/FyGtnx2/OrVC5jZzMXNIjGQM/jdFuVcnFlBUugqaB7Htm7j/J8eDJ8UHTuT08Veb/CJnDlFdWvp5RWzyxRwx0cZeDGMuyNPLmnjl2Xg5Z0oc4kuBJOSSeaHWPFg+VdFFWcTzshfDRvkZOCYnNtzCHgDO3q77KnNf7zC2N0piY2RuphdRxgOGcZHq7jK08i8WO6VgHtN+dCZmn8dvzrTPE10/paf9Ei/dRs4iubuctP+iRfuqd2qmEjG7xvx2/Olqb8dvzrYdxJc2naSm/RIv3UP8Jrp/SU/6JF+6lVMfvGfHb86XeM+O351rnia6f0tP+iRfuohxJcyM66f9Ei/dSGmIZGD8dvzpu9jH47fnXTR117ntM1wjq7aI4g4mJ0MQkcGkZIGjzCjuFwvtsp6OaeajxVxCWMNpYyQ0gEZ9THXplTcj058TxH8YfOj72H+kaPlVz+FN1/paf8ARIv3Uv4UXU85af8ARIv3UeZzFTE8I/71vzpnVMP9I351c/hPdR/3lN+iRfuoTxRdB/3tP+iRfup+Y0omqh+MPnVilZDWHSJmh3xcqX+FF1/pab9Ei/dSHFd2YQWzU4cORFJFt/8AFLzPKddKlZGKeQs1b+ZVJz29Xs+ddaOKK6voQ7vIBUx7P/isR1Dx9lZknEt2jdh0lP8AocX7qWU+YWHrth62/HZ86jLx8Zvzrb/hRdP6Sm/Q4v3UzuKLt0lpv0OL91Z1bD1D47fnS1DoQfcVs/wpu/8AS036HD+6qVddau5tY2pfE7uydOiFkfP8kDKAqJgU6FMCSQJICJEhSUGJeuW3tStlDDZoat9wuQt9YyaKeeCNs1PCGFpjDgfXyTjJxsvIj7J9y9H4h4eoal9bJDE2Otht9PMymb95a5gpmPe9vqkOdkkuaSDjcKRpo0PaXZaabh2pmprhLNbDUxSs9XQY5XOIkbk+2A4YB81mU/HlBBxBdKuaWtq4JrNJbKd8kMcbhkYblrdg0cupRw8FWqo4qqbTHBcPRYJ4qV1S6Zuz5Glw2089sActiSUVm4bt1sv1gBM89XLJSyguiLopWyMJcNxpGnYDc5wcoNpS9qluMj6iCGsgnqp6OV/3tj2UZgj0/ewTh2o+7bIUdV2jcPVFJdqX4Mk9FrIsmlEIa01Hd6e+Y4OzHvzbuMe8rk2W2ku/C89dGxor6OIgwj70O5ZpHeDbEhy46hkEbYyte08DUVdTW81cdZTSSTQMlGsOLmywySBwGMN3YMDJJB3wgPPum6WV18Vqt8NNa7jFR1r21zzJC4PD2QFsoYGv9X1s4JPL2m4Wvd+HbbWVtZX09FWHu7hXx1MYmAbiLS7XkN9Vvr4IAJ5YVB5yn1eK7+8cFWuztqu9qas6paiOCRsZcIjGG6Wvw3G+rJJIwMEK/aeF6C3cRVBibM51vqpaNwnw5tUDTSu1tGNsFmeowWlMPMEs7813cHBttllFI+oqYnRQ0Mz6wYcyUTlgLWNxzGvbc50uyrDuGqCnirKeOKemqvg6WSbvj3jIyJ2Mbhxb8U6iRuOWyNh5+iXbR8K0Pw7U299tuYjopjDNNJIGscDK1jX+znfJ2Gebd+aq8Y26O126y0kYyIHVsPeFoDnhlS5oJx1wEbDlMldvwJxnScJMk7+KaQzVkT5I2tBbJAGPa9pyeZ1jA8lxAC6/g1tLUxS0L2ej1lVUxx01e+lE8QdgjuZB+K12QcjfbwTpOr/wo2yaG2d9S1feRwV0FQ5gb96E/smPf8UADG2yFvaVZZqaSgkpq9kMcNAyGqja3vZjTOydYJ2DvecLLqOH6K40NDSStdT10Fogf6Q1w7kfxp0Ti5uNxh2dWeihp+DbfWST00PpdPVelVNvpo5nj77NGzWx/LYHBBHm3dTqBu3rtLtlxt1dDTMrqad9RVPjLYY3CaObGWvJ3bjlt0AVmp7VbO65yVkVDVSZulLWtjka0erHCI3DOfazuPcFxtzsdjtN0tTZKuea3V0rZRUNcARTENaXYxsQ/X8jVPLwlS29ssdaKioqqerho6iGmfu10peQ4bHYNDQB1LuaNQN2ftIpoqa9wUVXcddTRCChldFHE6A9455HqdBk77nJKxeKOLaG/cOW6kEcr7jTlodVvjEbjEGY0OwSH77h2BsAmrODKWk9ILZZ5mwW6sqDMzGh0kMxjG+ORABI55Kjn4ctkvGlVw5SCqZK2KWKnfLKD3lQG6mZ22aeWEyblo7R6K3cNW+2Yr2vp7TV0T9BGDLK4FjhvyG+/NalJ2o8PQXyO6zU90fMzuBpOHNOiExuONWA7J9rc42XLVfCVqpYKiqhqJ6uBlGa+nY14DpoRoZg4GxEhfk+DFIeHbVaZYqrTVzyfCNJDCxzgBH3sbZcPGNy05GNs5HJHjA0x2i202UW0CvA+BHW8A4098ZNQdjPLG2ea0bj2rWyeqjngpK2Tu7tBXGOXDQ6NkQYW8+edx02Cw7pw7DT3i/sc2QtdAahs0bWmN4dVsbhmR6ukOLT1yD0QzcI2p89RFRsrtdNVVtL3UkgJqHQtDmjIHqZyc8+SNQm1B2k2qO6zmU1tXbHx6TTz0sXrNLy8sGkgggnIdvvnZRRdolobJaZ3U9cHwW2W3TNBBETXAgSMJOS4ZA36LCqOGrS43KOg9I9JpWamQ1DyzUGxa5HNcW4cWnI07ZaMjmuSla+neY5WOY8c2uGCPkKqSUr06biriGnvtVQeiskEVFRR0gkmxrl0D2nY5eQ32WHSzsir6eSWSVkbJGuc6HGtoB5tz1HRUXSYCmt72/CdKX0zqpgmYXU45yjUMt+XktN6mkWbr1H/ChapJII62GprZTRTUk9zNPGych5Gn1MkEDG+TvlZFy45obrZJ6aaousdbHUyzQ1MLY2Gpa+MMIlAwBsMbZ2UdRZKa7VkFfGJKm1yh+gNibTS02JWsLZQAdQGsBpAOduW6abg+3iSno2R1PeMdcDLNqJMwp3ODWBoGziAOW/PYrPUXG5U9plimqXVLIbgyWaroaqVpa3DO4ADmtOd8gKlS9plPFV3CoqfT6l8t6hrqdriPVgYT9757HB5clHZqOgioJW0kb5IfSJyPSIcOafg97i3cZIDhsceBVeThq3VcMbXMl9Jmnt1OKjIa2Fk0AcS5oGDvtk4ztkqdQ1+Himlp6Hiarpp+/pa2qE9tjqpB38VXnd+gE4a1rjg/2QobVxlZaTgtvD1fS1TnuFS11TE0aou8A0lpz5YcPBZ1HwzaJ7jJTxGrbU6TEyCoDomul7wgN7wt5luCMjGdsqlFZKAcOMuFW6o72c1DWdywubE+LGGuwCNzzyRgbhaSTXZXt17OPBca+0utE76GeI0754anuoqfELcOPee1u3IDfMrh+LLvT3fiOqmoWCOgjcYqSMcmxAnG3TJJPyrdruErd6RUxUlPXyOo6400rXStzIzuHS6uXq40789vNXZeHrVHBbbRJDVvhq7m0MmjcGviEtNG/JJb6waXZwcZAKNyUa2867xjGkuOSOgWpVQx01HGQMukAdn3rpqjh6gq7bbK2sMroaehpYHiliJc4PkmBl9UEnZgx4k7lctO8TWuMMcXCJ7oskYJAOxI6bLXjzl2zyl3GeXZckoc7qTohehDBOE079IDB8qKEAuyeiqSPzK45zvsllei061rqMdm8kbahwqnSveYe+aMgPaC7SdyMY23VfilzXWfh9w/zXTnXqzgN+rf6umVHTWqFvAVZdZIIzI+ZscMpfhw3GQB5YOcZ5jcdX4oijisnDr4YqdjJKUkmJpBL/AFdWrPXluFltbmkOcJtQQFxygRITlCXIMpIGjk5TJJiUtmtUcxhqWOzsTpd7irdVEHZwNwVlA4WrC/vI9+a0wu5qlrtnPBG2ECt1LCDqCqHqs7DCh6pJJA5TJakOpALUkmSQAJJJKVEeRXTXq1cQW1/cSzVtTSzCFolaXmOQuja5rN+ZAIGPJcz0K9ApuPaOmus1V6NUyRulontjeRsIYTG/3H1st926A5tsHEsc1XJG25tkDWvqHtLwcYJBcfcDj3KzVWviaihhZG64SUsVSYad8RkDRLgEhoOCD63gOqsV/E0ElirrVBPWzNkNO2CSVjI9LIzIS0tb/rPPqtKu4xslyrIpauC4iKO5S1IbG4AujkjY05IOQQWZwOYONkthzMVv4geZrbFTV7g0gy0zWuIydxlvXPPzwmldfqWlZJJJcI6aB3dsJe8NYRkYG+3UfOF31t4ktVXDFN3ssJpX0jIcCNr43xROYZtLnAacO2GTy3C5niDiKkqrQLfQ1NVlkMdHI0RMEU7InEskz7QJ2dp6EndMMuejvVsiq6WGSrNFA5rpjHrbGHYDgS043GRzHghijv7ZwIvhISuAlGkvye9wA7bnq2Geq3rrxdb7lT3WN8E8sdUdVPFNG37zJ3bG9414OR7By3cOGFXpOLKM0VlpK+nqHNpHGOqlhk0vkgaXGJo/JL3ddwAEBQbQcUzmppGU92kdIQaiJoedZLcjUBsSW7jPRCaa+vZRvhnrah3o5ljDNeYWZLSN/ceW2Nl0R45t7Jba6GKsDaWqoJn6WtZqbTtc12ADsTkYCih4ytzXQMmgmlpW0xhnpnxNc2Yd9JIN85YRrGHDcHKYU4rbfrTUWeeJ8lTSH0aeF7o3vgjdLu1pHiM9PkQ3io4mraCTvYa34Op3P1SAyuY4F2kkucSdJLQMcsjxV2k40oYJIi6Gq0R0tBCACPap5WvcefIhpwpBxhSVVW1oFREySinow6QjSx8lSZWvP9kA7+5AYFV/CShijqqqS6QR6e4ZJI97duegHPlyWZLUT1Ab308kukkjW8uxk5OM+J3K7Hjqrt1XTfxOqkBbXyyinIY5shk3fKHNcTza0b42Ow5rh0AQK0LaLu9k4tnppYBqlFMXY5Hc48gfpWdldRwfxBa7BIaitgqpKhlQ2SMxYLdGhzXDBIAd62c77AjqmSrQ2e8V9kra5j6htNTwRsa1xd9+a6UNDGeI1HOOSeotvEwxUVFLdXdzEZGySMfljBsSCeQC2oOL7WyETdxWNqX0lFTSRNDe7aaeRjtTTnPrBnLGxJQDjWlE0TnxVZDKm4zOGobtqGaWDn0PP6EBjyWi5W9ra+WiNZQUndhzpI3CJutusMOcEc8+HzoHi/uulVNormV0sgE2gOa4ucNQBx5DIHgFpXniagutmqqMx1Uby6lkiJ0kOdHAIXB3gNsjCvVXFUVEaKkqWiWV9tfS189PKHnW5hjjeDyLmxhufeQkHMlt8gikowa9kTZBG6EFwaHScgRyy7HyppaW7tca+anrWuMun0h7XZMmS3GrxyCPkXS0/GFs9FioqmKs7imFEYpGBpfI6nc8nUCds6yBucABZ964igvE9rZEJomU9TPI/vCMffKkyDGPBrt/cgKBob9RT02aa4U8ziY6c6HtJxnU1vznIV2isl1rWTmSpmgfFW07HRyh5cZJdWmTA3OA3nud9l0Fy4ut9Be71TQunrKarr6qR8+W/exJG6MGI55+tnO2cAKtbeNaCgbb4jDVPioZaItk9UPlbC+RzsjOxPeYaPAI2GIbffvRhJUSVkVPLBLVMe8vLZWtOXEYzzIzk9Rkqxa5uIqCo72OkrZXVTXkd4H5eXY1Oa4HIdjGXc8HzVmLim3xw0rzFVOqIbXPb3RkDQ4vc5zHZznHrYI8lM7im3Mv9RcoZK8Q1jnyVFJPEyWP1y0ujxnduBgO2Iw3wTDOrLhxDdoqiUitdTwMEUwZrLGNbk4fnnjJznoqdxo71JIa+4UlYTUSBvfSxEa3kbAbc8YwPBa1p4js9vZXn0WqbJNJUiFgeHtZHLE5jRudnDIy7ByFeg44o46+apdT1MjHy0TwxzhsIYTE8+R9bLfcMoKxzlzslXaaKgqKoFjqxj3tic0hzA1+nf381UoYpKi4UsEcndPlmZG2Tf1SXAA7b7Zyr16uVDUUFsoqE1T46JkzDJUgAv1yahsCVn2+obS3OkqXguZDPHK4DmQ1wJ+pPadNasZfqWsrZTPXSClkkppKprn4w12CM+GcH5RlA+n4lpnQa4bpFrnLoch41TYySP7WOq1qji6jfMaoQVAmihrYI4tu7lbO97g5+/Ma9xvnS1aVu4uoa69Vet08UNRVioBlc0ZY2mfEWbnAc4u25DzCLT05OpF8pqtkdU64MqKl2trXufrlLvVyPHI29xRvpOIIY6jvKe5NjDG9/qD8BoHqh3kBjHgta53mlob5a5qaofNSxNpu9gdHGXwsheNLA4EjJaM8877q1Z+IqCKO63GSKqNTLLV6HOIcHNmYQ0bn1SCckjnt4InYvTOrY+JaXujOLrqlxAHuMn3x2M6QevuVMUPEFPG+jbBcIo5263QNa4NeOWS3kV1Vu4uo6y/TiR00UdRUwztdM8ABsdO+N7ck4DnasDl5kKOr4ktltpm08NVWNJjgdA6OKJ76QwFwYw+sQQdWrOcgp3IRydM+91cj5aI100jXh75InOJDsEZJHXHy4Qa77pkAkuBD2Mc/d/rNd6rCfEHYDxXR8I363GvtMFdJPBPTXGapE+WiN4kbg94dsEEcx44UUHFlpFFG2eGuMrqOipJmxuDABBI1xLXZzktbttsVOzY8VHxNDVCCCnujJ2xCPRGHhwiJ2G34uc7cs5R0dpu7aR2u3VQgne+NrzGf5WP2hjntvlalw4woJLdNRUkVUwGlip43FrWD1KkzZIBP4px71Zk43tk11hrXRVzO7r6yYNaGnMVQ3BPP2mnpyKrG6pWbczBZrpVSNbTW+qnLmte0RxE5a7Ok+44OPcgqqCuoYopKujnp2yg92ZWFurHPGfBdM7iqgNrZT0raw91FRRanlrSe4lc9xIB6h2wWVfr/AA3WiMDGza/hOqrAZMbMl04HvGndG6GVG4Nhe49AVnl2VZa/71KPJU08r0I6yC2zu4BqLhNV1hpvWbHTlxEOdbQCADzyXHljZScZtjFo4de1oZI+ky9rWADk3BGB195UFLXVsXA9XTOtzTRSNJNS+Q4JLxjS34wO/nhcuXOdgOeXAcsnkoMySbKEnCYFlLKHUllGwfKSSFIEtSm9VnvCoU8Tp5mxt5nf3BXs6PVBBx4K8P6WynGQs+Q4cQrU07QzGck7Kick7lLO9mWUKfmEygEkkkmCSSSQAJJJKVEeRXpFLwHb5bv3EjK0Ur6y3wxvzjUyeIveQcbkEbFebqyLhWaY2mrn0x40DvXYZjljfZAde7hq3T2Rl3o6Sqdih780Xel7nuE5iLg4DOkAZOBzI6LW4v4ftjKm6XOdlVqkkna1tPGXCnfHGwsa7AwMk5JONtwvOI6ypiLXR1EzCwFrS2QjAPMDB5FI1tWWSM9Jm0S/yje8OH/lb7/KjQdjWcNW08ZVVlpIKksoqWSYsdNqkqXtjDw1u22c42ycBSW3he2V5oXvpKyFlbWmke10m9EBG063bbglxdvj1W+O64j0mfvxUd9J3wORJrOoHxzzRmrqi6U+kzapv5U9471/yt9/lRoO+h4Ms9VFDTMNRDO6noKh1U6YFmJ3hjhpxsN8g5WcLLaxTXeartNwpX2+Nn3qaYtDnOm7vUSW5AAIz5grkfSZy0tM0mC0NI1nBA5D3DwRS1tVOXGWpmkLgGu1yF2oDkDk8kB6EOErLR3yegfR11ZLBDVFrSHsZUBkOtjmuxuS4HAbkYIWJeuH7da7DBM0VbqmengnjlDHGJ2vOtpdy9XYDrkHK5kV9aDE4VdQDCMRHvXfex/Z32+RC+qqHwCB08zoWuLhG6QloJ5nHLKZbRNRoEXRIH2CFMkjZnXR2CyUt2tdwJDzXRtJga9zmRvAY5zgHgEB4wCA7AIyucU7KmeKKSKOaRkcmz2tcQHe8dVQek3bh+jvN0qHxUFQ6thmoYntjmDGzMkptR204aRo579eqoz8JWenppJ5G1AEnwe2MmbSyE1DX6nEkZIaW5AOPNcOK2qa7W2pnDstdkSEHI5H5OnggkqamYHvaiWTOMh7yc45deiVDrbnZLFa+JKGhqWV8VP6XJT1ZkaWYjDg1sjXEc8HJxt4c1ZHBtFSEQVEc9VVw10FBVRU8n8m5+pznjY7AaQOmc5XHMuNQyrhqJ3elmLZrKomRuOgwTy8kLq6rfVTVPpMomnJMr2vLS/Jyc4QHZVHBtHTxTPjNRPBFa5qkVDD6j5WVJiGDjGC0Zx5qaCgttu4r4mtdJRzvp6O3VUTmySanylpbuDp9U8uQ6Lhm1dS2n7htTKId/vYeQ3fy5JmVNQyoM4nlExOe8Dzq+dIPUbZZKKHuaWmjliiqbhb5nRvxJJTukp5iYySOhA5jkRlZMHCNpq4YKdoqKeofT2+odUvmy1oneGPGnGMDOQcrhRVVLXl4qJQ4v1kh5yXePv80xqJiwtM0hBAaQXndo5D3DwQHohs1BPabXRVlFU0UcdXXMaJdRy8d0GmRzW6mt3xkA4PkVVPCltZSwxVNPUxVEtNWyPqe/1RU74HvaByw4HSAd87ghcWbjX953np1TrGwcZnZxyO+fJTVN6rqq2UlukmIpqVr2tY0katTy8l3iclUTuaDg+0fDzqWanqHR09ZDTgvlwK4SRudluBsctBGM7Fc9VWak/gsblTwTRVMbgaiGd7muiDnlrdIIw9vIZzkHOQud9Lqj3Q9JmxD/JffD6nu8PkTvq6mWPu5aiaSPUXaXyEjJ64PXzQAK3aqRtwu1FRPmELKiojhdKeTA5wGfpVHKWogjGyYdm6y26Nt6fV2m4wG2U5eI5JtPeHvhGCSW7DB38+SuUfC9lq6u2PHpL6a5wGWnjZN67e7heZQdv6RoA8lw8lZVTau9qZ3lzQx2qQnLRyG/TyWvQ3m5R3OmuFO2CD0WJ0MIazDGNc0h2BnmdROfE5RJaToY+G7TLYKmvioahs8lBBOIZJnE0hdM5jn7DJaQA7ccvnWi7hO2y1dRbmsqY20lX6NFl2RW/envDm7bZLASRn1XD3rhXVsjA9kdRLqc3TI8yHU8eBPX3JqK8VtFVxyRzGQxxujaJSXBjXDB07+qcciMYVei9uor7BaqS33Cd9BXCSkhpB3bpSAZZtQdgubu1pAAxzwrNTwXbqeJ01RR1bJIqetc+mbMSS+Ax6Rq075DznAxtsVxd1vdbc+6immcYoWaGMDnEAZLupJO5J3So7/cqKSeSOqke+anfTl0jy4ta7GdJzsdhupqnewWOztoae3SUlS6lr7pQ/e+9xJTOmgdqaXY30nfG3TK5e6WO30fDsVzifK7vR6KGGQZFSyQiQkfF0aSPylzvpM+ou7+XUX94TrPtfG9/mpaq4zVVPTwOEbI4AdLWNxqceb3eLjgZPkp0StlJCkmE8M3dPHxTsVJMzS7bkd1UVqN/eU+k+036lUvwAB2xHiFByKMOw5C7YlIq6WK4W+DgKoohO306omD+60F5IBG5O2jYDG568srl0+UxOUgfKYpiUKNmSSScIAgUTWue9rGNJcTgAdVEtan00FN3xANRIPV/sN+1OTZUtPoMZia4d87+UI6eQVV8ukYBySopJS52eqiJ8UrkJCcSTlMUuaYqTOmTIkwZJMkjYOklnySRsIwnQpJKEkkkgEkkkgEnymSQD806EHCfKCp0spJJbBJwT1KZJAJO1MkgaEnCEckRTgLKSBFlPY2dClqUjGF252HijYR5Klax55NKclrdmge9Nrd8YogH3MpHs4+VLuJPAfOgDnHmSiyfjFUBejy45D50xhkH4v0pd5jqfnS713RHQN3cnxCn7mXowqRjieZUwk080dBAKaY/ige8qQUjh7b2tTvqdOwJULp3O6p9BMI4oiHE6j5pSVTiC1uAFVLieqXLmQl5BJGSXE9UznBjdLTlx5lCZNtLBgdVFlLZC1JalGkgDyllAkgCylqQpJAeVJC7TKPPZQJ2kggoCZ+zyhdu3PgnccnKbbkmESScjBTIBJJJIBJJJIA4gHSNB5ahlWKmUyPJ+RV4jiQJnHKNg3UpnJk5UmWUySSNkSSSSQJJJJMEkkkgI0kkkKJEkkgEkkkgEkkkgHATpJJUEkkkkCSSSQCSSSQBNTZSSThGSSSQQ42asnoET5T7O2Ekk9mDmkQkkiASQKSScBxunSSTBw/HJAZCfFJJKUGLiQmyfFJJMCSSSU0El0SSQAdUkkk4CSSSTBJJJJESSSSAMcgkkkmCccBAkkgEkkkgEmSSSoE04cCkeSSSUAUkkkAkkkkgSSSSASYnCSSZwspJJ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58877" y="28649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367083" y="1187686"/>
            <a:ext cx="76658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在学校，一个学生在教学管理、在校医院、在图书馆、在食堂管理的角度应该具有什么样的属性和方法？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927684"/>
            <a:ext cx="1905000" cy="1905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3" y="3970758"/>
            <a:ext cx="1679576" cy="17140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79" y="3913418"/>
            <a:ext cx="1742857" cy="17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739" y="3789609"/>
            <a:ext cx="1866667" cy="18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122" y="3970758"/>
            <a:ext cx="1257143" cy="13619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87" y="88614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抽象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2314" y="1559640"/>
            <a:ext cx="7279001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抽象是抽取对问题域有帮助的对象属性和行为。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抽象是从众多的事物中抽取出共同的、本质性的特征 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问题域不同，抽象程度不同，抽象结果也不同。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314" y="3536596"/>
            <a:ext cx="4596104" cy="2369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520" y="3194424"/>
            <a:ext cx="2952445" cy="2993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6750" y="86405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封装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8709" y="1478990"/>
            <a:ext cx="108484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数据抽象（对象属性和方法的结合）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信息隐藏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将对象的使用者和对象的设计者分开，使用者不必知道行为实现的细节，只需用设计者提供的消息来访问该对象。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把定义和实现分开，可以大大提高软件的可维护性、可修改性。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2091" y="4294146"/>
            <a:ext cx="4060466" cy="22760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3" y="3936065"/>
            <a:ext cx="4183178" cy="271831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5034" y="84449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继承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5034" y="1439872"/>
            <a:ext cx="113360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继承指子类自动获得父类中定义的数据、方法和关系，并可以添加新的成员的机制。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起始类称为基类、超类、父类或者泛化类，而继承类称为派生类、子类或者特化类。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继承可以帮助我们借助已知和熟悉的事物理解新的事物。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继承可提高软件的可复用性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368" y="3820352"/>
            <a:ext cx="3347014" cy="287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3605" r="4602" b="6314"/>
          <a:stretch>
            <a:fillRect/>
          </a:stretch>
        </p:blipFill>
        <p:spPr>
          <a:xfrm>
            <a:off x="4704348" y="3686641"/>
            <a:ext cx="4247148" cy="299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888" y="3061728"/>
            <a:ext cx="1795842" cy="3618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9810" y="92356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继承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3767" y="1598002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继承具有传递性。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继承关系表示类之间的层次关系。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类间具有共享特征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类间具有差别或新增部分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类间具有层次关系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继承关系是“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 a 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kind of”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的关系。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"/>
          <p:cNvGrpSpPr/>
          <p:nvPr/>
        </p:nvGrpSpPr>
        <p:grpSpPr bwMode="auto">
          <a:xfrm>
            <a:off x="6203365" y="1482475"/>
            <a:ext cx="5683835" cy="4846136"/>
            <a:chOff x="1680" y="1200"/>
            <a:chExt cx="3228" cy="2623"/>
          </a:xfrm>
        </p:grpSpPr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129" y="1200"/>
              <a:ext cx="576" cy="26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500" b="0">
                  <a:latin typeface="Times New Roman" panose="02020603050405020304" pitchFamily="18" charset="0"/>
                  <a:ea typeface="宋体" panose="02010600030101010101" pitchFamily="2" charset="-122"/>
                </a:rPr>
                <a:t>动物</a:t>
              </a:r>
              <a:endParaRPr lang="zh-CN" altLang="en-US" sz="15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655" y="2609"/>
              <a:ext cx="6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1788" y="2112"/>
            <a:ext cx="324" cy="1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Clip" r:id="rId1" imgW="862330" imgH="382905" progId="MS_ClipArt_Gallery.5">
                    <p:embed/>
                  </p:oleObj>
                </mc:Choice>
                <mc:Fallback>
                  <p:oleObj name="Clip" r:id="rId1" imgW="862330" imgH="382905" progId="MS_ClipArt_Gallery.5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8" y="2112"/>
                          <a:ext cx="324" cy="1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4512" y="2096"/>
            <a:ext cx="39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Clip" r:id="rId3" imgW="4091305" imgH="2178050" progId="MS_ClipArt_Gallery.5">
                    <p:embed/>
                  </p:oleObj>
                </mc:Choice>
                <mc:Fallback>
                  <p:oleObj name="Clip" r:id="rId3" imgW="4091305" imgH="2178050" progId="MS_ClipArt_Gallery.5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096"/>
                          <a:ext cx="39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3768" y="2080"/>
            <a:ext cx="274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Clip" r:id="rId5" imgW="1220470" imgH="1527810" progId="MS_ClipArt_Gallery.5">
                    <p:embed/>
                  </p:oleObj>
                </mc:Choice>
                <mc:Fallback>
                  <p:oleObj name="Clip" r:id="rId5" imgW="1220470" imgH="1527810" progId="MS_ClipArt_Gallery.5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8" y="2080"/>
                          <a:ext cx="274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680" y="1898"/>
              <a:ext cx="57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500" b="0">
                  <a:latin typeface="Times New Roman" panose="02020603050405020304" pitchFamily="18" charset="0"/>
                  <a:ea typeface="宋体" panose="02010600030101010101" pitchFamily="2" charset="-122"/>
                </a:rPr>
                <a:t>昆虫</a:t>
              </a:r>
              <a:endParaRPr lang="zh-CN" altLang="en-US" sz="15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688" y="1898"/>
              <a:ext cx="64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500" b="0">
                  <a:latin typeface="Times New Roman" panose="02020603050405020304" pitchFamily="18" charset="0"/>
                  <a:ea typeface="宋体" panose="02010600030101010101" pitchFamily="2" charset="-122"/>
                </a:rPr>
                <a:t>哺乳动物</a:t>
              </a:r>
              <a:endParaRPr lang="zh-CN" altLang="en-US" sz="15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3504" y="1898"/>
              <a:ext cx="69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500" b="0">
                  <a:latin typeface="Times New Roman" panose="02020603050405020304" pitchFamily="18" charset="0"/>
                  <a:ea typeface="宋体" panose="02010600030101010101" pitchFamily="2" charset="-122"/>
                </a:rPr>
                <a:t>爬行动物</a:t>
              </a:r>
              <a:endParaRPr lang="zh-CN" altLang="en-US" sz="15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417" y="1461"/>
              <a:ext cx="0" cy="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968" y="1723"/>
              <a:ext cx="273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968" y="1723"/>
              <a:ext cx="0" cy="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2976" y="1723"/>
              <a:ext cx="0" cy="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3840" y="1723"/>
              <a:ext cx="0" cy="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4704" y="1723"/>
              <a:ext cx="0" cy="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960" y="2160"/>
              <a:ext cx="0" cy="4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652" y="2610"/>
              <a:ext cx="0" cy="3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282" y="2610"/>
              <a:ext cx="0" cy="3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382" y="2937"/>
              <a:ext cx="720" cy="2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500" b="0">
                  <a:latin typeface="Times New Roman" panose="02020603050405020304" pitchFamily="18" charset="0"/>
                  <a:ea typeface="宋体" panose="02010600030101010101" pitchFamily="2" charset="-122"/>
                </a:rPr>
                <a:t>人类</a:t>
              </a:r>
              <a:endParaRPr lang="zh-CN" altLang="en-US" sz="15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3012" y="2937"/>
              <a:ext cx="810" cy="2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500" b="0">
                  <a:latin typeface="Times New Roman" panose="02020603050405020304" pitchFamily="18" charset="0"/>
                  <a:ea typeface="宋体" panose="02010600030101010101" pitchFamily="2" charset="-122"/>
                </a:rPr>
                <a:t>非人类</a:t>
              </a:r>
              <a:endParaRPr lang="zh-CN" altLang="en-US" sz="15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8" name="Group 26"/>
            <p:cNvGrpSpPr/>
            <p:nvPr/>
          </p:nvGrpSpPr>
          <p:grpSpPr bwMode="auto">
            <a:xfrm>
              <a:off x="2400" y="3168"/>
              <a:ext cx="510" cy="655"/>
              <a:chOff x="3787" y="7560"/>
              <a:chExt cx="1020" cy="1080"/>
            </a:xfrm>
          </p:grpSpPr>
          <p:pic>
            <p:nvPicPr>
              <p:cNvPr id="32" name="Picture 2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8" t="74498" r="82780" b="10860"/>
              <a:stretch>
                <a:fillRect/>
              </a:stretch>
            </p:blipFill>
            <p:spPr bwMode="auto">
              <a:xfrm>
                <a:off x="3787" y="7589"/>
                <a:ext cx="1020" cy="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 Box 28"/>
              <p:cNvSpPr txBox="1">
                <a:spLocks noChangeArrowheads="1"/>
              </p:cNvSpPr>
              <p:nvPr/>
            </p:nvSpPr>
            <p:spPr bwMode="auto">
              <a:xfrm>
                <a:off x="4155" y="7560"/>
                <a:ext cx="180" cy="10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GB" altLang="zh-CN" sz="1200" b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29" name="Picture 2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0" t="37358" r="48157" b="48218"/>
            <a:stretch>
              <a:fillRect/>
            </a:stretch>
          </p:blipFill>
          <p:spPr bwMode="auto">
            <a:xfrm>
              <a:off x="3120" y="3185"/>
              <a:ext cx="608" cy="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2294" y="3456"/>
              <a:ext cx="11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GB" altLang="zh-CN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2592" y="3216"/>
              <a:ext cx="144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GB" altLang="zh-CN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1129" y="10906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继承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1210" y="2016568"/>
            <a:ext cx="41760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继承可分单继承和多继承。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单重继承：子类只有一个父类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多重继承：子类可以有多个父类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1895" y="1724708"/>
            <a:ext cx="2792298" cy="3668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809" y="1724708"/>
            <a:ext cx="4070570" cy="2329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7065" y="10305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2314" y="1612011"/>
            <a:ext cx="1029892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接口是一组没有相应方法实现的操作，非常类似于仅包含抽象方法的抽象类。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接口是对对象行为的描述，但是并不给出对象的实现和状态。（通俗的说，接口只是说明函数应该做什么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，但没有定义函数如何做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接口一般只包含操作而不包含属性。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一个类可以实现多个接口。一个接口可以被多个类实现。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使用接口比使用抽象类要安全得多，因为它可以避免许多与多重继承相关的问题。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如果需要几个类共享公共基类中没有的一些特性，且希望确保每个类自己实现这些特性，就应使用接口。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098" y="93586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55135" y="1337966"/>
            <a:ext cx="997407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定义：同一操作作用于不同的对象，可以有不同的解释，产生不同的执行结果。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13168" y="7158038"/>
            <a:ext cx="2133600" cy="457200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680FD8F-7B8E-42FB-9635-50374B88EA18}" type="slidenum">
              <a:rPr lang="en-US" altLang="zh-CN">
                <a:solidFill>
                  <a:srgbClr val="898989"/>
                </a:solidFill>
              </a:rPr>
            </a:fld>
            <a:endParaRPr lang="en-US" altLang="zh-CN">
              <a:solidFill>
                <a:srgbClr val="898989"/>
              </a:solidFill>
            </a:endParaRPr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>
            <a:off x="1226572" y="2208883"/>
            <a:ext cx="22891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rou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ea typeface="黑体" panose="02010609060101010101" pitchFamily="49" charset="-122"/>
              </a:rPr>
              <a:t>Cut….!!!</a:t>
            </a:r>
            <a:endParaRPr lang="en-US" altLang="zh-CN">
              <a:ea typeface="黑体" panose="02010609060101010101" pitchFamily="49" charset="-122"/>
            </a:endParaRPr>
          </a:p>
        </p:txBody>
      </p:sp>
      <p:sp>
        <p:nvSpPr>
          <p:cNvPr id="11" name="AutoShape 14"/>
          <p:cNvSpPr>
            <a:spLocks noChangeArrowheads="1"/>
          </p:cNvSpPr>
          <p:nvPr/>
        </p:nvSpPr>
        <p:spPr bwMode="gray">
          <a:xfrm>
            <a:off x="1155135" y="3289970"/>
            <a:ext cx="2232025" cy="693738"/>
          </a:xfrm>
          <a:prstGeom prst="wedgeRoundRectCallout">
            <a:avLst>
              <a:gd name="adj1" fmla="val 46940"/>
              <a:gd name="adj2" fmla="val -157782"/>
              <a:gd name="adj3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800080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>
                <a:ea typeface="黑体" panose="02010609060101010101" pitchFamily="49" charset="-122"/>
              </a:rPr>
              <a:t>听到这个声音他们会做什么？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" name="Freeform 15"/>
          <p:cNvSpPr/>
          <p:nvPr/>
        </p:nvSpPr>
        <p:spPr bwMode="auto">
          <a:xfrm rot="4016354">
            <a:off x="4215040" y="4765552"/>
            <a:ext cx="1008063" cy="647700"/>
          </a:xfrm>
          <a:custGeom>
            <a:avLst/>
            <a:gdLst>
              <a:gd name="T0" fmla="*/ 2147483647 w 730"/>
              <a:gd name="T1" fmla="*/ 2147483647 h 457"/>
              <a:gd name="T2" fmla="*/ 2147483647 w 730"/>
              <a:gd name="T3" fmla="*/ 2147483647 h 457"/>
              <a:gd name="T4" fmla="*/ 2147483647 w 730"/>
              <a:gd name="T5" fmla="*/ 2147483647 h 457"/>
              <a:gd name="T6" fmla="*/ 2147483647 w 730"/>
              <a:gd name="T7" fmla="*/ 2147483647 h 457"/>
              <a:gd name="T8" fmla="*/ 2147483647 w 730"/>
              <a:gd name="T9" fmla="*/ 2147483647 h 457"/>
              <a:gd name="T10" fmla="*/ 2147483647 w 730"/>
              <a:gd name="T11" fmla="*/ 2147483647 h 457"/>
              <a:gd name="T12" fmla="*/ 2147483647 w 730"/>
              <a:gd name="T13" fmla="*/ 2147483647 h 457"/>
              <a:gd name="T14" fmla="*/ 2147483647 w 730"/>
              <a:gd name="T15" fmla="*/ 2147483647 h 457"/>
              <a:gd name="T16" fmla="*/ 2147483647 w 730"/>
              <a:gd name="T17" fmla="*/ 2147483647 h 457"/>
              <a:gd name="T18" fmla="*/ 2147483647 w 730"/>
              <a:gd name="T19" fmla="*/ 2147483647 h 457"/>
              <a:gd name="T20" fmla="*/ 2147483647 w 730"/>
              <a:gd name="T21" fmla="*/ 2147483647 h 457"/>
              <a:gd name="T22" fmla="*/ 2147483647 w 730"/>
              <a:gd name="T23" fmla="*/ 2147483647 h 457"/>
              <a:gd name="T24" fmla="*/ 2147483647 w 730"/>
              <a:gd name="T25" fmla="*/ 2147483647 h 457"/>
              <a:gd name="T26" fmla="*/ 2147483647 w 730"/>
              <a:gd name="T27" fmla="*/ 2147483647 h 457"/>
              <a:gd name="T28" fmla="*/ 2147483647 w 730"/>
              <a:gd name="T29" fmla="*/ 2147483647 h 457"/>
              <a:gd name="T30" fmla="*/ 2147483647 w 730"/>
              <a:gd name="T31" fmla="*/ 2147483647 h 457"/>
              <a:gd name="T32" fmla="*/ 2147483647 w 730"/>
              <a:gd name="T33" fmla="*/ 2147483647 h 457"/>
              <a:gd name="T34" fmla="*/ 2147483647 w 730"/>
              <a:gd name="T35" fmla="*/ 2147483647 h 457"/>
              <a:gd name="T36" fmla="*/ 2147483647 w 730"/>
              <a:gd name="T37" fmla="*/ 2147483647 h 457"/>
              <a:gd name="T38" fmla="*/ 2147483647 w 730"/>
              <a:gd name="T39" fmla="*/ 2147483647 h 457"/>
              <a:gd name="T40" fmla="*/ 2147483647 w 730"/>
              <a:gd name="T41" fmla="*/ 2147483647 h 457"/>
              <a:gd name="T42" fmla="*/ 2147483647 w 730"/>
              <a:gd name="T43" fmla="*/ 2147483647 h 457"/>
              <a:gd name="T44" fmla="*/ 2147483647 w 730"/>
              <a:gd name="T45" fmla="*/ 2147483647 h 457"/>
              <a:gd name="T46" fmla="*/ 2147483647 w 730"/>
              <a:gd name="T47" fmla="*/ 2147483647 h 457"/>
              <a:gd name="T48" fmla="*/ 2147483647 w 730"/>
              <a:gd name="T49" fmla="*/ 2147483647 h 457"/>
              <a:gd name="T50" fmla="*/ 2147483647 w 730"/>
              <a:gd name="T51" fmla="*/ 2147483647 h 457"/>
              <a:gd name="T52" fmla="*/ 2147483647 w 730"/>
              <a:gd name="T53" fmla="*/ 2147483647 h 457"/>
              <a:gd name="T54" fmla="*/ 2147483647 w 730"/>
              <a:gd name="T55" fmla="*/ 2147483647 h 457"/>
              <a:gd name="T56" fmla="*/ 0 w 730"/>
              <a:gd name="T57" fmla="*/ 2147483647 h 457"/>
              <a:gd name="T58" fmla="*/ 2147483647 w 730"/>
              <a:gd name="T59" fmla="*/ 2147483647 h 457"/>
              <a:gd name="T60" fmla="*/ 2147483647 w 730"/>
              <a:gd name="T61" fmla="*/ 2147483647 h 457"/>
              <a:gd name="T62" fmla="*/ 2147483647 w 730"/>
              <a:gd name="T63" fmla="*/ 2147483647 h 457"/>
              <a:gd name="T64" fmla="*/ 2147483647 w 730"/>
              <a:gd name="T65" fmla="*/ 0 h 457"/>
              <a:gd name="T66" fmla="*/ 2147483647 w 730"/>
              <a:gd name="T67" fmla="*/ 2147483647 h 457"/>
              <a:gd name="T68" fmla="*/ 2147483647 w 730"/>
              <a:gd name="T69" fmla="*/ 2147483647 h 457"/>
              <a:gd name="T70" fmla="*/ 2147483647 w 730"/>
              <a:gd name="T71" fmla="*/ 2147483647 h 457"/>
              <a:gd name="T72" fmla="*/ 2147483647 w 730"/>
              <a:gd name="T73" fmla="*/ 2147483647 h 457"/>
              <a:gd name="T74" fmla="*/ 2147483647 w 730"/>
              <a:gd name="T75" fmla="*/ 2147483647 h 457"/>
              <a:gd name="T76" fmla="*/ 2147483647 w 730"/>
              <a:gd name="T77" fmla="*/ 2147483647 h 457"/>
              <a:gd name="T78" fmla="*/ 2147483647 w 730"/>
              <a:gd name="T79" fmla="*/ 2147483647 h 457"/>
              <a:gd name="T80" fmla="*/ 2147483647 w 730"/>
              <a:gd name="T81" fmla="*/ 2147483647 h 457"/>
              <a:gd name="T82" fmla="*/ 2147483647 w 730"/>
              <a:gd name="T83" fmla="*/ 2147483647 h 457"/>
              <a:gd name="T84" fmla="*/ 2147483647 w 730"/>
              <a:gd name="T85" fmla="*/ 2147483647 h 457"/>
              <a:gd name="T86" fmla="*/ 2147483647 w 730"/>
              <a:gd name="T87" fmla="*/ 2147483647 h 457"/>
              <a:gd name="T88" fmla="*/ 2147483647 w 730"/>
              <a:gd name="T89" fmla="*/ 2147483647 h 457"/>
              <a:gd name="T90" fmla="*/ 2147483647 w 730"/>
              <a:gd name="T91" fmla="*/ 2147483647 h 457"/>
              <a:gd name="T92" fmla="*/ 2147483647 w 730"/>
              <a:gd name="T93" fmla="*/ 2147483647 h 457"/>
              <a:gd name="T94" fmla="*/ 2147483647 w 730"/>
              <a:gd name="T95" fmla="*/ 2147483647 h 457"/>
              <a:gd name="T96" fmla="*/ 2147483647 w 730"/>
              <a:gd name="T97" fmla="*/ 2147483647 h 457"/>
              <a:gd name="T98" fmla="*/ 2147483647 w 730"/>
              <a:gd name="T99" fmla="*/ 2147483647 h 457"/>
              <a:gd name="T100" fmla="*/ 2147483647 w 730"/>
              <a:gd name="T101" fmla="*/ 2147483647 h 457"/>
              <a:gd name="T102" fmla="*/ 2147483647 w 730"/>
              <a:gd name="T103" fmla="*/ 2147483647 h 457"/>
              <a:gd name="T104" fmla="*/ 2147483647 w 730"/>
              <a:gd name="T105" fmla="*/ 2147483647 h 4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30" h="457">
                <a:moveTo>
                  <a:pt x="729" y="277"/>
                </a:moveTo>
                <a:lnTo>
                  <a:pt x="453" y="456"/>
                </a:lnTo>
                <a:lnTo>
                  <a:pt x="454" y="370"/>
                </a:lnTo>
                <a:lnTo>
                  <a:pt x="443" y="370"/>
                </a:lnTo>
                <a:lnTo>
                  <a:pt x="431" y="370"/>
                </a:lnTo>
                <a:lnTo>
                  <a:pt x="420" y="370"/>
                </a:lnTo>
                <a:lnTo>
                  <a:pt x="408" y="370"/>
                </a:lnTo>
                <a:lnTo>
                  <a:pt x="395" y="370"/>
                </a:lnTo>
                <a:lnTo>
                  <a:pt x="384" y="370"/>
                </a:lnTo>
                <a:lnTo>
                  <a:pt x="370" y="370"/>
                </a:lnTo>
                <a:lnTo>
                  <a:pt x="358" y="370"/>
                </a:lnTo>
                <a:lnTo>
                  <a:pt x="345" y="370"/>
                </a:lnTo>
                <a:lnTo>
                  <a:pt x="333" y="370"/>
                </a:lnTo>
                <a:lnTo>
                  <a:pt x="320" y="370"/>
                </a:lnTo>
                <a:lnTo>
                  <a:pt x="308" y="370"/>
                </a:lnTo>
                <a:lnTo>
                  <a:pt x="295" y="369"/>
                </a:lnTo>
                <a:lnTo>
                  <a:pt x="283" y="369"/>
                </a:lnTo>
                <a:lnTo>
                  <a:pt x="259" y="366"/>
                </a:lnTo>
                <a:lnTo>
                  <a:pt x="218" y="360"/>
                </a:lnTo>
                <a:lnTo>
                  <a:pt x="180" y="350"/>
                </a:lnTo>
                <a:lnTo>
                  <a:pt x="145" y="336"/>
                </a:lnTo>
                <a:lnTo>
                  <a:pt x="114" y="319"/>
                </a:lnTo>
                <a:lnTo>
                  <a:pt x="86" y="299"/>
                </a:lnTo>
                <a:lnTo>
                  <a:pt x="61" y="277"/>
                </a:lnTo>
                <a:lnTo>
                  <a:pt x="41" y="252"/>
                </a:lnTo>
                <a:lnTo>
                  <a:pt x="24" y="227"/>
                </a:lnTo>
                <a:lnTo>
                  <a:pt x="11" y="200"/>
                </a:lnTo>
                <a:lnTo>
                  <a:pt x="4" y="171"/>
                </a:lnTo>
                <a:lnTo>
                  <a:pt x="0" y="142"/>
                </a:lnTo>
                <a:lnTo>
                  <a:pt x="1" y="114"/>
                </a:lnTo>
                <a:lnTo>
                  <a:pt x="8" y="84"/>
                </a:lnTo>
                <a:lnTo>
                  <a:pt x="19" y="55"/>
                </a:lnTo>
                <a:lnTo>
                  <a:pt x="56" y="0"/>
                </a:lnTo>
                <a:lnTo>
                  <a:pt x="45" y="12"/>
                </a:lnTo>
                <a:lnTo>
                  <a:pt x="30" y="36"/>
                </a:lnTo>
                <a:lnTo>
                  <a:pt x="23" y="60"/>
                </a:lnTo>
                <a:lnTo>
                  <a:pt x="25" y="81"/>
                </a:lnTo>
                <a:lnTo>
                  <a:pt x="30" y="91"/>
                </a:lnTo>
                <a:lnTo>
                  <a:pt x="43" y="110"/>
                </a:lnTo>
                <a:lnTo>
                  <a:pt x="63" y="127"/>
                </a:lnTo>
                <a:lnTo>
                  <a:pt x="88" y="144"/>
                </a:lnTo>
                <a:lnTo>
                  <a:pt x="119" y="156"/>
                </a:lnTo>
                <a:lnTo>
                  <a:pt x="136" y="162"/>
                </a:lnTo>
                <a:lnTo>
                  <a:pt x="174" y="174"/>
                </a:lnTo>
                <a:lnTo>
                  <a:pt x="213" y="181"/>
                </a:lnTo>
                <a:lnTo>
                  <a:pt x="255" y="187"/>
                </a:lnTo>
                <a:lnTo>
                  <a:pt x="278" y="190"/>
                </a:lnTo>
                <a:lnTo>
                  <a:pt x="323" y="192"/>
                </a:lnTo>
                <a:lnTo>
                  <a:pt x="366" y="192"/>
                </a:lnTo>
                <a:lnTo>
                  <a:pt x="410" y="190"/>
                </a:lnTo>
                <a:lnTo>
                  <a:pt x="454" y="184"/>
                </a:lnTo>
                <a:lnTo>
                  <a:pt x="453" y="95"/>
                </a:lnTo>
                <a:lnTo>
                  <a:pt x="729" y="277"/>
                </a:lnTo>
              </a:path>
            </a:pathLst>
          </a:cu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12700" cap="rnd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6"/>
          <p:cNvSpPr/>
          <p:nvPr/>
        </p:nvSpPr>
        <p:spPr bwMode="auto">
          <a:xfrm rot="4016354">
            <a:off x="6268472" y="4801270"/>
            <a:ext cx="1008063" cy="576263"/>
          </a:xfrm>
          <a:custGeom>
            <a:avLst/>
            <a:gdLst>
              <a:gd name="T0" fmla="*/ 2147483647 w 730"/>
              <a:gd name="T1" fmla="*/ 2147483647 h 457"/>
              <a:gd name="T2" fmla="*/ 2147483647 w 730"/>
              <a:gd name="T3" fmla="*/ 2147483647 h 457"/>
              <a:gd name="T4" fmla="*/ 2147483647 w 730"/>
              <a:gd name="T5" fmla="*/ 2147483647 h 457"/>
              <a:gd name="T6" fmla="*/ 2147483647 w 730"/>
              <a:gd name="T7" fmla="*/ 2147483647 h 457"/>
              <a:gd name="T8" fmla="*/ 2147483647 w 730"/>
              <a:gd name="T9" fmla="*/ 2147483647 h 457"/>
              <a:gd name="T10" fmla="*/ 2147483647 w 730"/>
              <a:gd name="T11" fmla="*/ 2147483647 h 457"/>
              <a:gd name="T12" fmla="*/ 2147483647 w 730"/>
              <a:gd name="T13" fmla="*/ 2147483647 h 457"/>
              <a:gd name="T14" fmla="*/ 2147483647 w 730"/>
              <a:gd name="T15" fmla="*/ 2147483647 h 457"/>
              <a:gd name="T16" fmla="*/ 2147483647 w 730"/>
              <a:gd name="T17" fmla="*/ 2147483647 h 457"/>
              <a:gd name="T18" fmla="*/ 2147483647 w 730"/>
              <a:gd name="T19" fmla="*/ 2147483647 h 457"/>
              <a:gd name="T20" fmla="*/ 2147483647 w 730"/>
              <a:gd name="T21" fmla="*/ 2147483647 h 457"/>
              <a:gd name="T22" fmla="*/ 2147483647 w 730"/>
              <a:gd name="T23" fmla="*/ 2147483647 h 457"/>
              <a:gd name="T24" fmla="*/ 2147483647 w 730"/>
              <a:gd name="T25" fmla="*/ 2147483647 h 457"/>
              <a:gd name="T26" fmla="*/ 2147483647 w 730"/>
              <a:gd name="T27" fmla="*/ 2147483647 h 457"/>
              <a:gd name="T28" fmla="*/ 2147483647 w 730"/>
              <a:gd name="T29" fmla="*/ 2147483647 h 457"/>
              <a:gd name="T30" fmla="*/ 2147483647 w 730"/>
              <a:gd name="T31" fmla="*/ 2147483647 h 457"/>
              <a:gd name="T32" fmla="*/ 2147483647 w 730"/>
              <a:gd name="T33" fmla="*/ 2147483647 h 457"/>
              <a:gd name="T34" fmla="*/ 2147483647 w 730"/>
              <a:gd name="T35" fmla="*/ 2147483647 h 457"/>
              <a:gd name="T36" fmla="*/ 2147483647 w 730"/>
              <a:gd name="T37" fmla="*/ 2147483647 h 457"/>
              <a:gd name="T38" fmla="*/ 2147483647 w 730"/>
              <a:gd name="T39" fmla="*/ 2147483647 h 457"/>
              <a:gd name="T40" fmla="*/ 2147483647 w 730"/>
              <a:gd name="T41" fmla="*/ 2147483647 h 457"/>
              <a:gd name="T42" fmla="*/ 2147483647 w 730"/>
              <a:gd name="T43" fmla="*/ 2147483647 h 457"/>
              <a:gd name="T44" fmla="*/ 2147483647 w 730"/>
              <a:gd name="T45" fmla="*/ 2147483647 h 457"/>
              <a:gd name="T46" fmla="*/ 2147483647 w 730"/>
              <a:gd name="T47" fmla="*/ 2147483647 h 457"/>
              <a:gd name="T48" fmla="*/ 2147483647 w 730"/>
              <a:gd name="T49" fmla="*/ 2147483647 h 457"/>
              <a:gd name="T50" fmla="*/ 2147483647 w 730"/>
              <a:gd name="T51" fmla="*/ 2147483647 h 457"/>
              <a:gd name="T52" fmla="*/ 2147483647 w 730"/>
              <a:gd name="T53" fmla="*/ 2147483647 h 457"/>
              <a:gd name="T54" fmla="*/ 2147483647 w 730"/>
              <a:gd name="T55" fmla="*/ 2147483647 h 457"/>
              <a:gd name="T56" fmla="*/ 0 w 730"/>
              <a:gd name="T57" fmla="*/ 2147483647 h 457"/>
              <a:gd name="T58" fmla="*/ 2147483647 w 730"/>
              <a:gd name="T59" fmla="*/ 2147483647 h 457"/>
              <a:gd name="T60" fmla="*/ 2147483647 w 730"/>
              <a:gd name="T61" fmla="*/ 2147483647 h 457"/>
              <a:gd name="T62" fmla="*/ 2147483647 w 730"/>
              <a:gd name="T63" fmla="*/ 2147483647 h 457"/>
              <a:gd name="T64" fmla="*/ 2147483647 w 730"/>
              <a:gd name="T65" fmla="*/ 0 h 457"/>
              <a:gd name="T66" fmla="*/ 2147483647 w 730"/>
              <a:gd name="T67" fmla="*/ 2147483647 h 457"/>
              <a:gd name="T68" fmla="*/ 2147483647 w 730"/>
              <a:gd name="T69" fmla="*/ 2147483647 h 457"/>
              <a:gd name="T70" fmla="*/ 2147483647 w 730"/>
              <a:gd name="T71" fmla="*/ 2147483647 h 457"/>
              <a:gd name="T72" fmla="*/ 2147483647 w 730"/>
              <a:gd name="T73" fmla="*/ 2147483647 h 457"/>
              <a:gd name="T74" fmla="*/ 2147483647 w 730"/>
              <a:gd name="T75" fmla="*/ 2147483647 h 457"/>
              <a:gd name="T76" fmla="*/ 2147483647 w 730"/>
              <a:gd name="T77" fmla="*/ 2147483647 h 457"/>
              <a:gd name="T78" fmla="*/ 2147483647 w 730"/>
              <a:gd name="T79" fmla="*/ 2147483647 h 457"/>
              <a:gd name="T80" fmla="*/ 2147483647 w 730"/>
              <a:gd name="T81" fmla="*/ 2147483647 h 457"/>
              <a:gd name="T82" fmla="*/ 2147483647 w 730"/>
              <a:gd name="T83" fmla="*/ 2147483647 h 457"/>
              <a:gd name="T84" fmla="*/ 2147483647 w 730"/>
              <a:gd name="T85" fmla="*/ 2147483647 h 457"/>
              <a:gd name="T86" fmla="*/ 2147483647 w 730"/>
              <a:gd name="T87" fmla="*/ 2147483647 h 457"/>
              <a:gd name="T88" fmla="*/ 2147483647 w 730"/>
              <a:gd name="T89" fmla="*/ 2147483647 h 457"/>
              <a:gd name="T90" fmla="*/ 2147483647 w 730"/>
              <a:gd name="T91" fmla="*/ 2147483647 h 457"/>
              <a:gd name="T92" fmla="*/ 2147483647 w 730"/>
              <a:gd name="T93" fmla="*/ 2147483647 h 457"/>
              <a:gd name="T94" fmla="*/ 2147483647 w 730"/>
              <a:gd name="T95" fmla="*/ 2147483647 h 457"/>
              <a:gd name="T96" fmla="*/ 2147483647 w 730"/>
              <a:gd name="T97" fmla="*/ 2147483647 h 457"/>
              <a:gd name="T98" fmla="*/ 2147483647 w 730"/>
              <a:gd name="T99" fmla="*/ 2147483647 h 457"/>
              <a:gd name="T100" fmla="*/ 2147483647 w 730"/>
              <a:gd name="T101" fmla="*/ 2147483647 h 457"/>
              <a:gd name="T102" fmla="*/ 2147483647 w 730"/>
              <a:gd name="T103" fmla="*/ 2147483647 h 457"/>
              <a:gd name="T104" fmla="*/ 2147483647 w 730"/>
              <a:gd name="T105" fmla="*/ 2147483647 h 4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30" h="457">
                <a:moveTo>
                  <a:pt x="729" y="277"/>
                </a:moveTo>
                <a:lnTo>
                  <a:pt x="453" y="456"/>
                </a:lnTo>
                <a:lnTo>
                  <a:pt x="454" y="370"/>
                </a:lnTo>
                <a:lnTo>
                  <a:pt x="443" y="370"/>
                </a:lnTo>
                <a:lnTo>
                  <a:pt x="431" y="370"/>
                </a:lnTo>
                <a:lnTo>
                  <a:pt x="420" y="370"/>
                </a:lnTo>
                <a:lnTo>
                  <a:pt x="408" y="370"/>
                </a:lnTo>
                <a:lnTo>
                  <a:pt x="395" y="370"/>
                </a:lnTo>
                <a:lnTo>
                  <a:pt x="384" y="370"/>
                </a:lnTo>
                <a:lnTo>
                  <a:pt x="370" y="370"/>
                </a:lnTo>
                <a:lnTo>
                  <a:pt x="358" y="370"/>
                </a:lnTo>
                <a:lnTo>
                  <a:pt x="345" y="370"/>
                </a:lnTo>
                <a:lnTo>
                  <a:pt x="333" y="370"/>
                </a:lnTo>
                <a:lnTo>
                  <a:pt x="320" y="370"/>
                </a:lnTo>
                <a:lnTo>
                  <a:pt x="308" y="370"/>
                </a:lnTo>
                <a:lnTo>
                  <a:pt x="295" y="369"/>
                </a:lnTo>
                <a:lnTo>
                  <a:pt x="283" y="369"/>
                </a:lnTo>
                <a:lnTo>
                  <a:pt x="259" y="366"/>
                </a:lnTo>
                <a:lnTo>
                  <a:pt x="218" y="360"/>
                </a:lnTo>
                <a:lnTo>
                  <a:pt x="180" y="350"/>
                </a:lnTo>
                <a:lnTo>
                  <a:pt x="145" y="336"/>
                </a:lnTo>
                <a:lnTo>
                  <a:pt x="114" y="319"/>
                </a:lnTo>
                <a:lnTo>
                  <a:pt x="86" y="299"/>
                </a:lnTo>
                <a:lnTo>
                  <a:pt x="61" y="277"/>
                </a:lnTo>
                <a:lnTo>
                  <a:pt x="41" y="252"/>
                </a:lnTo>
                <a:lnTo>
                  <a:pt x="24" y="227"/>
                </a:lnTo>
                <a:lnTo>
                  <a:pt x="11" y="200"/>
                </a:lnTo>
                <a:lnTo>
                  <a:pt x="4" y="171"/>
                </a:lnTo>
                <a:lnTo>
                  <a:pt x="0" y="142"/>
                </a:lnTo>
                <a:lnTo>
                  <a:pt x="1" y="114"/>
                </a:lnTo>
                <a:lnTo>
                  <a:pt x="8" y="84"/>
                </a:lnTo>
                <a:lnTo>
                  <a:pt x="19" y="55"/>
                </a:lnTo>
                <a:lnTo>
                  <a:pt x="56" y="0"/>
                </a:lnTo>
                <a:lnTo>
                  <a:pt x="45" y="12"/>
                </a:lnTo>
                <a:lnTo>
                  <a:pt x="30" y="36"/>
                </a:lnTo>
                <a:lnTo>
                  <a:pt x="23" y="60"/>
                </a:lnTo>
                <a:lnTo>
                  <a:pt x="25" y="81"/>
                </a:lnTo>
                <a:lnTo>
                  <a:pt x="30" y="91"/>
                </a:lnTo>
                <a:lnTo>
                  <a:pt x="43" y="110"/>
                </a:lnTo>
                <a:lnTo>
                  <a:pt x="63" y="127"/>
                </a:lnTo>
                <a:lnTo>
                  <a:pt x="88" y="144"/>
                </a:lnTo>
                <a:lnTo>
                  <a:pt x="119" y="156"/>
                </a:lnTo>
                <a:lnTo>
                  <a:pt x="136" y="162"/>
                </a:lnTo>
                <a:lnTo>
                  <a:pt x="174" y="174"/>
                </a:lnTo>
                <a:lnTo>
                  <a:pt x="213" y="181"/>
                </a:lnTo>
                <a:lnTo>
                  <a:pt x="255" y="187"/>
                </a:lnTo>
                <a:lnTo>
                  <a:pt x="278" y="190"/>
                </a:lnTo>
                <a:lnTo>
                  <a:pt x="323" y="192"/>
                </a:lnTo>
                <a:lnTo>
                  <a:pt x="366" y="192"/>
                </a:lnTo>
                <a:lnTo>
                  <a:pt x="410" y="190"/>
                </a:lnTo>
                <a:lnTo>
                  <a:pt x="454" y="184"/>
                </a:lnTo>
                <a:lnTo>
                  <a:pt x="453" y="95"/>
                </a:lnTo>
                <a:lnTo>
                  <a:pt x="729" y="277"/>
                </a:lnTo>
              </a:path>
            </a:pathLst>
          </a:cu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12700" cap="rnd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7"/>
          <p:cNvSpPr/>
          <p:nvPr/>
        </p:nvSpPr>
        <p:spPr bwMode="auto">
          <a:xfrm rot="4016354">
            <a:off x="8320315" y="4765552"/>
            <a:ext cx="1008063" cy="647700"/>
          </a:xfrm>
          <a:custGeom>
            <a:avLst/>
            <a:gdLst>
              <a:gd name="T0" fmla="*/ 2147483647 w 730"/>
              <a:gd name="T1" fmla="*/ 2147483647 h 457"/>
              <a:gd name="T2" fmla="*/ 2147483647 w 730"/>
              <a:gd name="T3" fmla="*/ 2147483647 h 457"/>
              <a:gd name="T4" fmla="*/ 2147483647 w 730"/>
              <a:gd name="T5" fmla="*/ 2147483647 h 457"/>
              <a:gd name="T6" fmla="*/ 2147483647 w 730"/>
              <a:gd name="T7" fmla="*/ 2147483647 h 457"/>
              <a:gd name="T8" fmla="*/ 2147483647 w 730"/>
              <a:gd name="T9" fmla="*/ 2147483647 h 457"/>
              <a:gd name="T10" fmla="*/ 2147483647 w 730"/>
              <a:gd name="T11" fmla="*/ 2147483647 h 457"/>
              <a:gd name="T12" fmla="*/ 2147483647 w 730"/>
              <a:gd name="T13" fmla="*/ 2147483647 h 457"/>
              <a:gd name="T14" fmla="*/ 2147483647 w 730"/>
              <a:gd name="T15" fmla="*/ 2147483647 h 457"/>
              <a:gd name="T16" fmla="*/ 2147483647 w 730"/>
              <a:gd name="T17" fmla="*/ 2147483647 h 457"/>
              <a:gd name="T18" fmla="*/ 2147483647 w 730"/>
              <a:gd name="T19" fmla="*/ 2147483647 h 457"/>
              <a:gd name="T20" fmla="*/ 2147483647 w 730"/>
              <a:gd name="T21" fmla="*/ 2147483647 h 457"/>
              <a:gd name="T22" fmla="*/ 2147483647 w 730"/>
              <a:gd name="T23" fmla="*/ 2147483647 h 457"/>
              <a:gd name="T24" fmla="*/ 2147483647 w 730"/>
              <a:gd name="T25" fmla="*/ 2147483647 h 457"/>
              <a:gd name="T26" fmla="*/ 2147483647 w 730"/>
              <a:gd name="T27" fmla="*/ 2147483647 h 457"/>
              <a:gd name="T28" fmla="*/ 2147483647 w 730"/>
              <a:gd name="T29" fmla="*/ 2147483647 h 457"/>
              <a:gd name="T30" fmla="*/ 2147483647 w 730"/>
              <a:gd name="T31" fmla="*/ 2147483647 h 457"/>
              <a:gd name="T32" fmla="*/ 2147483647 w 730"/>
              <a:gd name="T33" fmla="*/ 2147483647 h 457"/>
              <a:gd name="T34" fmla="*/ 2147483647 w 730"/>
              <a:gd name="T35" fmla="*/ 2147483647 h 457"/>
              <a:gd name="T36" fmla="*/ 2147483647 w 730"/>
              <a:gd name="T37" fmla="*/ 2147483647 h 457"/>
              <a:gd name="T38" fmla="*/ 2147483647 w 730"/>
              <a:gd name="T39" fmla="*/ 2147483647 h 457"/>
              <a:gd name="T40" fmla="*/ 2147483647 w 730"/>
              <a:gd name="T41" fmla="*/ 2147483647 h 457"/>
              <a:gd name="T42" fmla="*/ 2147483647 w 730"/>
              <a:gd name="T43" fmla="*/ 2147483647 h 457"/>
              <a:gd name="T44" fmla="*/ 2147483647 w 730"/>
              <a:gd name="T45" fmla="*/ 2147483647 h 457"/>
              <a:gd name="T46" fmla="*/ 2147483647 w 730"/>
              <a:gd name="T47" fmla="*/ 2147483647 h 457"/>
              <a:gd name="T48" fmla="*/ 2147483647 w 730"/>
              <a:gd name="T49" fmla="*/ 2147483647 h 457"/>
              <a:gd name="T50" fmla="*/ 2147483647 w 730"/>
              <a:gd name="T51" fmla="*/ 2147483647 h 457"/>
              <a:gd name="T52" fmla="*/ 2147483647 w 730"/>
              <a:gd name="T53" fmla="*/ 2147483647 h 457"/>
              <a:gd name="T54" fmla="*/ 2147483647 w 730"/>
              <a:gd name="T55" fmla="*/ 2147483647 h 457"/>
              <a:gd name="T56" fmla="*/ 0 w 730"/>
              <a:gd name="T57" fmla="*/ 2147483647 h 457"/>
              <a:gd name="T58" fmla="*/ 2147483647 w 730"/>
              <a:gd name="T59" fmla="*/ 2147483647 h 457"/>
              <a:gd name="T60" fmla="*/ 2147483647 w 730"/>
              <a:gd name="T61" fmla="*/ 2147483647 h 457"/>
              <a:gd name="T62" fmla="*/ 2147483647 w 730"/>
              <a:gd name="T63" fmla="*/ 2147483647 h 457"/>
              <a:gd name="T64" fmla="*/ 2147483647 w 730"/>
              <a:gd name="T65" fmla="*/ 0 h 457"/>
              <a:gd name="T66" fmla="*/ 2147483647 w 730"/>
              <a:gd name="T67" fmla="*/ 2147483647 h 457"/>
              <a:gd name="T68" fmla="*/ 2147483647 w 730"/>
              <a:gd name="T69" fmla="*/ 2147483647 h 457"/>
              <a:gd name="T70" fmla="*/ 2147483647 w 730"/>
              <a:gd name="T71" fmla="*/ 2147483647 h 457"/>
              <a:gd name="T72" fmla="*/ 2147483647 w 730"/>
              <a:gd name="T73" fmla="*/ 2147483647 h 457"/>
              <a:gd name="T74" fmla="*/ 2147483647 w 730"/>
              <a:gd name="T75" fmla="*/ 2147483647 h 457"/>
              <a:gd name="T76" fmla="*/ 2147483647 w 730"/>
              <a:gd name="T77" fmla="*/ 2147483647 h 457"/>
              <a:gd name="T78" fmla="*/ 2147483647 w 730"/>
              <a:gd name="T79" fmla="*/ 2147483647 h 457"/>
              <a:gd name="T80" fmla="*/ 2147483647 w 730"/>
              <a:gd name="T81" fmla="*/ 2147483647 h 457"/>
              <a:gd name="T82" fmla="*/ 2147483647 w 730"/>
              <a:gd name="T83" fmla="*/ 2147483647 h 457"/>
              <a:gd name="T84" fmla="*/ 2147483647 w 730"/>
              <a:gd name="T85" fmla="*/ 2147483647 h 457"/>
              <a:gd name="T86" fmla="*/ 2147483647 w 730"/>
              <a:gd name="T87" fmla="*/ 2147483647 h 457"/>
              <a:gd name="T88" fmla="*/ 2147483647 w 730"/>
              <a:gd name="T89" fmla="*/ 2147483647 h 457"/>
              <a:gd name="T90" fmla="*/ 2147483647 w 730"/>
              <a:gd name="T91" fmla="*/ 2147483647 h 457"/>
              <a:gd name="T92" fmla="*/ 2147483647 w 730"/>
              <a:gd name="T93" fmla="*/ 2147483647 h 457"/>
              <a:gd name="T94" fmla="*/ 2147483647 w 730"/>
              <a:gd name="T95" fmla="*/ 2147483647 h 457"/>
              <a:gd name="T96" fmla="*/ 2147483647 w 730"/>
              <a:gd name="T97" fmla="*/ 2147483647 h 457"/>
              <a:gd name="T98" fmla="*/ 2147483647 w 730"/>
              <a:gd name="T99" fmla="*/ 2147483647 h 457"/>
              <a:gd name="T100" fmla="*/ 2147483647 w 730"/>
              <a:gd name="T101" fmla="*/ 2147483647 h 457"/>
              <a:gd name="T102" fmla="*/ 2147483647 w 730"/>
              <a:gd name="T103" fmla="*/ 2147483647 h 457"/>
              <a:gd name="T104" fmla="*/ 2147483647 w 730"/>
              <a:gd name="T105" fmla="*/ 2147483647 h 4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30" h="457">
                <a:moveTo>
                  <a:pt x="729" y="277"/>
                </a:moveTo>
                <a:lnTo>
                  <a:pt x="453" y="456"/>
                </a:lnTo>
                <a:lnTo>
                  <a:pt x="454" y="370"/>
                </a:lnTo>
                <a:lnTo>
                  <a:pt x="443" y="370"/>
                </a:lnTo>
                <a:lnTo>
                  <a:pt x="431" y="370"/>
                </a:lnTo>
                <a:lnTo>
                  <a:pt x="420" y="370"/>
                </a:lnTo>
                <a:lnTo>
                  <a:pt x="408" y="370"/>
                </a:lnTo>
                <a:lnTo>
                  <a:pt x="395" y="370"/>
                </a:lnTo>
                <a:lnTo>
                  <a:pt x="384" y="370"/>
                </a:lnTo>
                <a:lnTo>
                  <a:pt x="370" y="370"/>
                </a:lnTo>
                <a:lnTo>
                  <a:pt x="358" y="370"/>
                </a:lnTo>
                <a:lnTo>
                  <a:pt x="345" y="370"/>
                </a:lnTo>
                <a:lnTo>
                  <a:pt x="333" y="370"/>
                </a:lnTo>
                <a:lnTo>
                  <a:pt x="320" y="370"/>
                </a:lnTo>
                <a:lnTo>
                  <a:pt x="308" y="370"/>
                </a:lnTo>
                <a:lnTo>
                  <a:pt x="295" y="369"/>
                </a:lnTo>
                <a:lnTo>
                  <a:pt x="283" y="369"/>
                </a:lnTo>
                <a:lnTo>
                  <a:pt x="259" y="366"/>
                </a:lnTo>
                <a:lnTo>
                  <a:pt x="218" y="360"/>
                </a:lnTo>
                <a:lnTo>
                  <a:pt x="180" y="350"/>
                </a:lnTo>
                <a:lnTo>
                  <a:pt x="145" y="336"/>
                </a:lnTo>
                <a:lnTo>
                  <a:pt x="114" y="319"/>
                </a:lnTo>
                <a:lnTo>
                  <a:pt x="86" y="299"/>
                </a:lnTo>
                <a:lnTo>
                  <a:pt x="61" y="277"/>
                </a:lnTo>
                <a:lnTo>
                  <a:pt x="41" y="252"/>
                </a:lnTo>
                <a:lnTo>
                  <a:pt x="24" y="227"/>
                </a:lnTo>
                <a:lnTo>
                  <a:pt x="11" y="200"/>
                </a:lnTo>
                <a:lnTo>
                  <a:pt x="4" y="171"/>
                </a:lnTo>
                <a:lnTo>
                  <a:pt x="0" y="142"/>
                </a:lnTo>
                <a:lnTo>
                  <a:pt x="1" y="114"/>
                </a:lnTo>
                <a:lnTo>
                  <a:pt x="8" y="84"/>
                </a:lnTo>
                <a:lnTo>
                  <a:pt x="19" y="55"/>
                </a:lnTo>
                <a:lnTo>
                  <a:pt x="56" y="0"/>
                </a:lnTo>
                <a:lnTo>
                  <a:pt x="45" y="12"/>
                </a:lnTo>
                <a:lnTo>
                  <a:pt x="30" y="36"/>
                </a:lnTo>
                <a:lnTo>
                  <a:pt x="23" y="60"/>
                </a:lnTo>
                <a:lnTo>
                  <a:pt x="25" y="81"/>
                </a:lnTo>
                <a:lnTo>
                  <a:pt x="30" y="91"/>
                </a:lnTo>
                <a:lnTo>
                  <a:pt x="43" y="110"/>
                </a:lnTo>
                <a:lnTo>
                  <a:pt x="63" y="127"/>
                </a:lnTo>
                <a:lnTo>
                  <a:pt x="88" y="144"/>
                </a:lnTo>
                <a:lnTo>
                  <a:pt x="119" y="156"/>
                </a:lnTo>
                <a:lnTo>
                  <a:pt x="136" y="162"/>
                </a:lnTo>
                <a:lnTo>
                  <a:pt x="174" y="174"/>
                </a:lnTo>
                <a:lnTo>
                  <a:pt x="213" y="181"/>
                </a:lnTo>
                <a:lnTo>
                  <a:pt x="255" y="187"/>
                </a:lnTo>
                <a:lnTo>
                  <a:pt x="278" y="190"/>
                </a:lnTo>
                <a:lnTo>
                  <a:pt x="323" y="192"/>
                </a:lnTo>
                <a:lnTo>
                  <a:pt x="366" y="192"/>
                </a:lnTo>
                <a:lnTo>
                  <a:pt x="410" y="190"/>
                </a:lnTo>
                <a:lnTo>
                  <a:pt x="454" y="184"/>
                </a:lnTo>
                <a:lnTo>
                  <a:pt x="453" y="95"/>
                </a:lnTo>
                <a:lnTo>
                  <a:pt x="729" y="277"/>
                </a:lnTo>
              </a:path>
            </a:pathLst>
          </a:cu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12700" cap="rnd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8"/>
          <p:cNvSpPr>
            <a:spLocks noChangeArrowheads="1"/>
          </p:cNvSpPr>
          <p:nvPr/>
        </p:nvSpPr>
        <p:spPr bwMode="auto">
          <a:xfrm>
            <a:off x="3963422" y="5666458"/>
            <a:ext cx="16160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rou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剪断头发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6" name="AutoShape 19"/>
          <p:cNvSpPr>
            <a:spLocks noChangeArrowheads="1"/>
          </p:cNvSpPr>
          <p:nvPr/>
        </p:nvSpPr>
        <p:spPr bwMode="auto">
          <a:xfrm>
            <a:off x="6195447" y="5650583"/>
            <a:ext cx="16160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rou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切开皮肤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211572" y="5666458"/>
            <a:ext cx="1616075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6600"/>
            </a:solidFill>
            <a:rou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停止表演</a:t>
            </a:r>
            <a:endParaRPr lang="zh-CN" altLang="en-US">
              <a:ea typeface="黑体" panose="02010609060101010101" pitchFamily="49" charset="-122"/>
            </a:endParaRPr>
          </a:p>
        </p:txBody>
      </p:sp>
      <p:pic>
        <p:nvPicPr>
          <p:cNvPr id="18" name="Picture 23" descr="33790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085" y="1992983"/>
            <a:ext cx="161607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4" descr="500_P5Q34Mt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235" y="1992983"/>
            <a:ext cx="16478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5" descr="214008_1976136012_azpmlat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647" y="1992983"/>
            <a:ext cx="1655763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27"/>
          <p:cNvSpPr>
            <a:spLocks noChangeArrowheads="1"/>
          </p:cNvSpPr>
          <p:nvPr/>
        </p:nvSpPr>
        <p:spPr bwMode="gray">
          <a:xfrm>
            <a:off x="2626747" y="6183160"/>
            <a:ext cx="6121400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800080"/>
            </a:solidFill>
            <a:rou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ea typeface="黑体" panose="02010609060101010101" pitchFamily="49" charset="-122"/>
              </a:rPr>
              <a:t>不同对象对于同一个方法（</a:t>
            </a:r>
            <a:r>
              <a:rPr lang="en-US" altLang="zh-CN" dirty="0">
                <a:ea typeface="黑体" panose="02010609060101010101" pitchFamily="49" charset="-122"/>
              </a:rPr>
              <a:t>Cut</a:t>
            </a:r>
            <a:r>
              <a:rPr lang="zh-CN" altLang="en-US" dirty="0">
                <a:ea typeface="黑体" panose="02010609060101010101" pitchFamily="49" charset="-122"/>
              </a:rPr>
              <a:t>）调用的不同行为。  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4107885" y="4239295"/>
            <a:ext cx="9382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理发师 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3" name="Text Box 29"/>
          <p:cNvSpPr txBox="1">
            <a:spLocks noChangeArrowheads="1"/>
          </p:cNvSpPr>
          <p:nvPr/>
        </p:nvSpPr>
        <p:spPr bwMode="auto">
          <a:xfrm>
            <a:off x="6195447" y="4239295"/>
            <a:ext cx="1168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外科医生 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8356035" y="4167858"/>
            <a:ext cx="708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演员 </a:t>
            </a:r>
            <a:endParaRPr lang="zh-CN" altLang="en-US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2204" y="89143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98161" y="952990"/>
            <a:ext cx="9336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同一操作作用于不同的对象，可以有不同的解释，产生不同的执行结果。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232" y="2006257"/>
            <a:ext cx="5612997" cy="3754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589" y="2006256"/>
            <a:ext cx="5057077" cy="375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8923" y="173428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怎么不被</a:t>
            </a:r>
            <a:r>
              <a:rPr lang="en-US" altLang="zh-CN" b="1" dirty="0"/>
              <a:t>AI</a:t>
            </a:r>
            <a:r>
              <a:rPr lang="zh-CN" altLang="en-US" b="1" dirty="0"/>
              <a:t>替代？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60" y="968512"/>
            <a:ext cx="6771467" cy="4533043"/>
          </a:xfrm>
          <a:prstGeom prst="rect">
            <a:avLst/>
          </a:prstGeom>
        </p:spPr>
      </p:pic>
      <p:graphicFrame>
        <p:nvGraphicFramePr>
          <p:cNvPr id="15" name="图示 14"/>
          <p:cNvGraphicFramePr/>
          <p:nvPr/>
        </p:nvGraphicFramePr>
        <p:xfrm>
          <a:off x="7023310" y="1187204"/>
          <a:ext cx="4247554" cy="3354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9494" y="1017130"/>
            <a:ext cx="102348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多态性的实现方式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实现多态性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实现的多态性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多态性的优势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面向对象技术正是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利用多态提供的动态行为特征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，来封装变化，适应变更，以达到系统的稳定。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增加了面向对象软件系统的灵活性。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进一步减少了信息冗余。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提高了软件的可重用性和可扩展性。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123" y="915812"/>
            <a:ext cx="3622551" cy="24558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 descr="data:image/jpeg;base64,/9j/4AAQSkZJRgABAQEASABIAAD/2wBDAAgGBgcGBQgHBwcJCQgKDBQNDAsLDBkSEw8UHRofHh0aHBwgJC4nICIsIxwcKDcpLDAxNDQ0Hyc5PTgyPC4zNDL/2wBDAQkJCQwLDBgNDRgyIRwhMjIyMjIyMjIyMjIyMjIyMjIyMjIyMjIyMjIyMjIyMjIyMjIyMjIyMjIyMjIyMjIyMjL/wAARCAKXAfQDASIAAhEBAxEB/8QAHAAAAQUBAQEAAAAAAAAAAAAAAgABAwQFBgcI/8QAWxAAAQMDAgMEBAcKCAoKAQUBAQACAwQFERIhBjFBBxNRYRQiMnEVUoGRobHRCCM2QnJ0lLLB0hYkMzdTVWKTFzQ1VGRzdZKzwiUmOENEgoOEouFjGCdFZfGj/8QAGQEAAwEBAQAAAAAAAAAAAAAAAAECAwQF/8QAKREBAQACAgIBBQACAgMBAAAAAAECEQMhEjFBBBMiMlEzYUJxFCOBJP/aAAwDAQACEQMRAD8A8K5e5ON0ydnVbASbCdJBkmcDjITpILZNdtgpwgHNECnCSIXNynCRcgIcncckmx5OSkB62VKBsloGxjlyRY2TpI0EaRCJMQmDIUSSAFJJDulQJJAkkBpIEkAaSBJAGkhwiQCSSSTgNpTY3UibCAWEinSQApIk2EAySJJACknwmQCQI0kACSNJAAkjSQAJI0CASSSSQJJJGmCSTgJYQCCdJJOA2ExCJJFANKbBUiSWgiSRaUOEaBsJJ0kaAwMpNTgYTA4OEKEmyPEJ16LU3q4u7ObFVmYd/U3WoglkETAXxgMw07dN8IJ52QWnDgQfAjCcr2O98JWjibi+54ZPSVLeIWUc0olBErHxufs3Hqn1MDnzXOWC2Wh/HNlgtr6qEyxVHftDXfe5GsfjSZG7ggDO2xygPPCMFLK9CbwtYPghrTT1bqx3Drbx33pHqh4fhzNOORHXOy0Lvwnw9FfOIZzRSU9BapqaDuGyvOsSbmT1WkjAGPDJ3KNh5cCn5r0On4X4ZcbBAIrjUG8XOakbM6TutETJmtDtOPaLXYx8qeThazTW6G4UdurCyKWvhqI31fqkQBpErnY9VvrbgZPLCNh541u6kwvSL3wtZLJa746KimqJIa+ijgldMQYWSw954b4PU89vBXLzwnbHcVMZV+mVT7re5beJWPDTThoYNRAGHOOrODgYCNh5TpThpJw0EnwAyvRBwjZGUMdO5lTNWy2arrW1TJ/UD4JJGjDMbtcGePVa/DPDNHbb3Za1lJNSV0F1jpZoZpe8cQ+mdJl4xhpz0GdiOqNh5D1SXoXCfD9NxBw0IJ6mZkb7y8PjYW5cGU734btnUcY548lHBwnaa/hh97hjqIJJLVV1LKQyl5bJDIxocCRksIcdj1BT2Hn6YnC9GuHCthtFpuVxqKatlFJRW+ZkTZ9GXzscXZOM4yArE/BFkk9PoqOjuD6yljt0zSyoDjL6QWBzA0gAH1jgpWh5kAXZw0nAycBCvWaKw0NpiqKqijdF6ZYbm2aIymVrXRPDNnEDfxxtkbLDtfCNrqaSzUswn9Iu1tqK0VjZMR05j14aW4wQNHrE/GR5BwZa4M1lrtJOA7GxUa9Ov3wZUX6wWWtfNR2dtqpqibS9xZrMGWuIAy0ZPrOGTuSqlx4Rt9hon3C4W6epjlrPR2w0NUXtijMLXtkD8Zdq1AtBxsDlLew88wi0r1Ou4YtUkIulylqZYKa321pjOQ5olYS4/e25wA3A258yooOEOG5IKSFkVdNJXUFfUxVLpdGjuC/QTHjqGgEZ2RboPMdPmnXokHBtqfxNQcNywVnfSxwTm4Nd6krXRGR7WtxjB2a0g52KxprNaKu/2qnt7pmQSxl9e14eGxBhJeWl4BI0DryKYcqQWnDvVPgdk3XGRleg8H3itqOKqu7Op4/gvvzUV4NK2Uui/FgGQd3bNAHv5BPRzxVnBd5oKF8tuq6Vk1XU0s9LGWTROkAw2QjWxzQWjHXBS2Tz4J16VW2WkuPA9tqJIiJqPhp9XH3eBqkFVoy7A9b1T9CnqODOHLc9slRSVs7TV26m7sVOj/GIdbj7PMHkE9m8uSyM4zuvRLjwbYrPQyOrJ6pz5pa6OCRjXuMboXlkbSGjSScZdqIwDsqvD1TUx8E3RlwpGvttRTmno420oLnTagXTa8ZAYM5dnHIIDhcjxSyPEL1i708La/jOg9Egdb7TT077YzuQQ2TUwM0/G1gnI31KaPFUKaO6Ucct+ttorqgy+ihre+wDFFgANc6NuXdcE+SA8hSXWcWsjlsPC1xlDBcaujlNS4NDTI1spEb3DxIyM9cLlMIIySSSASSSSAbCWE6SAbCZEkgBT4TpIBsJkSSAFJEkgBSRJIBJJJIBJJJwEwZJEmwmDJJ8JYQDJsIsJkAOEkSSAbmh0ko04UnUYBaRnktgub6JDSHiNvo8MhljhMUuljzzcBjn5rMQvjzulYTdfXTSulc/ix7jLM2okcWTZfK3k87e0PFSSXGpnuLLjLxfI+sY0tZO4TF7RjBAONtiVzWMJso0boROdAaOKcD0f0bGiX+R593y9nyVpl2r46ttUzjOYTiEQiQCbV3Y5N5clzATqtBvCd4dTu/hQdVNI6WAls2Y3uOS5u2xJ3JU1PW1FLjuOLHxYdI4aGyjd/tnl+NtnxwudR4zgpaLboBXVOqoP8LZCahrWTnTN98DRhodtvhG2uqhLO8cWyh9S7VM7TLmQ4xk7c8bZ54XOJb5Tht9kr4gxrOJyGxwOpmNDJhpid7TBt7JydlO66Vz3QuPGE2qItMZxN6hA0gjbmASM+C5tJGg6ea4U4s1LbqG6UtE2GoFVJLEycvknDdIfkj1ds7DqVVFfUtuArxxY9tU1hjEobKHBp5t5cvJYLuQ96EhGg3KiofVxSxVPFbpmTNY2Rr2SkPDPYB23xk4S9OnE0ko4skEkjY2vcGy5cGewDt0wMeCwSUxRoOiqLnVVL3Pm4vle5zHxkubLu1+7xy5HAyFFHN3NA+hj4m00j86oRHKGnPMYx12z4rOtNprr5c4Lbbqd9RVTu0sY36z4AdSu+7Ruz+k4F4UsTdQnuVTNIaqccjhoIa3+yPpUk5IVEnpkVWOKf4zFGImSuZLqawDAaDjljbCkirqqF1S6Pi97DVDE5b3w7wcsO23228lzqSeg6SK5VVLUd/Bxg+ObuRB3jBMD3Y5M5ch0ULKqVjoyzitzTEx7GHTNlrX+2Btydk58crBSRTdCa2U0tNTHi2TuKVwdTx4mxERyLdtsI5bhLPUVNRU8Ttqp6mA0z5Z4pXuDCRkAkbZxj5SucwnQTorfcKqzRvjtnF8lEx7tT2wCVgJ5Z2CUlXJUQthquKBUQB2p0UjJSHb5wdskZz8651FjyRoOqqbxLJV089JxBBbm01P6LBFSxzNEcWSS3JBJySScqpJWVE4He8Wuk9dknriU5ewYY7lzaOR6LA+QhJBt/0+qFPUU44vkEVU8yTsAmxI48y4Y3J+lSR3Sthtwt0XGMzKLuzH6O0TBmk8xjHLc7LnMJIDeFXL3cEX8K3aKZwdCNEvqFvskbdOngpqm719ZJBLU8ZzzyQOL4nSd8TG47EjwJXMpJ6DYqooK6Yz1fEUc8pAGuSKVxwOQ5Kv8H2/+uoP7iT7Fn5KWT4lGiaPwdQ/1zB+jy/Ym+D6D+uoP0eX7FnpinA0PQKD+uYP0eX7EvQKD+uYP7iX7FnJIDS+D6D+uYP7iX7Evg+3/wBdQfo8v2LNSQGj6BQf1zB+jy/Yl6BQf1zB+jy/Ys7ZLZGg0fQKD+uYP0eX7EvQKD+uYP0eX7FnJI0Gj6BQf1zB+jy/Yl6BQf1zB+jy/Ys7ZLZAaPoFB/XMH6PL9iXoFB/XMH6PL9izsJIDR9AoP65g/R5fsT/B9v8A66g/R5fsWaAn0oDR+D6H+uYP7iX7Evg6g/rqD9Hl+xZ6SA0vg6h/riD9Hl+xN8H0P9cwfo8v2LOT4QGj8H0P9cwfo8v2JfB1D/XMH6PL9ioNGESAu/B1D/XMH6PL9irVdPTwae5rWVOeemNzdP8AvBRoS3JQAJiFIG4TFuEAGEk+EkAKIBME6WjOAiSG4wvo/s+7OeBbpw5Q3qGklrzMzLhWSatDxs5paMDYhK3RPnakttbcqhsNBRT1MjuTYYy8/QEd5sNysFWylu1HJSVD4xK2OTGdJJAJ8ORX2zRW+jt0Iho6WGniHJkMYaPoXhvaPwhV8ads9Ja6YmOIW6J9RPjIijD35Pv3wB4pTI3idvttddaptLb6OeqndyjhjLj9HJdjT9j/AB1PGHixujB6STMafmyvpzhzhW0cK2xlDaaRkMYHrPxl8h8XO6lbWym5h8eXTs24vs0D562x1IibzfFiQD/dJXL8ua+68L587ceCaW1y0/EduhbDHUydzVRsGG68Za8eBOCD8ieOQeMpKejpJ6+shpKWJ0tRO8Rxxt5ucTgBfS3AvZBZ+HaaGqusEVwuuA5zpRqjiPgxvI48Sqt0Hz7auD+I72A622WtqGH8cRYb85wFvM7HuOnNz8C48jUMB+tfRvFfGNn4ItsVTc3uAkdohghbl7yPAeA8VyFv7eeFKyqbDUQ11Exxx3s0YLR79JOAp8rfQeI3Ls34wtcZlqbDV903m+ICQD/dJXLvY6N7mPaWuacFpGCD5jovuSGaOohZNC9r43tDmPachwO4IPguB7Sezag4stc1XSU7Ib1EwuimYMd7jfQ/xz0PREy/ofKau2q0117ucFut1O+oqpnaWMb9Z8AOpTUFsrLnc4bdSQOfVzSd2yM7b+fhjqvqTs44CtvBduyJIam7ztzUVDSDgfFb4NH0qsroJezns6ouB7Zqdpnus7R6RU45f2G+DR9K5Tt/tVwultsbbfQ1FU6OeUuEEReWjSMZwvZEEkscWNb2tzy1OAWW+9h8VfwS4j/qG5/or/sVGutldbJGR19HPSyPbqayaMsJHLIBX2/6XB/Txf3gXhXGd/jg+6DsrpDHNTQxwUzw4B7cSas/rAq5kWnikFurqn+Qo6mX/VxOd9QWk3g/iQ0stUbFcG08TC+SR8Dmta0bkklfaUcTIhhjGtHg0ALD43/AW/fmE36hS8zfGQ5JIQNh7kenzWhHZG6Q4ja558GjK0qbhy+VmBTWa4S5+LTPP7F9HdidVBcuzum1Qw9/SSvpnvEYDiActyfc4L0pRcg+IbnabjZqoUtzo5qScsDxHM3S7SeRx8ioAEk4XqHbuP8A9xR+YxfW5dp2Y9nnA9/4Zpby6lkrqg+pPHUy5bHKOY0jAx1HkU/LrYeCUdBV184ho6WapldyZDGXn6FbvPD914emhhu1DLSSzR97GyTGotzjOOi+zqG10NshENBSQUsY20wxhg+hePdpfC0vGHa9Y7W0uZCaDvKiRv4kTZDk+88h5lKZB4zYuEb9xM9zbPbJ6kNOHSAYY33uOy3q7si42oKZ077P3rWjJbBK2Rw+QHPzL6otdro7NboaC307KelhbpZGwYA+0+auc0vOh8KuY5jnMe0tc04IIwQeoKEsK9T7YbB3najHS2mlMlTcYI5DDEPakJLc+WcAn516bwB2R2vhmnjrLpHHXXc4cXPGqOE+DAdiR8Yq7lqB4FaOz7iy+RiWgsdU+I8pJG920/K7GVtP7FuOmx6/gqJ39ltSzP1r6L4p43snB8EbrnOe9kGY6eIapHDxx0HmVyNF268M1NW2Kpp62kjccd89oc0eZwcgKd5UPALvwbxFYAXXW0VNLH/SOZln+8Nljdy3qT8i+4Q6muNE1zTFPSzMBB2cx7T9BBXg3a12ZU9kp38Q2OBsdJqHpVM3lFk+23wGeY6J45d6oeMiJg/Fcfei0eEQ+UKTU7pj5EsvPLK10ABrhyjA+RF64/EH+6nxIepCfRJ1d9KqQGzJ8Qf7qYukH4g/3U5bJ4/Sl645lPQNqxzY3/dTAsPNgUmtw5gH3pZaebQp0Ad1TuG7XNPiChNIHexIPlUmhh5OIT92RyIKek1VfBJGfWbt4hRq+JHN2O4PQpd3DKfZ0uPUckvH+HtQR6cqzJSPYMtGoeShwp1RtERh2FJhJzeSZvrJGdJFp80+EACSPAS2QDAJFqdF0QEWAki0pICuE6FOCgDZ1X0B9zzdHyW29Wx7iWwyxzxt8NQIP0tC+f2dV7X9zv8A5Wv3+oh/Wcpz9B9Arx/tX46m4FurW2ikj+FLlTtL6uUahHGwkNaG+OST4br2BfOX3RX4V2f8xd/xCssfYrgantD4wrJjLLxHcMk8o5dAHyDC7nsw7U7+ziqhtN4r5a+hrZBADOQXxPPskO5kZ2IPivIVvcHDHGliP+nw/rha2dB9pLge2enbP2X3RzgCYnRSN94ePtXfLiO17+a29/kR/wDEasp7N4L2QyUsXadaXVbmhp7xsZdy7wsIb8vgvrHZfDLXujkD2OLXtdqa5pwQR1C7EdqvGwt/ofw7KWadOvu295j8rGflWmWOw2e2++R3XjoUcMmuK3QCF2Dkd4Tqd82w+ReaInvdI90kjnOe4lznOOSSeqeCKSpnZBDE+SaQ6WMYMucfADqqk1A+oexSvlruzWiEzy400stO0n4rXbD5AcL0Ncf2Y8N1HC3A9Hb6wYq3F08zfiuec6feBgLsOixvsPjfj6kZbu0G/U8Q0sbWPLQNsB3rftXVdhb3u7RwHPcR6DNsXE9Wrn+1E57TeIPzn/lat3sJye0kfmM31tWl/UPqFeJfdGOc21WDS4g+kS8jj8QL21eJfdGDNr4fH+kTfqBRPYeBd5J8d3+8VNRzPiuFNNqJcyZjgSd9nAqvhHEPv0f5Q+sLTSX3Q12poI6jKweN/wABb9+YTfqFbcH8iz8kfUsTjf8AAW/fmE36hWXyp8ZgbD3J8ZTt9ke5Etye/wD3O8ubHfIc7Mq2Ox72f/S9oXif3Owxb+If9fD+o5e2LHL9g+Ze3b+cVo/0GL63Ld+56uT2XC9WrV6j4mVLQehB0n6CPmWH26jPaI38xi+tyt9gQxxtXedvd+uxX/xD6OXBcf3ePg2jr+KGta64S00dBSB3LVqc7J8t8n8ld6vFu36cOp7FSuB0mSWUjoSA0D6yowm8tFbp5zw72m8U2i9m4Prp6+OU/f4KmQljx5fFPhhesP7d7EKEyNt1f6Tj+SOkNz+Vnl8i8BLwOQ2UZDpDpbzcQAPM7BdN4sUTKvofswop+I7hXceXZrfS6txgo2gerFE3Y6fq+fxXp08zKenkmkOGRtL3HwAGSqHD1sjs1goLbE0NbTQMj26kDc/PlVuMYa2p4Qu1Pbo3S1k1K+OJjTuS4Y/auW95NHylxNfqnibiGtutQ4kzyHQ0/iRj2Wj3BZIY48l6BB2P8YP0/wDRbGDH49QwftWhF2JcYSHd9rpx/amLj9AXV5Yyey29C7DrlLWcDvo5nl5oal0TM9GEBwHuGSvQ6+hguVBUUVSwPgqI3RSNPUEYK4zsx4JuXBdFcIrlWwVLqqRj2iEHDMAg813p5Lmys8tw3xncrfT2m51lBU1AEtLM+Fwa0k5aSPsVTvbeDu+d3ubhb/atTim7Tr41owHzNk/3mNP1rjl0Tkuk+P8AtffV0Y9iKc+8hQuqYjyjePlVZPpT86JjpN30Z56wiDmHlIPlVfCWEeVVpZ1HwBHim9UqFpc05DiFIJQ4/fBv4hOZA+Etwcgow3bLTqCcAOCYIEOHrD5QkY8bsOU2CETSRuE4SSKTTsU89MyVmpgw4eHVCcPHLdSROLSAVc7mqm9M4txz5qPGl+Oh3WlVU+r74wb9QqEjctyOYWOWOlS7OiwhYctRYSkMzghA3UiAkNd70WaBwlhMiSBsJJ0kBTSTAg8k6QSNIHNe1fc7/wCVb9/qIf1nLxNe1/c7/wCVr9+bw/rOU5/qH0GvnP7oj8LLP+Yu/wCIV9GL51+6F/Cyz/mLv+IVnj7N461u63eEvwzsX5/B+uFira4Q/DOx/n8H64WtJ9nriO17+a29/wCrZ/xGrt1xHa9/Nbe/9Wz/AIjVjPcN8oObuVYorfWXKrjpKGllqaiQ4bFE0ucfmWtwlwvW8YcQw2qjOjVl80xGRFGObj9QHivqnhbg6z8I29tLa6VrHEDvJ3bySnxcf2clrlloo8Q4c7CL1cAya+VMdthO/dM++TfYPpXZd92cdksbhAG1V4DeQIlqHH38mfQo+2vjysskdNYLVM6CpqozLPMw4c2POA1p6E77+AXzyd3ElxJJySeZSkuXsPrbs44oqeMeHJ7vURNh11ksccTfxGNxgZ6nxK7A8l5l2D/zbj89m/YvTeizymro3yH2oDPaZf8A85/5Wrd7Cv5xx+YzfW1YXah/OZf/AM5/5Wrd7C/5xx+YzfW1af8AEPp9eJ/dF/5LsB/0ib9QL2xeKfdE/wCTLB/r5f1Qox9h4BhHEMzR/lD6wkiiH35n5Q+tak+4YP5Fn5I+pYvG34DX38wm/UK2oP5Bn5I+pYvG34D338wm/UKxns3xw1vqj3JzyTjYD3IsZC6dE92+54/xDiD/AF8P6rl7WvFfueRigv8A/r4f1XL2pc+f7B809uYJ7Q24Gf4jF9bld7B4Hx8ZVr3YGaBwDTz9tqDtp0N7QA/GZPQohv03crHYa5zuNa1zv8xd+u1b+P8A69svK+en0IvD+34E1Ni/Im+tq9wXiHb6M1Nh3AGmbcnzasuH940y9PF8H3q/ZKdst+tscmA19XCCD19cKg+ZrDiPcn8Yj6kVBVGlu9HVOJPczxyH5HA/sXXl6Ri+1VzHaFda+ycDXO5WyURVdPG17HlocB6wB2O3IldKx4kY17TlrhkHxBWVxTavhzha6WwDLqmmfG38rHq/ThcM9tHzh/hi44G3wrD+is+xN/hj44/rWL9FZ9i4h7HxvcyRpbI0lrmnmCOY+dAt/CI3Xc/4Y+OP61i/RWfYm/wycc/1rF+is+xcNhLCfhD3Vu9Xmu4hus1zucolq5g0Pe1gaDgYGw8gs/Cl0ocIsPYAEWEeEsIkMGEsI8JYVaLaMIsItKcBEhhBLeRUzHNecey760OhNhVAmwQcOG6fHgmZJkaZDnwPgiLS04VyI2YAohv70kWNwnDSRuzsVUqYe7k29l24VkHBBT1LddPqHNu6q4yxPqsrGh58FLhNI31coGu6Ln9NBoXN1BSISi9hFkt2PJO6UNGUTgC3dRNaHEg8lNAe9cUlOImgbJI1QpD1T5FEm5hIbKQNe2/c6sJuXED+ghgH/wAnLxHUvoD7nOlcLVfa1wwJJ4o2n8lpJ/WCWfoPb187fdDDHFNmd40Tx/8A9F9ErwP7omlcKywVmPVcyaEnzBa77Vnj7N4jqW5wa3XxtYW+Nwg/XCwXHddR2bUzqztIsEQGcVjZCPJuXH6lrb0T7EXF9rTC/suvoHMQtPzPau0XN8f0bq/gG+0zBlz6KQgeJAz+xYz2bzP7nekhNNf6vSO+72KHV1DcF30k/QvcF80dhfFVPaOJ6i2VcgjhujGtic44HetzpHygke/C+l08/YfM3bxDNF2hRyvae6loY+7J5bFwP0rzDK+weM+BrVxvbo6a4h8c0JJhqIsB8ZPPnzB8CvOYPufLdDU95V3+ofTN3c1sLWHHm7Jx71eOUkDoOwcEdm4yCP47N+xemrzjs24qtFfc7xw9Z2xx262FjaFrT/KRgYe/zy/fPmF6Os8vew+SO1emmpu069iVhb3krZWebSwYP1/MtfsMeG9pMbTsX0UzR7/VP7F9BX3g7h/iR8cl4tcFVIwaWvcCHAeGRvhfO9TxFauHO19lystNHBaqCcQaIRs+MDTI7zJJJ+RXjdzQfUy8i7f7VPWcK2+viYXR0VSe9wM6WvbjUfLIHzr1elqYaymiqaeRskMrQ9j2nIc08iEc8EVTA+GaNksTwWvY9uQ4eBCiXVJ8Npw7QQ7w3+ZfV8/ZFwRUzulfZI2OcckRyPa35gdl5j2w0nDnDtDQ8OWO3U1NO9/pNS6NuXBgBDQXHfcknHktJl5dQPe7dMKi3U07TlskLHj3FoKhvtC652G4UDMaqmmkiGfFzSB9K4nsf4shvvCMFvll/wCkLc0QyMJ3cwew73YwPeF6Ms7NU3xFPTy0s8lPOxzJYnFj2OGC1w2IKEY3yvrW/wDZ1wxxLVOq7hbh6S72poXmNzvfjms+j7LeCbIXVhtrHCIay+rlL2tA3yQThazkia5nsDt1XR2S6VdRA6OGrmjdAXDHeBoIJA8MnmvYF53wRxQzifjC/SUmG26lgggpWgYGkOdl2OmT9AC9EWefvs8Xzr22Mxx6x3jRR/W5WewxueL693xaE/S9qs9u1G6O/wBqrsYZLTOiJ82uz9TlL2CUpfX3ysx6rI4oQfMku/YF0XKfZZa/N7mvD/ugozmwP6ff2/qle4LyLt+pXScN2qrAy2GsLHHwDmH9oC5+PrKNcvT5/wAJtO+PFSJEZXYzfU/ZfxG3iPgiikc/NVStFNUA8w5owD8owV2a+T+AuNKjgq+ekhrpaGfDKqAH2h0cP7Q/+l9Q2e80F+tsVfbalk9NIMhzTy8iOh8iuXPGyrjxftU7L6s3GfiGxU7p4piX1VNGPWY7q9o6g9RzyvGXsMbyxzS1w5tcMEfIvt3ZZVfw3ZLo8vrrTRVDzzdLA0k/LhPHl1NUafGuM8l1vCfZzf8AiydhhpnUtCT69XO0taB/ZH4x9y+mKThHh2heH0tkt8Txyc2nbkfQuO7UO0Cn4atklqt0rTd6hhaAz/w7DzcfA45D5VX3PLqFrTwDiilttFxLW0doLnUVM/uWSOdkyFow53yuBWRjyUhyXZznPUp8LWYlsGEsIwE+E9AGPJNpUuEsJhHhPpUmEWlPQ2h0paVLhNhGi8kelSxuy3SeY9kocJOaS09ExtMBsEYGUo8OjB6o8brSQtgLcJ2+sxzT1CN3RM0euqLbNkGBhVuqs1Gz3jwJVZcuftrEgOBuU+VFnCIHJU7AnjLU0bcHzRIm7FEM6SJJaBmhIoWosrAGXoHB/axd+C7H8FW+30EkZldK6SUO1Occc8HyAXABPlKwPXf/ANQvE39V2v5n/aua4z7TrpxxbaeiuFDRQiCbvWSQatQOCCNzy3XDpJSSAZG2VtcJ8TVHCfEEV4paaCeeJj2MbPnSNQwTt1wsiJuuN7R7Q3ChBV62W3r5+6E4mH/8Xa/mf9qCTt/4inifFLarW6N7S1ww/cEYPVeSpKfGGPVh+puWkHLcHGPcvU+Fu3K+2amjpLpTsukEYAbI9+iYDzdyd8oyvKkgnZKb6Cd90Tbu6Onh6sL/ADnZj51wnGPbDfeKaV9BCxluoJNnxwuLnyDwc7w8gvOUTUvGBoWa819gukFytlQ6CqhPquHIjqCOoPgvZ7Z90HppWi52Jz5gN30swDT54dy+deEqTonZKT1Xiztwul8oJKG00fwbDK0tkmMmuUtPMAjZvvXlScYyjTk0TseD+06/8HRNpYHMq7eDn0WoyQ38l3Nvu5L0WD7oWkMY9I4eqQ/r3dQ0j6QvCw0JsKvt432LXsd47fq6pgdHZ7RHSPOwmqZO8Lfc0bfOvJa2uqrlWzVtdUPqKmZ2qSR53cVAG+CfSU/CT0m1btF0r7JcY6+21UlNUx+y9h5+RHUeS9Ytfb3cIYGsuloiqXgYMsEndk/+UgheOgK5QUTqyfTq0xt3e49B9qfhMvZXPxm69xh7cY6xjnQWCZjWjd8tQ3GfAYG64Hi/tFvfFLXUj5W01DneCHID/wAo8yucq6hhAp6b1IGbAePv81TIwtMeLGduf7mWXddJwfxpX8GSVUlDBTzGpa1ru+ztpJO2Peuod26cQDnbrb8z/tXmD36QoS4uOSjPDG92Lxyrr+Mu0S48aW+npa6ipIRBL3rHw6s5xgjc8kPB/aPcuDLfPSUFFSSieXvXyTatROMAbHkuRwko8JrSvLvb1L/DvxF/V1t+Z/2rH4n7VLtxZY5bVXUFCyJ72vD4w7U0tOQRkrhSnwlOPGH51Hgg8kSLCWFek+SPGStax8RXfhurNTaq2SneTlzQctf+U3kVmgJYyjUvVPzeu2zt5uEMbW3Kzw1DhzfTyGMn5DkLVd2+0Xd+pYKov8HTsAXh+lPhR9rAfcr0a/8AbXxFc4nQW6GG2Ru5vjOuTH5R2HyBeazPknmfNNI+SV51Oe9xcXHxJKPSmwqmEnoeW0WE2FLhLCei8keEsKTHglhBeQAE+EWE+jzRoXPQcZSwpMYT42T0Xn/UeE+hNnBIT5PgjStm0ef0IXbDCl0E8yQloT1T8ohil0OLTyVgSt80wiYXDYInwZHq4CqSl5Q5kaRzTNd6wwqz2PZsQpYz7Gyfyu+lOrGmqkb5qu4KzWHNZL+Uoea58p3V4+oiwnCkwkBhTowBSApsJ04aRJMDgJKi2yt0k+fJN1WEMTU6QTpg6SSSAkhf3crXdM7+5HVRd3LkD1XbgqBWmnv6YRn22cvNVPSdIEyctI2IwmSUlgYHvIPQZTEYcQjpfbd+SUB3JKfwDIgnASxugzhP1TgJ0FTgIkgEQVaLZImjdMBlGBhWg6fCZSDfHU+CEWhbG57g1oyXHAC1XOFLTClixnnK4dT4e5DFAKZmp38s4bD4g+1NoycLXHH5c2ee+kXkk/TG31t3HkFLIWwtyRl/QeCpuJeSTzKdpwJGd8ptKPThPpUL8tIw1PjKPCfA6I0m5AwnwiwnRopmDCcjCIBLCcguYMDon04T4Tnon4l5fwydFp2zlJrd8o0XlQFMRhGRjPvTEBGjmQAE+E5wmzlScpgEWMJBPjqnINh0paU4y5yMMwjQ2iJd8UFP3bnN3OB5KcNRkDGwwU9Fc1dsLWnqfej04UobtkoSPBVovK1Gm+RSAZCYtTV5Gjbl58mlShqaIYDj5YUrW5GVeE6FyQSRhwQCPEjFb05cAoyMVHk3P0Iyx+V4576YtTvVSn+0VHhSv9dxd4nKbSuWzt0y9BATp8J1GlBSRJiEaMySfHmknomUkkksIYmp0zUQTB0kkkAkcTzG8OHRMmwmF2SLv2d7GN+oVXBHNTU8pjdjOArNVCJWCeIbgeuB9arW+4nelemGC8/2SowMq0yItpXkjBLcqBoRZoSmb1RBOAnwkosIgMpYRAKsU2kBhEAkBsiAVJ2QCLCQUnROItBhalLTCjibPM0GZwzGw/ijxKK20TSz0uZoLGn1Gn8Y+PuSne6WUvcckrTHH5rDPPfUDlznE8ydypHSNgZjYyEcvBMSKaMSPHrO9lp+tUyS9xcTklaWstD0mVxJOSUjAQMjBTBxadlOx2Tg4yeaJpO6q6COaWhW5IsgEKHSfNGh52onN6phg9VKWE+5BoIPJTo97PjZMAjI2SRIWw4SIRHfokOuVWiRuHJJOeaSFzowPROCmwkRujQthnE45odyphETueScM0nyU6PynwiDc805bgqRzd9kg3KCuSMe0Qi0J8evnyUjBv8AImW0QbhwwpQ3OxSDTueqlDSSAEFsGMnAR6dIB23RadGcpHdBbRn3IMc/NTHAGw5psDwGyDQhpB5bJiBlTYBG/RA4A7AbkphLGzEQz+NuiDDjAUrWHIZ0bspHR6WZzzK1x9JtQRtGcnocKrUEsEzx5j51fc3uwRjGkZPvWdWENp2t/GedR9yWd6bcXdZSE81IUC5a7YdOAmATjPVJRyEKMoHIOBSTpILTJRNQ9UYXNFEAnATpJgkSFEgEnHNLG2U4CYGrlHMWSdMY3B6hU1Iz1XBwKeNTlNtINMwna3cmMkfJus7HgtCll7qdkg5Ag/IqtTD3FS9g9nOWfknkryTOrpGAnThOpkO04CPCYBErTsk4GU6MBOJtCFrWy0uqQaifLKdu++2vyCsWmzMMTa24AtpubIzs6T7GqWtrzMe7jAbENmtHIBaY4ufPP4R1c+s6IsBgGBgbAKINZTRCab1s+wz43/0nPd0ga6b1pDu2MfWfJUZ5HzymR7tTj9HkFdrML5H1EjpJDlx+jyCQGCma09EQOPep0WzgZ96Jow7KYHA80Yc0Ae5VE1Ox2rAKIxh3JQd43IGVMyRufbA+VXGdliN0e5Hgh0eqrjO7cNzuopNIcWt5FGh5KxAx4KMjBVkR5Cjkhc3fzR41UyiI8kxOQiLTlMBkJaVsCScg+CYBCtiaCVIyPJyeiOGMuwp3RhowjTK5I8bYQOapPJC4ZSEqMg+CZSO9VMwFx3GAg9ha3JyjDcDdEAGpyMnCDCAjAwiDcJZ57BBbAd0sjcogNkgAM5GclBwPIpt8nwRloBznZNjYkH3IMBGGkoYgXy5xsEZdkYxv1VmKERNB2JdunJ2LdJGtLSN9zvsj0aQXuOQ3cKSnZlxe7k1DUOLg2NvMnf3Lb1ETuqk7j3Q8XnKyq14fUHB2aNIWjUyDWceywYWM/dxWHJfh18M72AjKIRo2R9TlSEYWWm1y/iIRgc0zmABSFC5JUqFwQHmpiont6pVUoUk+UkLZCkCZOFzwzpJJAIBwE45pDcgKdkTRu9w9yYA0KeOlleMhuB4k4QmQN2aAmMjyMFxx70+iqwKRoxqmbnwCMUjDyeT7lVARNJacgkHyVSxN2uMh0DGokJ3t71gDidTfZP7FFHUyM2OHjwcrLJIpOulx6FazVZZbndU8FrsEYTjmr/ds1Zc1rx4KVsdARl8EgP8AZfsn4J+5GcAiwtTRbcerDMT4Ofsjjl7v+RgYwDkdOT9Kcw2jLmkUI6KolGpkMhb4luB862rVT22haaqub6VUD2Kf8Rp8Xnr7lXlqJ5gO9le8+BKkbSvcWgjnurmGmV5L8JamuqblOTz8gMAD9gVWSaOleWxaZJxsXcw33eKluLX0z2UkXq+oHuPIuJ6LNaCCcjBQkTnGR5c85ceZKMMz0TNac5GCEeN0k2loxnHVJsYx03R4KMDkgtoxGOqcRNx0RbklOG4CotojCCeSY04zgEhWPkT4280Fuqrad7XZDvkJUsADnnPTopvkUbBpnPmE9le1jIx7IQPwRyTjmmePVKqVCAsa49BhLuUs6jjA+ZWYGOLtwcYV9C3So+E+CgLcFbrKUO6KCootJ9n5UvGCcqGkZqYpJG74Q0jtL3Md8imf4qbC32raN0nMypCllSraHQOoSIUh26IN0jlBhG0YG6JrSUnbDCD2A7piESfCAFvypFP0TFu2UGYkbDqm6YS55CQBLgMIPYmRud6zQMjffqrsTe8aHAe/ySiiDQmfmKQFpIaeYWuM1EW7TchgbAblV5JA1j5XbZGGqZwBHdNOXHclUap+t5GfUjH0p2tMJ0o1LyGaep3KqsZq3PRSPzLJk5xlHp07BY5d10b8ZqB2CElE7ZATkKDlMgcMp0DjjkpbSgTORFC5JaE7FJOeaSlTNRJJLBZImhMAnQB5A5BFzQsRhOAgMp0SSYOAiA3CTUQGU4WRAKQZ2TMYXHYFWGU5zl2/uWkjG5BY97TkHHlhWGTaiAYi7PxRzRB7YgGsZGD4ncqenqDHKCZtOerVpGOV+Wl6BBSRB1XG9tRz7nUDgdM+B8lC+XvDs1rW9AAmqHHHeFxdq31E81FARJlzvZaCStPTmttDLMInAgBzh0K0WVTZgH6g12oEAeGFgukL3kqSKV0bw4b+Xil5H46jZu1PJM5lS0ajgAkbrOEpaND4w4f2grEUzi0Fjnt8soyZjuHn5gVWme7vtCwwO5xvb+Spg2kaCcSE+ZCdlY9g0lkbx/aapGzUsm0sDmHHtMOw+RLSbUPewj2IcHxduoycnPj4KxUUphAe0tdG7k5qhxgBB7C4IsbJ8IkAOE+nfmE6WAExs2AChLfvgPkj36JNHVJOySeMsPuRAZKaQYjKokMLMuz4K5GdKr07fvefFWAN04VXI34ASlfq2QM2CZwVsPln1DTFJqCka8PaCEc7Q5hBUDIXN3BSrWVIQgT6iDghNkOKlUJOG5ThmSpGMz0SPYC3AUROSrMjcKAjdLRAIxyTKRMQkuGwmcPNEQhcEGjVuCI4BcEMMWo5PJXWt3WmOKcsv4lp4BJlztmBQyFkbXOIzk7KZ85EYjAAaNz5qk5/eEudkMG4V08YikmNOxzttUh28gqFQ/SBGDud3KaSUyPMjuTeQVUjJLupOVla2gGDYnqkXYP0IicDGOajKz2r2bOULuSIoD1SrTFGeaEojzTEKK3gCg6o0B5oWDqknSUmzkkklg0OETeaZE1AGnCZEmBYT4SCdMCUkMZecnZg5lRt3wFM46GhgOyrFnUz3iLZgGOgQd65342PJRAnqmJzyCvdRIlyUskckIycI8eKcKyNR+qS0Qv3znCmawRWuV3V+G7+9WPR+54epw4es4l3znZDUEC2sGMZePqWmPpxZWbZTYwDkqZrRjICQIwApGNJj6fKgWjhB0k/IrMcoBAKhwO5PiB0QsBLQefmtJWWU20BStlaXhoKjNIWgEHmpqKRxYcHdqtemU7nlk8DmHHtMOQfkVdWM+/hmhz4nFrt29WnkUBG+ehWs+COSPvInNez6lRki0HySsOX+q6Sk0+SWnCk9gwn0bqXSE2nCZA04IT6cHZHjKfCCCAoZ/5PHiVYwo3N1SNHQboB2Nw0AdETSnwlhOFU8ZBGMqVzMNyoIx6wUsrnCMAcicFaRlZ2rSN1PB6BDjdTuZsg0pLiMMBPJF6M124yCpGtwVaiZlKQrlpmd3I13qglSxvwcOaR71pdxjOyAwtIwRlPULzis4Nc3bBVaRmCrphDduXgq8gOErDxqoQUgFJjbkhaN8qGgSMIo4jI/HTxRtjMkmlo/wDpXWQiMYV447ouURtjDQAOiLf3Kx3eGZI36KrNJp9Rh3PNaek491DI/W7SM46qpUS5PdxkkfWpKiQRs0tPrHmVXaNLc/jH6FGVdEmptFIMHSOQQEFrVLjc7oXnbCypoCgKMoSpq4BC5GUJ3UtcUaEonISMqa2xAg6o0HVJcCeaSR5pJKZycJYSCwaHRNQo27IAkQQogmBhEEIRBMJYGgv3TPdko4eRPggWknTK+ztGykDdspkbQU026h2hWqWATVDI3cidz4BQNG2Vo07O6hLyCHOGPkVRhlk0ayYS05Y12Rn72B8UbZUBAktjs7lpBVRkg9MBz6pGn3K7StJkdCRnUMYWmLmz9qGj1Rj2lK0aQCSk5hjeWnYg4IRMYXJ6Gzu2Y7zGE8QxGAnkOljsAHZGwZA9yaNrNAMVGno5pQyt++DO+yKkOmbPg0/Umk3fz5bI30R6aZ8D9bd/Fp5EK7KGTR94wYGOXgqLBzVynBFNMD70SpyikAdWeikwnDdhsiwQp2YQ04TYKk5HG/NEGeJTCINSLVNoATFie06REIGjDiSpnNIGQhDCRnqmKEBGGZKNsZJUwbhOM7UbWgDkhl3GPMKXCEjJA81cqNmxlCY1KiBAKW9luoAw+BVymGBhBqb1RxvaCqFqcoHNUgIcEnDYqUKc3JU3q3NzVVyMmuCueadrS5wa0blHhX6SlDW63D1j9CWOO60yz0Cnp+7aSRueasxRanZI2HNSiPUQAjq3spYA1mNR5rbWumU7qhWTAOLWkLMc4RtLjzKmlcN5HHYKq0d44yP9kcgpyy06ccflEGE/fH9eQKEhTOy52SVG7wWNu17ROCjdsFKVG4ZSNCeaEjKlcFG4JVSNCeSMhCQprXGoyEKMoeiixvjUSYoyEKTSBSSSSUzUkKMDIWG2hkbUiMJkwkCIIGhGEAQKIDKEblGmVSRjEbjlOOSEHEeOpKJi1jO0fMBSt8UMcZfsBlXYog17W6Q5+ceSqRhnlPSalpNhNN7PNrfE+fkhqZXOfhpzjnhS1BkibIx3tDZV2hukEu3wq+HP8mDcYJ55ytGFzgI6gH2Tg4VAN1HYkLQoSzX3Mnsv+vonEZzae5RsMzKhnsStz7j1VVpw0jOcnK0n0xfA6nds4esw+BWcIyx+l3Mc1W0T0ct2z86IDw5KXuxpIBOcIWhFuhpNB7Tjjk1CG5dlT0wbqIcQAR1TNaNZa3llRcjmOwFuOSuMaW0D3jm52kIBEOoVqoAip4YOoGpw96UyFwqoG+SfSjaw9UQZyCnyHij0ItAIKtRw6s5HVTGkc3B04B5bKfuyLnFazi04TFpVt8WHHZRlm2Fcy2zzx0gLMhO2PCmEZRaMLWMckRZgZTgbKTCFwwrjJGQgPNGcoCCq2VpkhukkkNhckCR1T6UsIG9po5SOqssfqVIKZjsKtpsSTRhw5KjIzSVotcCN0LqfvXANHNPW7oTLXtTpYC+TURstQM9UKSKkLAAGnAVnuQyMvfsOmVtjj4xFz8qoh4jySsuok72Q88K5WygeqDzWRUyFnqg7nmpydXFihmd3r9A9kH50nDYAckmt2yj6LDK7bXL4QkbIDzUhQqCiIhA4bKYqIhCkTt0GFKQgKFxC5RlSuCjIU2NMf6AhCpOiAhRW2NAVGpioiFLaBz5JJ0kKZYG6NowgUo5LmjU+EIaE6fAVAgEYCHHgiAQBAIgmCPSXHAVSIypcyrMMXV528OqBjRG3J3cn7xxOFpGWV36Ww9rGFrBhPA/u52OLtgQVCweJUjWA7FXHNemlcQDNLjcEhUmbcwrUji+EOccnSN1CBgDOMH51cjMbQSQfJSZOBjYoRtyx8ikbvg+BQluW6ZtVGI5D9+aNj8YKae2CYfFdzDvFYkT3RO1MJDgcgjounttfHXsEcjg2fqOjvd9im9CTbEdTSwerIwg/QVGyItcTjZdfpLQWSRhzfBwRMoaKZ41U7R+SSErkfjpyWg5Bx1VmKF0j8CNx8wF14stCQMRfSr9NbIoWgtZ7srPLKKntgNsjZqakMAl73B7/ALwYAOdsKd/Dskshkkka3PTC6B87Im6W7u8lUlfLKd8hZYSya2M8t+mHNw+6JpcyZrsdCs4wuY4tcMELqi14CpT0npAcMeuORCMspCwltZtNG4gHSNj16rpbhV0s9qbDG0atsN0+wo7Xb6GagnbLNIytDgIR+IfeUpLTUZ0kNa7wLhnPhhcHNjjyZzK309LjwuOLm54dzyPuUIh3WvLSOaSHNIIOCCNwq74Mcl3cfJHn8uHai5mAoy3ZXHR46bKu8YOF1Y5xy5Y1A5RkZUzhsgIWmN2xyQaSnwpNKbCtmiwmwpsJtKobRYTYUpGEsJDaLCIc0+lNhODaVp3V+h3fkhUYmlxJ6AbrWoacuDQOu61453tnydRsUlM2TcjYKhdXtEha3GlvNa0rm0NB/bcFy1dVg5b1PNa72nixu2RUy7ukcd+ioMY6Z3ePzhWpR6RUNibyHMqwYA1oaOQWGXt3eUxmlMtwFEeWFbezmFXc3dY0pdoi0KNTEIC1CoiIQOGEZCEoXKiKidspjsgO/QpLlQndRkc1IRh3NA7OUNMaBC5EULlFa4UCAjdSFCVDeVHnySRJJGyQpFGFIOS59Nz8kuSQ5JYOeaYG0ZUgCTB6qIJwqJkZccBTbAABO0d3Fv7R3KDOStZGFu6cgnzQqRuEiE5C2KMqcDAyq7SAVbgBfI1o68z4DqqY8k7TvafR2jyCZvrBqke5ocRnbm1IAZyD86rbITSD6uAB4hSNbjqmYNySOimDABlTtJmtHJSxjSQQTlM0DQNPPqpGBFDprTcjVNMNRgvaMtd4ha8LASCMYHJcjbnGOrac88rrKR+tgKkZ+mvTRh+Ceilqpw0aI/a8kEcwggGQNR5KBjDLJnJz5LLK/JfyQqenc9+ojBz4c1cdTuY4BzSCd8FWIIHZboOH9MrSjtz5Guccud1djJXBy8/LOTU14vQ4Pp8Lxf7YTqfU/SWnGM6k7aQA5x06LXmpC07nbGFA5oZgDkNlF5fKdLw4fHKSpKWxd16PN3jHh2HhrBnHvUFVQFsrtWdRJPvXS2Stpqal0Seq7JOcc1nXOs1TPfCdIJ6Lntt7275ZNxz9wgJbDqGZCwlzjzIztlY09PjOy6N8zXgtmy4cw4e03/68lA2GjqZ2QvcYmvOO9cdm+8Lfj5LHFy8eOXpyssZAIVN8Z1LduFK2CpliZI2VrDgPbycst7N13ceW3mcuOrpRc0HYqMt3KsvbzUZC7Ma484r4TFqmLcoC1aysEelLCPCSqUtotKWFKmwmW0WE2lS4QFuAgRYbFop4s85XF3yDkuls9OHaT4BYJGqrYwHaNgaF1tqhMdsqqog6Y24B8ytp1hscveUxjKvdRrmLB7LeS4+rlJMj8+5dHcn+q5x8Fy841yxx+Jyfcqz6jTg9bPSt0x6z7Tt1MZChd5KMrC07d0ZIJ3UbmDOUslLUkcqJ7FC5pVouB6KMgFTWkqoRhROCtuYMKB7cHCFxCUBUpCByS4ryDZBkOblTOGQq2CyUt6FDTHszkJOEZCAqa0xqM7pJyhUVvApJ0klsloypAhbyRhc7oLCcc06TN04VSBSM3c33qMclI3YKomppX5dhC3mhBycowN8q4yEBgowg6ogmztLSrkDjBFqPN4wPcqwIJwpTl53znGMqozyu07SHuOTv0UjGnmFCxhGCOinbncdOaaE4xjnzUrWnG5yqzHA81aacjZSWkrMNGw3HRSaRzHMjkgDfWJ5ZICl06X4zukJE1KMTMPhsuntjtTizPslczDhkjc+K6O3uEdUdtnt2Ueej1v02d3zDc4GwWvSwEtLmx8hzVegpHVDowxhc7I2C3WW6WMaXBwPVq876rmz1rjdv0n0+O/LkR0jACHYzn6F01HVwQ0+gjScZ5c1iRQ6HAHbBVrvdLVzY8svJ43265j4YbRV+l7i8AAE8gsSXJftyWhVzl7i0FUxE7qtcOGYzUc3Ly3K7M2UtGMoZHOeiMZHRO2MkpZYSRPHyZW6qjJG49Duqc4LRhd3Q0VtfbyZw1z8esSdwuOuMbGyvDDluTj3LP+OizWLFmPrEeKpvarc3tKs4L0OL08vm9qjxufNQlitPbug0hdmN6cWc7VS1CRhW5Y2gN0uzkZO3Iqu5q2xu3PnNIUxCk0pYWkZoiEsIklSQJ2NDpGDoXBPhHG3D2nzRFY3tZpsOrJXHxK7cOij4EOj+Ukmw8+efsXCUb8zSeOpdg12eDntHNk4JWmePWP8A2res8v8ApydyfkFqxAwGocfijC2K/oFmRNyZT5j6lXL2vi649oSEJUzm7KMjCwolA5RlSEZUbm7IVETnbpi7KdzShIwitIWUDxtqxy6JymcSORUqRENdu0gqNzNsp8BsxI6jJCMnZCorOGygmbloI5g5VxzVA9qTXGqurUEJSPquPgkTlS2uPfSN7TzChe/bYHKsOUGkl5JUVth67RaZH75xnokrGySWl7ZQBCJoON0wGVIBsud0EnjGybkfejaMJwqIbFGDlC0IhzVyItGFLjZRA5Uo5K4imAyj5JhjxTtySmwy9iYNiSpRhAFI1u+M7oZ1PHzVgA5GwOVCxpxhTsG3RBQbomkkpwHtOAnacqUNOR4JbM0cpDgHD5VcjAdvnOUEcbTjYbLWfa42WyGsZURkyPLTEPabjqVjyZzH20w4/JWiZ6wyFuUzDIxpb7TSsmmieHjO5yuntNJLLI1sUL3nG4AXLy80xnbo4+G29On4YrRT1DJC3OAQQuwdLHVS6mHDsY0lcZSUjqeUOALccwea6ShcMlxJyGEryObl5cs5ML+Py9PHjmOO/lamihZ60hyR0Cpv7ufLYzpk+KTsfcVHUyOkdgFBFC4uyu3ikjDk3aFtG8ykFhLlYFC3k+RjX9G/arFRI9kETdWMtyfE7qh3u5C6p6c2UkvZ30RDtJG6IWuZ0ZkYzIaOi0re9kwDJCDjlnorVbP6HAe7AIPQrkz73b6b48cnpyFRMYgRnHksSqmy7BV+4PJe73rJkBJylx47rPnzs6VJNyoHN3Vt7Ceij7lx5Bd+FkebyS1V0ZPJA+MsOCCDhX4wY3hxAOD1QVs4lk16RnC1mWXlqemGWMmO6zH7FROGRhTPOTnkgwu3H087kyQlmlMQp8Ji1aMdqxCWkqcsCYtxyQNowzxQSHDTjoFK4qMtzlVDxvYLW7MzifFdlb3Ga0V1Pz9USAe5cJSPdDXuYTjddhZ6kR1TWuPqSNLHe4ros3i15brPbCrWlxWZDtNKz5Qugr4NEj245OXPztMFSJOhOD7lOXa+O/h4ilaq7hg4V1wDmqo8YcVlYmIeRQuCkKEjIUtIgcQhIUro84QyYZjPIoVKgKBwyp3AAZVd0rRnByfJLS5UTm4kznmMJHbnuoZjK/2W8lD38rDhzfnSa442rZd5KCV4DD4qI1R5YCidKXcznKW2s48gSHJUWojZSndRlhUZR1Ym1eKSctS0qdL2HCSdJCNspnJShRhGFzOw4GXKTHIoWoxzVIpAIgnwPBJaRFEApAomqQc04mixtupG8kCNnshVGOQ2nGylbjn1UQUzTqABAwOqGSZjsH3hTxkbtUDdiFMwDIPUIppmjzKnYScBQtGcKwxuN8KKJNpo8NPvKvRHZU443OI2K0oIM4OCAubksb4Y5fC1StJeD4rueG66OlY9jhjWR6w5rkqSlk0iQRPMY21hpx866ewW11wM+mZkYiZqJd1XkfX8M+ow+3t6X01mPeTrqWhZdHvnEmA3DduZQMdBTvkhMrnFw0lzRs37VzkFfLANMcrmgjfScZRsqjqBzyWHFxzjwmOPw35cu/fTq6WnjbI10rg6PmHDktCpiiLR3YaPMbLl6O5Pj2DgB1CsyXMuad/pXVhlqenPc8b2nrXtc4BpyGtAWe4EnKQqWuO52WrVVFuNvwxoEmPVxzz5rWZ3TG4+d2zG1YgHtYKhqrk6VuC8nHiVmVlSNRwVnuqfWO6z8bkJy+PVa9dQVEXdFwa7vGhw0uzj3+CoSUzCdInZrHNvT51TdVED2j4c0AnB6rbHjsY5cuNaQomRHFQTr6MbzHvKvUNrhllbIAZImkamcifJUWyMqXNe2VodpaCx2xyBha9urYKNrmyPDi8AHTvpU815McbcJ204vt32xbzRiGqkMcRhjccsYTnA9656fIdhdfxHPC+drYZmysEYOpvLPguRlwZF2/R5Z5YS8k7eZ9d4zL8Vdw35FCBhXGU73nYZ9yB8RbnPRehhlPTyc5fasAmcFIW4QrVijPNCSppYnsa15Hqu5FVzzQQdJKWFL0TYVQ4ya1pgqmTdHDmtekqS5rSHbhVq2Dv6ZzcesN2+9UbbVYIjdsRsujju46LPPDf8dZOW1AbIPxgNXvWLXUutjvHotOmdsA4+qVLNC07YTsY4Z+NczTvLwY3e03b5E8kYyp6+ldDL30YH2qBswlbtz6jwWOWLbW/yiFzAonbI5nkclCQ525JHuWaojkqGMODnPuVeaSWXAYwgeJVktA6IHdENIqGFxGHvPuykImtGwU7t91GUNIiKB4DhgjKkKjcp00ijNT6TqadvBVnZC05GgsKovA5KLHRxZ29VG0ogm0ovFEb2kUOE6bCLEeVhsBJPhJRpoyE/JCEa546qJp2RtO+UCNpwmjJKEsIQQUY3WkRsgj5JsJyMJpoht8yNp5bKMKZuFUZZDUjMAYwogcKdm4yeaGdSNOThTxu35KFg0nf5FKw+slQtQjV0XQU9guBsrbq6mcKFz9PekjGc45c8Z6rn4XBxxyK6a33u4w0DaGOslbTB2oRA+rlc/LbG/DJfaajtsLac1NXI9kOdLAwZdIfLyHUrToqGiqJmtjqX4wXFj48PcAM4aRsTso64OqGUtUTs+HSQBgNc04dgdM7H5UraJTXwviAHdOD3uOwa0cyT4YXFllbXdMJitG5TammF5hjaNMbGHAa39vmUZuM0ulsknqtOcNAGffjmsqokYJ5RCT3es6CRuW52+hBHI5Z3C0ryeNdXSvon2+R0r3Co/EAOyjjeSsWGVwwtShqGNqGGZhfGDlzQea5/tXj3d7XeSZzS/G9w6o3ykDmVAZozI50YLW5yATyVi412qCClETGCAe2Bu/Pirxu4zvGi9K0HnlM6uJGxKzZJiThuT7lA7vTuAcea1x47WOXL49RZmqdRO5VV8m/NRyFw3JHzqB0zQd3BdGHFY5eTk2mLyeqTHEu5qsXgn1XA+5E1x5LeYua5VfZJsi9LczYFNSzU8cUnfR63Fvq+RVWR4Iz1U447yssFzsx3tNJWFzcc1VLwXKMHf5UxOSuzHCRxcnJcva1HOW8jhA+XVlQ5wh5la44xzZZ30JyBGeSjctNMtp6SRr3mmk/k5Ngfiu6FU3NLHlruYOEWSCCOisVje80TtGNYGr3qvHZy9dqoTpspZCnZkVjXKmdTzelxD1c5eB081sKOUB7S0jIPMK8MrK1wy0jt9f3kQ9bJW9TyipiLR/KtGceIXFyRvt8+tuTCTt5LXoqwv0ua7DhuCuj9puHlhPcakzA8FrhzWDW0T4JO8j//ANW22oMntY1eKaVoc0ggEJaRhncbq+nNNnZLkHZ45gpKxX0LTl8eWu8lQZO5rzHMNLhyPQrHPCx163NxKQonKRzhj3oSsxERblREdFMVE86QSpXER3QOGyWrJyn5ptIhdyVF/tFX5NmlZzzuprfi9hcT0ThINyjEXiUtNblIBJSxU0s79ETC49cdFdFPDSYMgD5PoT0z84oNikcMtY4j3JK46skB9U4Hgkn4jzrmG5RAoWo1wx6Vp0SEFEmVEjaUAOU4OFcRU43RYCiaVIFUZ5EpPAIMImps6kBUrDyAUIUkezk2dWs5Rc8YPVBnOMKUDA2HMISmjzqBJyul4ahpau7U0FbUej073YfL4BcuzPU81fp5ywBY8uO424svGvSKqWjpGT01DURzU0LiWF7GuMhwMk5+bbwWHU3N8sBijhhhYTqeIhjWemfIeCxGVeWe0l3pcc5yuPH6fKW23brz+olmouseXHBPzrQpKd87mxxtLnnoFkQu35rWoK000gkbzAwp5Mcpjbj7Rhljll+SzLDJTyGORpa9vMFSQyaVDNWmrnL3buK1LXTMEjppAHOjbrDTyzn9nNRjjlcZ5TsdeXSeno6uV20LwPFwICsVbYmua3UXmNgYT4kKxDUS96063uy7cZ552Kz6rDJHMyCGkjIV8eE2OblsxV3vGcNaB7lBI4kc07jlRl2ei7JNPMvJVabkqEoGSr0u+VQlG5VyJ81STU05Y4g+SUVzfE8NmGRn2uqGQ7qpMMtzhVIN7dGyYSNDmHYozv1WJaqkh5iJ28Fr6wnIwz3j0fGyEg5SD+ecJtYWuMcuVPhOh1oNZWkY1McKNx8kBeT1Th5HmqiDFXYGGWi09RnCijbBMcOJa76FowQCLDW8lthNllfhhvBBLTzCBWqyLuqp43553UJWeU1WkCDkKN5RdULlC8UMrGvYWuAIKzQH0EwOSYXHY+C0nIHsbIwseMtK0wzuLaVZhm1NDmnIVuOYE4J2XOsmloZNDjqidycVpQ1DZGhwK6OrNxOWG16eAOGRuCsStowc5zhbkUw9l3JQ1EQOcqbC488sLpyj3TU7vjMHj0Usc7Jhsd/BXKuAb7bLFlaaebLOXMLPPB3Y6z/7aBGFC/DgQUUEomjz16hKRuW7c1zp1ZdVXIA2CbkjGCPMbEIHZRtcQ1D9Mfv2VJjDI7AU0+ZJAxvIKVrAxoASb43UR6AxmBjPipIKaSqk0tGAPad0ARMhfNK2NgyT9Hmrz3NhiFPDjA9tw6lVjNpyuifNFSRdxTjO27up96zJXlx1Hmp3+KqPduQqs1BhN0x3KSi1HxSUbdHhGM3kn3xzQtyiXDHcMbIkIKIY6poEEauU1ku1bH3lLa62Znxo6dxHz4UNRR1VE7RVUs8DuWJYyw/SqlJEFI3dRKdlPM5oIhlIPLEZ+xVtNhxunwjEE437mX+7P2JmgucAAS48gBzVSxlYdqkGxBJ6pej1H9BL/dlOIpXEhsUji07gMO3vRuIsqdrt+SnYcnChbDM1pc6GUAcyWEAI4Wvc4ljXOI3wASmjxqcc1MzbbxQ9zI0anRvaPEtIRN2IU+yvSdpOrHkrUeNI3wq9NFNPLohhklefxWNLj9C0HWm5QM1SW+rY34zoXAfUpuhN0mux18lM2fA0jqqIfvge4qZjJTjEbyDyIaSpuMPysalNUBhAHPO5XXWuEststyc+N0TXdyI9W7ifHyXFU8Mob/JP5/FK04ZZI2gFsjRz3BAUZ4b6h48tndjrqXNUyZtJA7vms1bOzt1+VY8r85CgguU0GowzOY5zS1xacZBUffahhLDj1WXNzzKagyUJKEOyk5bacfkil5ZVCY7uV2VwDSsyoeMHCrSpVKR+Duqs8g04RyvGr3KlUSYJ802k9rdsefTAV0D9nEeawLNGZJw5b1Q7TO4JyMuahLk2coSchBqWsjkyqXUlhRA5KlyqjOmRJISU06PkgghaFFWesGPPJZhTh2kgjmFpjlo/HbSu7BqbKCCCMLLz4laT5PSKEjAy1ZROE+Tu7GMInCEuylnKAlZLkJ2OiAp0xTq4hlYyVpY8ZBVSJ7qSTQcludirbuainjEjMdeivDPVa434q0KjIBB2U7ZzI3SVjRTkNLSdwcKxFMQ4broK4Jao7EYWPUx6tuq16o5aCOTlmSnmk147cazo5HQS/wBnqr+dTdXRUZ29UdJLsY3nYciVzZzvp2Z4+WPlEz2YOpvXmFFI/wBTzVglVnty9ZsYihbzeeZR6S5wa0FzicADqUekAAAEk9Atugt7aCAVVQP4w72Gn8Tz96JNquWlMwCggMZwahw9c+A8AqLiAN1bqCXPcScklUZjkYW0x0JuoZHElV3uwcKR5wFE7nkqM78N5+IcJJsFJZr8mQlzCEZ6owcLijvEvauxfgCiuVM/iS6wNqGNlMdJDIMty3m8jrvsPlXiwO6+ruyeNsXZjYw0AaoXOOOpL3KOS6hY+3WSz0tDEzvZYoI86W63Bgz4BVrvZbdfqCSjuNLFUwSNxh7ckeYPQ+YXjn3Qssmqwwaj3ZE79PTV6oyvSuFuIrYeFLR6TdqMT+hRd4H1DdWrQM535rPV1tVvw+Z+LuHn8NcUV9mLi9sT/vTjzcxwy0/MfnX1na6OOntNHAWMzFBGz2R0aAvn7tSfS3TtUohRzxTsmbTRl0Tw4Z1kYyF9CXGb0S1Vc4OO6ge8Hww0n9ivO7kLGJ3U8bgQWtIO3shfKfD0Ih7RbfAR/J3RrMe6Qj9i+q6WTvaSGUHOuNrvnGV8ytgFH20+j4xovYx7i/P7U+K9VHJPT6d7lnxW/MF512bRsPEPGwLQcXXG48ivSF5z2a/hFxv/ALWP1FRLdVVk8o6zia1MunDFzogwapqZ7W4b1xkfTheRdiI18R3IOA/xNpIIzvrC936Lx7szt/wT2lcTUOMCFjmtH9kyZH0EKsL+NRnj+eLoe11rY+CMtAH8bi6Y8V4xZLbNerxSW6E6X1EgZq+KOZPyDK9n7YvwF/8AdxftXnfZSA7j2kz+LDKR79P/ANrXjtnHaw5sZeSR7fZOH7dYKGOmoKdkYaPWfj1nnxJ6q+yognL2RSxyFhw8NcDpPgfBPOS2ne4cw0kfMvGOyCokk4ruAc8nvKYvfvzOsbn5ysNWy11WzGzF0naTwpSOtEt5o4WRVNP60oYMCRnU48R4rqODY2u4NtBIBPorN8eSscUMEnC11aeRpJf1SoOCfwKsv5pH9SPK3BMxk5Omy7uYzhxjB88Bcp2gPi/gu8xuZnvo+RHiuU7VpHMv9AA4j+Ku5HH4y4dsriN3EjzcStuPj3rJy/U/UTvDS/HJjmpmyFUGP6gqYSEldXjHj2rzZEi8+KrseEbn+qlcSlBPJhqy6iT1HOJCsVEuTjKyquYE6QdgjTXD2gkky7PJUJH65cc1JPMGtP0KO3xGWYZ8d0adMnW3T2OIMYHeSszO1TOOeZKCnPo9ISNidgowd1rjHJzXvSUOQPdhMTpaSq+slyqRz+Kwx2+cKfIPIquB6qYPcx2/JPSbE6WUweHb9E2Uk6FlMXIUkz0sUs+mXS72XbKCYd3M5vnlRvOkBw5g5VisGqKOcbh2xWk7xVJ2q5TO6JEplmrRikkeSizukozwhRFCd0HFKpbplDhtnmgZIWuwTzU1ZjQzxyqT3YkaV1cd3i6JNxsaHS0Jd1adgsiR2HYPNbFFIXxuAOCW4wsmqbiZ2OhwmvxVZhlgKqq3L7Cr4UWbdPFUjKghul2/mpW4f7PNBDSuk36LSp6QBzQBn5FneOMuTLGXpJbqM6xK8AkHZWq6Yufgnlsp/VhjwOZWVVSHUnqRhvdQTnBwqMruinleeqpvO+UW6dPHAO3UbjyTlyAnKxrQkkCSRsUFHlCBsnA81wvRSjbC+suyz+bKw/m//M5fJbTuvrPsr/mxsP5v/wAzlHL+ox9vO/uhP8c4f/In+tq8WwPij5l9Bdq1op79xtwba6pz2wVUk0b3RnDgNjt8ysjsF4X/AM7uX9637EYZyY6pZY7rxfgSnFVx5YYcbGtjJ/8AKdX7F9P8aT+jcEXycHBbQTEf7hXktt4OouGO3OzWygkmkp2UxqyZiC7Ol46dNgvSe06buOza+Ozu6m0f7zgP2pZXys0ePUbfDsoqOGrXMDnXRxO/+AXg/ENOabt/jGMa7jTyD3ODV7N2fz+kcAWKT/Q42/MMfsXl/HNP3XbxZJMfyzqV3zOLf2I4+srCz7j3Veddmu3EXG/+1j9RXoq867Nfwi43/wBrH6ipn607+0ehl7dWgkaiM4XE2+g9D7X7tOG4ZV2uOUHxIfpP1Bat4uPoXF/D9OXYZWNqYfe4Na4fUVput4N7iuAxltM+B3jguDh9RS9DW7/047tk/AX/AN3F+1ec9kv4eU3+ol/VXo3bKccCZ/0uL9q837JHZ4/pR/8Agm/VW/H/AIq5uSb5o+g6r/FZPyHfUvE+xwY4trPzM/rtXtlV/i0n5DvqXinY6f8ArZV/mbv12rPjn4Vpyf5MXrnEn4M3T80l/UKp8EfgRZfzRn1K5xJ+DN0/M5f1CqfA/wCBFl/M2fUo/wCLS/5Hn/a27HEFv/NT+suDbIV9EXLh+1XeZktfQxVEjG6WueOQzleV9ptot1lqra230kdO2Vjy8MGNWCMZXTw8kusXnfV/T2b5NuSjkB2UzXlZ7H7ZVqN+diV16eZlF1jsHmjkfhhVZjsqOpm0swCkWMV6iU6iMrJnl3dlTzzE6jnyWdO71SScBFdPFhtDIXSyYB2HNbFrhy5ob8pWLC4zSBjAQ3PzrqKWMU9OOWpwx7kp225PxxWpH5cGjkEgdlADujytdPPt8rs878MUcO7s9FWkmLpMeatRDDUxeosJOIIwo9XknyhiHJid10FTA5GUBAc3BUbXOY7S4+r0KVipE+UsqPUmyg9Cd6wIzzGFYtjhV0MlO7Bczce5VFXpKl9FdNQ5F2cdCFrh/GmOMs0n9aN7on+01Nla9zoW1UQr6TBB5t+KfArFZIHbHZ45tPNLLH+FIN3JRlETlCAoBuaYNRIZZWxRFxKcmzxm7pRnPe1YGfUjGD5lUZjiTA5AqUmSZ/q5VmG3ySEEtyVvL4zTsx1JqlSSEMzlRysLiXZ5nKvi2yN/Fx7kz6GQcmlPyibkyJm+rgKWkt0kxDnDDVqRW0u9Z4xutBsLWtw0YARcmeXLrqKDKRrBpAwApg0RjYKcswo37rNnMtqs7yWblZ8p3yrtQdWQFQm2aShtipznDT5qmVYnOVXztss8668ZrEJ5BATuiJygcsjhkkySNq0xQUQ5qMb4RjZcL0Eo54X1p2V/zY2D83/5nL5JB3X1p2VOD+zGwn/RyD/vuU8voY+3EdtV1qbHxHwtc6QM9Ipu+kj1jLc+rzHyr1HhS5T3jhS1XKq09/VUscsmgYGojJwvIfugwfSrAcbaJ/8AlXqfALccA2AH/MIv1Qs7Otq325wwd72+iXGe5sec+GXkfatvtEslw4j4Mq7XbGxuqZnx7SP0jSHAnf5FFRwau1i7VOB97tFNHn8qSQ/8qu8YcYUXBdrhr66GaaOWYQhsIGckE536bI3dzRfAeArRXWLgq22u4tY2qpmOY4MdqHtEjf3FcJ2kU+jtW4Nqf6SRrD/5ZAf+Zeg8IcV0fGNndcqKGWGNsroiyXGrIx4e9cl2m0//AFq4Gqcbi592T79J/Yqx6y7Kzp6YvOOzQ54h44/2sfqK9HXm/Zn+EfHP+1j+1TP1p33EPatcPgm88IV+cCCvc4nyw0H6CV6aCCNl4929D+I2PHPvZsf7oXo3CFx+FuErVXE5MtMwuP8AaAwfpBVZfpKjG/nY5jtm/AP/AN5F+1eb9kbs9oNLt/3E36q9I7ZvwD/95F+1eadkW3aDS56wTfqrXj/xVjyf5Y+iKr/FZfyHfUvEuxo54srPzR367V7bUgmmkA5ljvqXiPYy0jiuuJ5tozkeHrhZ8d/Cr5P8mL17iX8GLr+Zy/qFU+BvwHsn5mz6lb4nwOFrsf8ARJf1CqnA34DWT80Z9Sj/AIrv+T/44ftWv91tF7oIrfcJ6ZklMXObE7AJ1YyvNK69XK6yRuuFbNUmMEMMrs6c88Lue2cA8Q23ypT+uvOMLu4cJ4S/Lzvqcr52bXWEgBTxvwVSaSGAeSsRHI32W7hyna6JS1pKp1NTnO6aeXDCAVSEgJL3cm7pWqxw2U8jYmancuYB8VjTSvlfklSVVQZ3kk+4Dop7dSGaQPePUCju114zwm6vWqk0sErh7gtXVlRAhoAaNhyTg5Wkjj5eTyqUIJpgxmAd0nPDGkkqhLIXyElVGMx7SxnU8e9abeSzqYAvyVeDsdEDOdpEOpNr8kDjlCNJQ7PJM71hgoWuAG6j1guIQErSRzRZUepFlAFlVquP1BM32mnf3KdIEcn7tOxVY3S8LqrloubohgEHIw5p3BCOsoIqxxkiwx/ksRofTTkeBWzR1AdgkromqOWXH8sWfJS11OfWj7xvjjBUZkmbzpnhdY2pD4Qx2gjoSN0B9GcNEseW55t5hK8eLPHmlurHJPqX6doX5VGV087wC0gDphd061UEjHPbUObts0tysWWjDXluOSmanp0YZYxTttvdK5uW4+RdVSUDImDI3HkmtNIA0HC1+6wss89tfaiaZmPZCryUzAMBq0pG4VWQgblRMqzyZc8QGwGFTdtstGY5zlUZBglbSsMorvJCgkcQFK4qCQ5GEzxipLuSqFS4Bp8VcmOHYWZUPy4hDr44qvy45KHR4IlLAG94C84aErjK6rekTaZ7uQJSdRlntHHvVuWrDciPYeKpyyukfkuKmzGJlpCkZ1cPnSU0bNTASUkfiPKuRbnG5Rg7KMFG1eW9Qa+i+wvimlq+G3cPSyhtZRPc6Jjju+Jxzt44JIXzoNyvROFey7im82uiv9orKSnbJl8TjO5kjMEjoNtwllqwPoriDhay8UwQw3iiZUshcXx5cQWk89wtKNlPb6RkcYZDTQMDQM4axoH0ABeWUln7YqSIR/DtrlAGxmAc759K57jTh7tJmss9RfL3TSULXMD4aeQsDi5waNg0ZGSOay8f9nt6DwNeIeI+I+KbvTHVS+kQ0sD/AIzY2HJ9xLiVzH3QE2myWaDPt1T3Y9zP/tZdo7OO0nh+mfT2q90dJC9+tzI5jguxjO7fJcPxF/Cm7cXwcL3u6+mVkNSIIy92Y2veBuDgeIV44/lvZW9PUuwOoL+GrpATtFWgj/zMH2Lpe0WnEj+F58bw3yn/APlkLzyzdmXaNw9HLHab1R0jZnB0gjnPrEbDm1UbZbe0XjGSup239rzaq0Md38mMSs3Dm4b0TuO7vY3qPodeb9mX4R8c/wC1j+1cperZ2qWGzVV0q+JGvgpmd48RS5djO+BpXL8B/wAMr7croywXn0aokIqap8j8d44nGfZO6Uw6vabn3Onc9vR/idi/10v6rVtdilxFXwS+kLsvo6l7MeDXesPrK864+4b41pLNDX8TXaKtp4phHG1r9Ra53h6o8FW7P7VxrWsmPDdRJRUsjh31Q4hsZI+TcjyV2Tw1tluzk3p6l20fgF/7yL9q8Y4QvP8AB7im33OQ/eY5NMoG50OGHfQc/IvUbj2c8aXmh9FuXFkVTCXB/dSMONQ5HkvM+JuDL1wo4G4wNMDjhlREdTHeXkfIquO4zHx2z5fPymUj6gp6iGsp46iCRssMjQ5j2nIcD1CzrVwzaLLVVNTb6KOCaoP31zc775x5DJXlvD3BnaDZ6WJ9qvFLDTyAPETpS5uDv7JGB8i35bZ2ozRlnwxbI8/jRtwfn0rK4a+W85Le7i0O1DiKC1cMT0Alb6ZXNMTGA7hp9px8sbfKtngn8CLL+aM+peXVfZVxbX1TqmsrqOeZ/tSSTOLj9Ct8OWfj2tsVNLbL3HDRAOjijdJjSGuLfi+Sq4Y+GpWUzznJu4ou2X8I7d+aH9crzpuXEADJPJdVxzZ+ILdNSTcQ17auSVrmROa7OkDBI5DxUvDXAN3vdMKqKNsMLx6kk2QMeIHMrq48pjhN1x8uOWfJdRzGPXa3wUriGZJXof8AghuTWktuVK53gWOAXD8U8PXfh2ZkdfT6I5DiOVnrMf5Z8fIqpy43qVneDOd2MaebWSAVm1VTq+9x8hz812tm7Nr/AMR2WC50M1E2Cozp7yQh2xIPIeSrXvs2vHDVJHV3F9K6B8gjzC8nST45AU3kx3rbfDhsnlY5OiozUP1EYb4rdY1sTAxrRgLoeG+B7jxBb31FvfTNijkMZ71xBzz6DzUXEXC9dww+nbXPgcZw4s7pxPLHPI81WOePlr5Ycs5LPKTpjZRFwaMlRGUAKB8pdndbOWQUs2px328FFzKBxTtQvS9TDHzKyHKrTnDcqbKGWftLlCShymQnQ3O2wFGzOclOnCZpc4SygzlMSgkmoBA45KDKQOUBZDBURjAzKwfO1HG0AamhQscWkOBwQchFJVYdqIAzzx4rTDL+tN+U0tNqXNGFKyqLjuVnmVrxnOAUQcARgrS5IvFGoyctJ0nGeaMASPBJ3Kz2PytW3U5mmYcZGVGV1ETCzLTp6KibHRscBzCJ7QOqtl7Y4AwDYBZk82XFcvuu3KyRHMRqKozHchTSPzk5VOR3NXjHPcleY7KhOTvhXJXKlLu5aRG1R7sBVpZD4qeUY3VSYbE5VtIpVDjqOCVQflzyr0oJcojGMZQ6cLqKmkjdBLMyNm53VlwJGnHNZ1VEWDLlnnlqN8NZXs4e54ydh0RRtLn4ULHZaPcrVI0ukz0wspdnn0ujQxrW5HJJItYTvukjdc/biUgSEwOUlxR7SZudl9YdkH811l/Jk/4jl8nMO6+seyD+a6y/kyf8Ryzz9HIvcYcfWngk0fwnHUO9K16O5YHY04znfzXn/FHa7w7xJZH2iihrm1FRNAGGWIBu0rDzz5Kp90P7XD3un/5V41bP8r0P5zF+uEscZrZ7fbXivmu8/wDaHb/teD6mL6T6FfNl62+6IaP/AO2pz9DEuP3SyfSi807Kf8qcaf7Zf9RXpa807KD/ANKcajwvL/qKn4pu8vVA26WWut7h6tTA+I/K0heI9g0bouJLzG8Yeyla1w8CJMFe+ryPgC2/BXa3xhSBulgaJGD+y94cPrTl6qb7ja7YqV1bwfS0rPbnuVPG33uJH7V2trtlNZ7XT2+kjDIIIwxjQPDr7zzXOdoQBobHn+u6T9YrsEvjRyay25KDtAtM/G0nCzWT+lsJZ3paNBeG6i3x5LU4ntMN74auFvmYHNmgdpz0cBlp+Q4XglxvcXD3bPXXaaJ8sVNXyFzGczluP2ruH9ulrfGWiz1uSCP5Ri1vHeriynLO5k07R2s8PuFBbu6re/cI4M90MajhvjyyvSV8lWRueJLYRy9MiP8A8wvrVHNhMbNDg5LnLtwt07VLBarpVW6eGtM1PIY3lkQIyPDdXuzeQScDUDxsHGRwHvkcvE+MoXScc3rSP/Fv38OS9s7N2hvAVsaDnDX7/wDnKefHMeOWfLPi5bny2X4ZPaFb4rlf+GaORurvp3tx0A9XJ+YLv4oo4Ymxxsa1jRpa0DAAXH8UEfw54Sz/AE036i7PwWeX6yNsJ+WVcvauOrXd+Jamx07JhPDrxI4DS8tOHYVrjCzw3zha4UUrQS6Fzoz8V7RlpHyheW8CRH/CpM8n8eqx85XtNWM0sv5DvqTzx8cppPHn54W1yvZazu+zq1NPPEn67lL2j0XpvA9fgZdABO3/AMpyfoym7ND/ANQbaf8AWf8AEcukr6VlbQT0sm7Jo3Rn3EYS3rk2evLj1/pwnY+SeGKsn/PHfqtWL2znFXaN/wDu5fratzskidBw/XwvGHR1z2OHmGtH7Fg9tR/jdnH/AOOX62rfDvnc+c//ADaeWudjmoi8Ekp8F+wGVpW+2smqI4y3vJXHZhOG/KvQkry70oMa+TAYxzvyQSrDKGrecClmJ/IK6V03wcO67yljI/EY7OPmVN3EEmsgyED+yrmG025fEV6ay3J7f8UkA/tYCtCw3J2QKf53hHFe2POO8mJ8yrUd0DiPXd86f22GVz36UX2O5RjJpnEf2XAqpJS1MR++U8rfe0rqoa2nkx9+ew+e6tiQ6dTJ2vA89/mR9qo878uFyku4001RtNTRPz4tUUnDdvqBlkcsB8WnI+YqbhYrHOZenGE4Ta8ro6nhKoB/i1RHIPB3qlZ0vD9zizmkecdW7hStmowMKx8H1jN3Uso97EDoZWD1onj3hEh7gCcBQvdkqUgH25A0ddiSgzSDZzpX+4YT1VYY2qU9DWNgFZTlwjzu0nY+alpppntDXAe9bD7xDJAIfR8MDdI8gqUTYzJ6owOiuTpvctY6q5SQl+NZIBXU0UkdPEAwDPiVz9O0+qtSJ+GjySy7cmWWq1/S3O5uUMj9ZyqjZfNCZT4qPFN5LTzSgHAKrSPG4ymkcMqu9+OZTkLZPeMqpIfWyje7KryPwVejiObkfJU5ASFZkdkHCqvJLcAIaYqzxsfJQPOFYeCWqu8EFG3Riic7fdUa14dHp6q6/cYKpVEeSs85uOnh/ZVgwWNycErTp2hgySPkKyzCUPcnxKx7joy45l8tgyMyUlk92fEpJ7qP/H/2wQnCFPlcO3eMHBX1l2OnPZZZCfiSf8Ry+SgdwvrXsc/mpsf5En/Fcpz9KjlO3Sw3e9/AfwXbqisMXfd53LNWnOnGV45/B68WW6W190ttTRslqo2sdMzSHEOBIC+sbzxPZeHTCLvcoKPv8933pxqxzx84XkHa3xTY+IpOGY7Rc6esfDcA6QROzpB0gEqZl8Hp7seRXzXev+0S3/a0H1MX0oeRXzTev+0U0f8A9tT/AFMRx+6mvpZeadlH+VONf9tP+or0teadlAxdONf9sv8AqKn4pvQn1jGXCOjPtyROkb5hpAP6wXNU9tNN2p11c0erWWqIH8pkhH1EKDii5fB3aDweHOwyqdU0zvPU1uPpAXYejxuqW1GPvjWFmfIkH9gR6HtyfaGcUFi875SfrFdiuO7RB/ErD/tyk/WK7FAfKPHf4f3/APPX/sWE0lvVb3HTHO7QL/pGc1j/ANiyIaQYBkf8gXdj+sedn+1XbCSeIbYBk/xuL9cL63XypYiwX+2BoAxVxfrhfVaw+o9x0fS+q+c+MW54yvLc4HpTuS9h7OBjgS2D+y79Yrx3jB2eNby3xqnfsXsfZz+Att9z/wBcrXmmuLFh9N/myVeKW5464QPhNN+ouz6BcTxU8jjzg5o5Onnz/uLtugXLl6jtw/bJ4hwLIXdqcreQDqr6yvaav/FZfyHfUV4dwAc9rMu/49X9ZXuNV/i0n5DvqKvm/aMfp/0rmezU/wDUG2/+p/xHLpYqpk1TPAPbh06vlGQuY7M/wAtn/qf8Ryejr+77S7rby7AloIJmjzaXA/QVGU3lWuN1jFnhag+Dq3iCIDDX3F0rfc5jXfWSuE7aGOkrbMB/Ry7+G7V6PeLtQcOUdRcap2O8xho9qRwGAAvn7iviqqvNc+pqHannLY4x7LB4BdH02Fyy8/iOb6nKY4fbntlvfFSsGXDP1qlJXSPdljiAq/cvkJc95JKbu9BIB2XozPdcfHhjtMJnndxyfNE2YOdgk/IqhJkdoby6lWoY2s3zunc/4rO44rsAYSN35V5rBjIkcPes1krQdsKy2ckYBCXnXNlnf4sPqJYXZa7UEcV5fH7WQqurKYhrhuAU5y35RrHL3G5BfQQDqXSU3FcIp2t7vLhsThedOhYfZyPcma+aE+q4keCrzmRzgx94vSH8QUsp9ZhafFqmp7jHK06J9/BxwV51FcHMwHgq/FVtd6wdhPxjLPiyju/STJhuNWfBVqhsZOl8e/uWRbrgY8Euz4ZWk2qEz9T+ZSkc+UsU56SB5P3sLMqaSBnJoBW5URtkb6j8LPkgDT62/vTPHKz5YjqcE7YARNj0EYWg+NvQBROhPRDacm01McAZV0O08lmxksKs98CBupZZ91YL8DmgdIFC6bbmonyZxgoTIsOOppyceCqSPcNicqaJ2TvvgKOdut2xSXIrveSMKIlFI3S7TnPmonHbZNUhnKBw2KJzlE5+2yGsiJ2wyoHEnbCkkJ+RQPJznKTbFG5uTjkq8gHLOVO9+/JRfjJXttj0GOnLxqxspXUgzsFagae72A+VQSTYeRywnMVedphTwtGDzSVZ8uXb4SS6V+X9cgE6EbJ8ryXpnHML627HP5qbH+RJ/wAVy+SRzC+tuxz+aqx/kSf8VynP0rFwH3RZ9bh7z7//AJV41aj/ANMUH5zF+uF7J90b7XDvun/5V4rb5WwXKllcfVZPG4+4OBRj6D7kPIr5ovX/AGjG/wC16f6mL6Va9sjA5pyCMg+OV4DduFb1L90DFWR26odRur4an0gMPdhjWgkl3LoQpx+RX0AvM+yj/KnGv+2n/UV6YvL+yGQT1nGM4ILJLw9zSOo3S+B8sztwrXW24cJ1zPapqp8ox/Z0FewQTNqIGTMOWPaHNPiCMrxvt8IEViBAPrTfU1egdnlz+FuA7RUlwc8QCJ5/tM9U/Uqyn4ypmX5aV+0Fuqise/K90h/+RXXri+0uoZS2mzzyHDI7zSOJ8tS7TxU30qe3zDxTR1Nx7S7xRUcRlqJq57Y424y48+ql/wAHnFjWlxsk4xvzb9q6um4cu7e3V9WaCf0X011T35Ye70FnPVy57YXs9U9sVHNI4gNbG5xJ8AFveW46kc04pnba+VrC4niK2DGP45EP/mF9YL5HslQ5/EdsLQGg1sXLw7wL64S5/cP6ealfNfGEzhxvemADardv8y9n7NDngK2E+D/13LxXjD1uOr4PCrd+xe29nAxwJbcfFd+sVrz3fFHP9N/nrP4t/D/gv84n/UXc9AuC4ylbDx3wW95w30mVvyloAXfLmy9R24ftk8E7Pv525x/bq/rK90qv8Wk/Id9S8f4I4dutD2qVtRU0M8dPG6oJmcwhh1H1cHrnK9cuUrILbUzPOGxwvcT5BpKrlu8oy4JZjdua7MjngC2e6T/iOXJ8R3mOxdstLWzuLYBStZLgZ9Uh37cLouzqtp6Hsvt1ZVStihYyV7nuOAB3jl45xvxTHfuI6i4xR6I9AijB56W5wflytOLj8s7b6TzWzDGT22Lvd7nx9xII4dbIRsxvNsLM7k/2ig4/4egsFPZIIm6dUcrnE83HLdyvTuBuFaS12inmjGszMbJ3h5vyM5XJdt21VZcf0c31tWk5N8kxx9RnycfjxXK+68pJwoZHKRzvVJUL+bR5rtxcnH/Rws0tyUTnFETgKJ3NSi93Z2yEFTRTBp3KrJuSNn4tZkrXckfRZLZHtOQTlTsq3gesAltFxXspZVUVrT0S9IB5JFpaJaPawR4FR6cHNLJ63Pu3Hn7ioS5zyia3ByqmVi5lfVTR3CVrtJJaRzBWvS3UtA9ZY7zHO3TMNL8YbI3n8viFT1ywP05BHiFtM9neDHOdO1juocMFwSfWBwOHLj46p2dyrsdW48yq2wy+m03TOeqAz+azW1WeZRifzSZ/a00Q8HdGHZGVRZLvzCstcdGcoTcEhKFzuWEJcSgzuUI0lMukbFC6QublRkoNZaTsPlSqpAyOJd7tlG52OZ5p3uJyeXuUDnAZSXITupUDztzRFxPIqN25x4IayAcSRzULipX9FE47clDTGIXkk8kHVG73oGe2PenGsi6HhsGN+SzpZQXnfKtTv0x4HgsuWQg7DKLdNuLCWpMpKr6Qc+x9CSx83T9uMBJLomC89uJvNfTXZZxnw1a+ze0UVfe6GmqY2PD4pZQ1zcyOIyPcQvmUcxnl1Wj3Njxk1dfn82Z+8izZy6ep9u3ENovz7ELVcqas7rvu87h+rTnTjP0rx0bq+2Ox9Ku4fozP3lIyGyuOBV3A/wDtmfvJ4m997NO1y01dmprTf6ttJcadgibNMcMnA2Bz0OOeV6eL5aXRd4LnRGM/jekNx9a+OmUtkG5q673ejM/eUhZZeQq6/H5sz95K4bK19B8edrNotNsnpLNWR1l0kaWMMJ1MhztqJ5bdAOq5nsV4ks9ms91ZdbpTUsktS1zRNIGlw0bn515FpsvSrr/0Zn7yXdWYn/G679HZ+8q8JrSN3e3qvbZxDaL1FZvgu401WYnS6+5kDtOQ3GVpdjXGNptnDNZbrpcaaldFVF8QmeG6mvAJx8oK8eZBaOfpVd+js/eREWOM71VcT/qGfvK5hvHVRcr5bj2vtc4msl44LbT227UtTOKyJ+iGUOcAM7rR4H7VrRcrbT0V6rI6S5xtEbnSnDJcbag7kCeoPVeBufaHswaquHup2fvIBHZv86rz/wC3Z+8puGOtCZZb2+vPhy1CPvPhKj0fG9Ibj615t2kdp9sjs1TaLLVMqqyoYYnyxHLImnY79XYzyXh3dWb/ADmv/R2fvIgyz7Zq6/8AR2fvJ48Ul2M+S+k1kljgvtulkc1kcdVE5znbBoDxk/IvqH+HPC+4+Hrfn/XhfLuizED+M13vNO395SxMtGctqa39HZ+8tMuOZ3tljyXCdOm4klgq+L7xVwTMkhlqnOY9pyHDbcFes8B8SWag4MoKerudLDMwO1MkkAI9Y9F4nT/BeNqmsGPGBg/5lbMNsMQlMtcGH2Xdw3B+lXnxzLGYuTHky487nPl3fapeqKuns09sroZpaV735idnQfVIP0LsuGO0Sz3ukjbVVMVHXgASRSu0hx8Wk7ELxLNpkbkVNWP/AEG7/Soi21E4ZPWef3lv2pXgxuMn8Xj9TnM7l12+l33e2xx633ClazxMzcfWvL+0jtHop7TLZrJN38k40TVDPZazq0HqTjHuXm/o9r/zis3/APwN+1VqiO3DcVVbnlvC37VOP08xu60y+quU1OmpRV897tVFY6u7U1vtlHkaHPwXuLi7OOvPAPILM4pobZSXmOG2VEdRTNp2ZkjfqDnb5yfFU201pDtT6qrJzn+Rb9qJ8Nra1r3SXAMcSGu9Hbg+45WmkeW5qPduBuNbI3gy1w191paeqhi7p7JZAHeqSAce4BcZ2vXq3XaptLrbXQVQjZKH90/VpyW4yvOS2z7A1Nb8tO395G1loPKqrP0dv7yjHhmOXkrPmyuHjVZzgRjzQH+VHvVx0drDT3dTVud0DoWgZ+dR08VMaj+MyzMGNu7YHZ+crrx9McepTOIIUeFq9zaR/wCIrf7lv7ydtNa3HaprD/6Lf3kmDJa3KIQ58FtMpLWDn0is/um/aiMVqPOorP7lv2pHMv8AbF7j3JCnz1WwY7V1qaz+5b9qYi0j/wATWfJC37VO1RimnwEUTPW3Wti1f5xW/wBy395RvFpbg+k1vP8AoW/vI2NWqmnHVFhW/wDon/Oa3+5b+8l/0T/nNb/ct/eRseP+1M7JiA7mFcItI/8AE1v9y395NptP+c1v9w395Gzksu5Wc4xB+C7QemeRRNJB6Y8QVZqGWl0D9VVW7DYiFv7yGj+B2w4kqK9xzse6aMfSrxz+HTJ5Y7M15B5qVspUrG2p7sNqKzJ//C37VbjttI84bNWH/wBJn7y18mNwivFL5rSjky0BEy1W6JofJWVOc+z3Tc/Wr0cNtA9Woqflib9qXlHNnjFMJY2ytHure3/xFSfdE37Uu7t3+cVX9037UvOMPHbLPLKikwtORlu0/wCM1XP+ib9qgMdvwf4zVf3TftR5KmH+2Y87KBx2K1HMt249Iqv7pv2qF0Vs/wA4q/7kfajyaY4f7ZmcHPRDnJI6rR0Wrf8AjFX/AHTftQFlr6T1Z/8ASb9qnbSY7Zrx1zuo3nIG60iy18zU1f8Act+1QyNtRaSKus93ct+1TclzFmSHdNEfvgCUhGNum6GNwBPmqxvbSTodQeYVTOQVNO8ucqz3aWFPJ0cU0oucQ8+9JMYnEkg5SXLY6umPsm6pJLjUJeo9nvDkNdYKiiqrfLLNxHFPBTVWgltN3IBaScYGqTb/AMq8r36Lrqnix/wzaqq1uraSht0VPFHT9/ue73cdtvWOT8qdCXh/gz4Rstdc6iOunNHUiCakoGNdLGMZdIQ78UHbYc1aqrNw9RdnlLddVea2orKiFjw1uDoAwHDOwwQfHKmm4wsR4pqb/RUl3ttU+r9JHos7BqBA1RuGORcCc/2jsqd04wt194eqqKvt9RDUG4VFdTGlkaI2GXmxwIzgY6IU1qzgO3N4mZw7R3SplrixlTLNLC0RRQd13jicblwHIct1kwcN0l7tFZXcPTVUklHLEyWnq2tBe2V2hj2lu3tbEHllHVcek8fN4moqIiM07KeWlmf/ACjBEI3jI5ZA59FFBxFRWe11dLw9DVQurJopJpqt7XFjIn62RtDeY1c3HnjknNlpJX2Sw2utr7ZV3Ot9OoJGske2FpjleHASNZ1GkaiCeeFau/CNNY7lemVFVM+hoII5qeZjRmo70juvLcaj/wCUqC/X2ycSV01RQ2esivdxkAc30hpg71x3c0YzuehOBlS8ZXapZw/ZOHK1rG3Cjh/jpa8OOxcIWOI2Jawn3alULW2reOD7ZVcW0ths8tZCRRx1VS+YNc0R9z3jnDByXnlg7ZKipez+C4yUDoqqelbUSSxOpal8ZnJYzW3RpODr5DOMHxVZ/Hlv+H6K+R22d9X6G2ir4JZR3M0Qj7twbgZBIwd+SyXVnCTKtopLZdWU7mu1PfVN7yM/i6MADAPjz8kby+S8ZEVwtdPS32ntxiuNGXvZHPFWRgSROLsbY2cMYIK6SXgi3HiO42eirq2Z9rEslbIYmAFjMYbGM7vLiBvt8yxbxxQ271Nl1tqZYrYxrDNUvDp5wJNe5G23IBaEfGlOOML1dZKB0tuvIkjqqR78OMb8bBw5EEZCfabF6m4Co6qtoIRW1FO6vhqO5pptBlZPGMhjtJxpcOR5qpScESz0HD9dLUFsVyqHRVLQMmmYAXBx97Gudv4BZsV2tdqvlvr7FS1cQpJmyl1VK1z3YPs+qAAMZHyrUfx7M53EwbT6YrtgUzNsUuPVGP8A0yW7J9s7pq0nDzL9TcIUD7nL6JXOrBCDA0Oi0k8z+NnHM8lSoOGbfcaSpr6KWvqKKj0RPAYxkk07s7NycBgAzk7obNxtR2z+C5fQTvNmdUF4DwO973PLwxlULLf6KktdwtF0o5am2VcrZh3MgZJFI3OHAnY7HBCqXJFkblRwmyinraiSqc620tNDUOezS6XMhw2MgHAcCDk8tlb4g9HdwRwy2lfMYWuqgO+xqGHDI22KwrZxNaaE3G3fB9UbLXxNY9nfAzte05bIHYxnflyR3S/UVZZrdbKGlnjjonzFr5nh7nh5HPAGDstMbb7YZ4zVdHX8JUEt6oLTa5qiOSSljnmlnwWtZo1Odtvq8uSyJbDSVForbhap6l3oRaZoZw0FzHHAe0jz5gq67jKnjuVuu0NHL6ZBTsp52PeDFJGG6CAMZBI+ZZzr9b6S111BaIKpgrnN76Spe0lrGnIY3TzGepTxmaL43dWHWWkj4cttdPU1bqq4iSOGCKNuBI1waMuP4u4357qW4cHso6e6tdPOKi3Ra3SS6GxTke01gzq23xnnhVK6/wAc1ls1JAxzJ7e+STvCchxc4OBA8sIOILzZLuam4x2ypiuc4JkHfjudZG7gMZ88ZRbn8lj4/wAaEnCNkZxHBYTcq30yqijdDN3Le6D3s1AOGc7+XJDcaeA8KcK0dzqHU0MU9dHLIxmstLXgYAHMkjA96v8AEt0t9k4wpLiYame409HTujZqYIdYiw0k+1t4eIWLb+NqWlis0dXQSzyULqp0sgeAXOm/HZnk5p3Geqz3ldVtJjNw38C/TPgialkqKaGvE7pRWMAfA2EZc7A5gjl1UFs4ftt+q6OltVdUtmkkf3zKmMerE1urvARt5aT1V2m42pqJlpjo6OpljoZajvDWTBzqiOYYcCRyKr0N5tFkvFPXWSgqmtaXCaOsnD9cbmkGMaRywefNXPNN8Ed14dgobXBXwekRaqjuHwVTmGTGMh40k7HceRWKwD0lx/F5BX7k+yBuq1UdXCXOLj6TM1xbn8VuB9JVWCHEYc44JW8349seSyehHn5Io5AxDM7SNsYVbXl3giVh47Xn1AxgDdQOlcev0qEu80Bd5pbXMEpkPimDyo8psoVpL3hzjKCRxLCjZDJI0uaw6R+Mdh86B+GggnJ8kat9Kk2IO2HuTl2OqgbrOzUQjkPNyqYVXh/ak1HxTOlaOuUPd+Lim7seafhPkSY/IJXd7GWjIymjbgYUgaEbcBVJjF+ck1EkRxhXYpHDB1H51SaQTsrEcgGASnaxyrUhmc8YcSVdidthZMUgHJX4JQeeVDnyi6CnUbXgqbKGekT27Ku5pVt3JQuCBFV4UD2ZON1bcMkqF4Q0im4FpxhRPHJWXbhQSDZLbSK7ycfLlQO5EqZ52IVZ7sZypaYxE93VQ69/BO87nluoHO0py6b447TOdlV5TnARh2QoJnb7JZZdOrCaDrxthJQ6ikstr0xUSFEOa42gmDG5XWUnZ/xLWCm7qjiBqYWz07ZKmNjpmkbaATlx25BcqvTY7jQt417N5zXUvdUlDTNqH96NMJa9xIceh3RboONt3C92ucYfDDFGHzGni9ImbF3so5sZqPrO3HzqpU2K5UdrbcqmmdFTOqX0mXEahKwZc0t5jC9HkrRdLFb47LcbJDW2mrqu/juBjGQ6YvbNG54wRy5eAWbVSnibgespjd7e+6Q3uasqXzSthbIx8YBkZnmMg7DfyRtTBj4E4h9MrKb0AGajbE+ob3zAI2yAFhJJxjfn06qFnCV5qHSAMpmMbO6mY+SqYxk0o5tjcTh/vGy7ziO526WXjwwXOklFTaaCOnLJR9+LQzUG+ONJyFzVUyLijg/hmmt9XRw1FqZLTVUFRO2LRqfqEw1cwRzxk7I2GLR8HX6tNb3VA5noEzYaozSNj7l55B2ojHLmpqjgy+UdydRVFPExzacVZmM7DCIScB/eZ04zt712PEnEVrvVp44lpauEiZ9vihDzpdU91s6QNO5zjPuwlFc56ensBtdVaal7OH209XQVkrdFQ3vnExnJADhkOxkFEoc5wvYIn9odps14hjmgnnY2Rkc2Wva5uQQ5p9xVKn4br6+Sompo4YqQVL6eOSonbE17w44Y0uO5xj9q6WgksNB2vWSe3SwUlE2SGWpZ32qKnk0kyNa882g7ZUV2MHEvC9qoLfVUjKu21VVHURTTNiDmySamzNJOHDoeqoq5+Lhm6yzVcUtO2lNE8RVDquQRNY88mknqcHHlutFvBVzFiqLs+WkZHBUupnRvqGBxLQS4jfB5bAbnouqq+I/hC+XI0HwTdbU5tLS1VLXyiP0kxx479hJBGDkZG/JZ9yhs1XwjeLVYa+lEFHezVRNqZwwvg7rTlhd7eHZA64wnjU2MOgsslx4ZhqKa1zS1VRcW0kNT6Q0MJLc93oP42d88k1bwbfaC31VbUUkYipXYna2oY6SLfGXMByBlbXC9bRxcH22KStgikbxPTzuY+QBzYw0AvI6N80ZraN1Z2kO9Lpx6VFIID3g+/ff9XqfG2Gdk91HioUlrssHAUd+rqapqKh1xdRlkdT3Y06NWRscnopb3wPWUV5npqGRjqKMQls1VK2LS6VocyMk7a/8A/VPR3s2vsnjZRV0Mdcby6QxZa6QM7vGrSc4GRzVezx09zs9Zdayvgq7sK5jnw3Cp0NbHjJmxkd47pjoOiJam4xRo+EL9VT1kbKHSaKcU9SZJWsETzyBJOMefJa9VYQ7h/htlFTA3KsmqoJnMkyJDG8AHPIAbnPLqtbia40UtP2gOhuFO8VldRvgDJQe9aMFxb4gdVJabnaH8CWay1lXDC+tFXCapj/Xo3F4c3UOjHYwfJVMr7TcZ6YEdinrLNQNpaB8ldVV0tNHUNqGmOUtHstHlzz1UFbwxerfbJLjPTs7iJ4jlDJmudEScDW0HIyV01gnp7bR8M0tRX0YlpOI5JJ9M7SGs0Aa859k42KyKGqp2WLjaN1XAySeeIw5kGX4nJLmjrgbrScmTP7WLMqbLcqCFzqiKLvGvZG+BkzXSxud7IcwHIJSrOHrrR0k9RNDGRTY9IZHM174M/HaDlv7F2Ju9DT1dPeOIY7c+5UVdA6Ost0oca6MHDnPYD0bh2Tg52WZTyU9hrOJbpPX01TSVtJUQ0ndTNe6pMpy31eYwNznGMJfct+E/axZkXA/EU5aPRGCSSISxsfUMD5GkZGlucnboFV+B4q2gpjQYM8URkuE80wjhjLnYjZl3I4G/mfJdZBcKJnaRwjUGtp+4p7fTsllMg0xlsbgQT0O4XPcNVlXBNdY4G2yrppHBlRb617WtqGanYc0kjkeoO2UplT8YxY7VXuvBtkcPe1evRoicHgnnsRtjG+V10HDNNBwjJWTxQ1FZ8JwU7H09SH5a7mzY4Bz1KOzTcP27ju4xUc7IbdPTSU0Mzn6mwSPYAcO5lodkZ8FJSUcdp4UqbdU19A+qN1pZtENQ1/qNyC7I6fUruV6RjhjN7ZtTwxNNe7g2GmbR09NUCEMqahoDHHkwvOxPuUlPw7XVQkDGwsbHL3GqWVrGuk+K0nmfcunqK4ScRX0Ri13G11NeHS09RM0ZGBiVjs9BkZHgilqKOa0sorBV28GhrJnNZX6RrjcQWvaX+7HzJ+eV0yzwxt25OPhe6VJLBThkhmNOxs0jYy+Qc2NB5lZ8HD9wqWa2xxRAyOiZ38zYy97faa0HmR9a7ahlppayhvE9xoayq+E9VZJNNoZA0FuHMj2yTjnjooIaqCaqqaa6OtddYZq+oe5z5w2ajBecvYc5ORgjGcoudPHixcjScOXOup4pYIoz3+ruGPla182nnoaTl2Fj6iM5HJeh/CJqrbZq2x3K0077dAIJG1ugTQuY44eNQyQQQduq89qZHS1Mry4PLnucXAYDiScnCMbaeWMx9BBLnAAHJOAPFajKeChAdUNE1SRkRZ9Rnv8AE+SqUpELO/xmU7MBHs+acnfU4+seZXRhPmoqWeWSc5ldt0aNmj5FXeGg4ACB83MA5UDpCeqdykElG4lrstd7wn749FDqTE7Z6rK5riYyuKYyOPVA0lxDWglx2AA5rdpLEyOIVFylETMZ7vO/ypzK0/LGe4xNTvHKdpOcnK2qi60MHqUlGx2nbU4LKqKx1VLrcxjemGjCrZ7l+DA53UzXbYUWloaHNOQmEgRtnY0GSbK3FKBzOFkNl8SrDJhjnlLbPLBtxz8lZbNnmsWKoHmFZZOPjfSntlcWoHZ6pnEY5qk2oxzKc1GeoRtHjUzlA4hM6cFQvmGeaLVzEnkAndVZXg5wk+YYOfFVnyBS0xxDId8qrK/yRyyHVt4Kq95yUN8cQOdlQyPAOOaMqCXmpzvTq48RtfsoZHZKQOBhMd1FreRGkiSUnpjAZRjDQm5JlymLKYAFJMgC2ATaclLPinTUfGE+AeYylsmyiAWU+rPQICkCnoD6JwcdMoAUSYSgg9EWryUTSBzRA5QViQN3JwjGyjyQcElECqTpIN98Iwc9OSjB2wiB6JxNiUHPRTNcGhQA4wEYVxnYlLm6cNG+eeEwPXqhPvTBwB3TZ6StIG/IpDrtzQ6gXbIXP3wCmX+kjnbYwkwZG4Qsbq3J5KQvDG4wN0QZanQmOdGcgqdtXg+BPgqmvUMckxOBkHKryZ+O2mypw0b7E4Vgys0gg7josQSFWWSktAJVTKM8uNafIDnxPVROwW74URkwAAd+uUi71c538ErRJUb/AFHZUzH6sYO5UTsuCKm2fghPD2vXS8NhqJUMs+5AKeV+BgKq45K0yy1EzHvZa99k+UGcJtZWNuz0LKJgc94YxpLnbADqVHn3LbooW2ymFZMB6RIPvTD+KPjIxm6FunZT2KDvJQ2WucNm9I1lVddPWSa5ZCc9OigmnfNK5zjknc5UeVvNQ5jrsYGUxGN02T4oXPPilaW9nbIWE+9GXh27Rg9VCh1EHZQuYJxJjmjbMq+vPNNnbOVPkVxXxPgY1FTsqcgdFlCQ4RtlI6o8kXBsioyBhGakYzyWKJzy1IvSPEo8k/bavpG2VG+o2zkLNdOeYKAzk80eR/bXHzjBOVE6cYxlVHTZ5FRGXfdHk0x41h0hznOVGTkoNWeqcJ722x4zk4CqyvwTlTveGjdZ082px0rPky06MYd07tXqn5E7KsjZ7RjxAVQnKbKx8qvTVa6F4yJGj3pLJykn5jSLdMnJS1LHZGTggc02cpOT2CSykEkKFqQ5SSRAdEhHJLfKYGEQKBOCmBpJsp0BIHZRZUWcIs5KY0mb13RtKgBwealBTlRkm5YRcxzUIcSjCuVnYMkjzTgjPrIAc80wcSSAnsaSZJOyJjd8lKPYZKcuHRNF/hy7HJIuyM9Qo9XybpahnCCuIieZSacps4SBGCgaHsDzRg4G5+VQo9WWYQmxJqA5bpy7f3qHUU+pPafBN3hHIc1YY3THnqqsQ1PHkrBcRtnZa4eh4mfJtuoMknmme71/JMCFGV7FxFndMXIHOwnGXEADJPRIpGha4I5agzT/AOLwDW8fGPRvylHWVklZO6V558h0HkE0v8Wp2Ujcah60pHV3h8iq5Ws9CTXYspE7oCU5dsjZatp3HGEJcgLsoM5UXJpjgkL8IgdShyh1lvJEy/rSRORvzTasAhRd6eqfvA4c+SVux47IuwkHHxQl2UJKml4JO880jIhLSQCCMICCgeES955pjIOijIQEEdUHMBmRAZPFA5AXAKLWkxi2yTopC8NblxwFQEuFHLK54AJ2R9yRUxSVNSZCQ3ZviqxSyMIScrK3ZkhT5TIM+EkySAhSSSUESfLfjD50gdPreG69EfaOKYa+3UFXcbTS1db3ZbBJBGXsa8Etc4CM7bb4zjIygPOst+MPnT5b8YLsKk8YUtLT1MlEDBUyuhgkbb4yJHNONvUzueXjgqxaY+J7nW3Gjc6lpJ6CjkrJY6ihjadDBkgDRzPRCnDZHiPnSyPjD5107rlxS2GnmdRkR1JAgebbHiQnkGnRuVI6q4tYZw+hkaaduqbNtj+9jGcn1Ntt/cnKHKhzR+MPnRam/Gb862BxVdv6an/Q4f3U/wDCm7/01P8AocP7qNhi62+I+dPqb8ZvzrZ/hTdv6an/AEOH91L+FN2/paf9Ei/dRsMgPb8Zvzp9bfjN+daw4ru/9LT/AKJF+6i/hVdv6Sm/RIv3Uwx+8Z8YfOiEjB+O351rfwpu39LT/okX7qccU3c/99T/AKHF+6nsMlsjDze351IJGfHb861P4UXXpLT/AKJF+6t+yRcVcQWq53G3yUL4razXOx1PEHkYLvVGjfYFA049krN92/Oi7xnx2/Ou1uVFxha6C0Vk7KV4uzdVLDDSRvkIwDu0M22IVKiqOKa+7ttkVLpqS9rXtNvZ96BIGp3qbDfmjyTcduY7xnLU351LGWAZ1N+ddTdP4T2q5XCke2KdlBOYJqmOgYYmkYyc6NhuFr3y0cT2Gjq6iest0votTDSujhpGFznysD249TfYpzJNxcAZmkYDm496HvGk7Pbj8pdJ6VxWal1N6DL3wAcYxbWZAPI40dVZo/4T1L2942GliMUkvfVNJGyPSxup3raPm8VXknxciZGZALh86WtnR7fnXT09fxFU0vpMNDNLDp1d4y2sLcZxz0eKmbPxM+aeEW+cS04zMwW1mY9s7+ptsq/+jTkxIM4yMe9F3jB+M35104qeJHUhq2Uz/RtIcZjbmaME4BzoxjK3ZrBxPTUVfWTXC2CnpHtjEgpGuEryzUGt+95HMDJ6kBFuhY867xufab86LW3b1m/Ouk9J4q9I9GFA/vwzvDH8Gx6g3xI0cuikml4tghoppKFwZXAmm/6PjzJ7hp8ifcMpeafHbl9bfjt+dOHBzg0OaT71uzXa+0s7oaprIJW+0ySija4fIWqakvN2nqYqeB8D55niONopYsucTgD2VclvY1pjsLI2Yc9uo+aB0zACS4bea626DiG23MW4z0VVW6nMfBS0zHvjc3GQ4aB48xkbHdZxuXEknpHd0riKbInLbcw92Rz1ersqufXReDnO8YSTrb86HvG/GHzrojX8Tsc5rqR4LXNYQbawEOd7Ixo5np4q9DFxXNb5KgRxtlE8cDKV9AwSyF+cFo0YxkEZys/M/FyGtnx2/OrVC5jZzMXNIjGQM/jdFuVcnFlBUugqaB7Htm7j/J8eDJ8UHTuT08Veb/CJnDlFdWvp5RWzyxRwx0cZeDGMuyNPLmnjl2Xg5Z0oc4kuBJOSSeaHWPFg+VdFFWcTzshfDRvkZOCYnNtzCHgDO3q77KnNf7zC2N0piY2RuphdRxgOGcZHq7jK08i8WO6VgHtN+dCZmn8dvzrTPE10/paf9Ei/dRs4iubuctP+iRfuqd2qmEjG7xvx2/Olqb8dvzrYdxJc2naSm/RIv3UP8Jrp/SU/6JF+6lVMfvGfHb86XeM+O351rnia6f0tP+iRfuohxJcyM66f9Ei/dSGmIZGD8dvzpu9jH47fnXTR117ntM1wjq7aI4g4mJ0MQkcGkZIGjzCjuFwvtsp6OaeajxVxCWMNpYyQ0gEZ9THXplTcj058TxH8YfOj72H+kaPlVz+FN1/paf8ARIv3Uv4UXU85af8ARIv3UeZzFTE8I/71vzpnVMP9I351c/hPdR/3lN+iRfuoTxRdB/3tP+iRfup+Y0omqh+MPnVilZDWHSJmh3xcqX+FF1/pab9Ei/dSHFd2YQWzU4cORFJFt/8AFLzPKddKlZGKeQs1b+ZVJz29Xs+ddaOKK6voQ7vIBUx7P/isR1Dx9lZknEt2jdh0lP8AocX7qWU+YWHrth62/HZ86jLx8Zvzrb/hRdP6Sm/Q4v3UzuKLt0lpv0OL91Z1bD1D47fnS1DoQfcVs/wpu/8AS036HD+6qVddau5tY2pfE7uydOiFkfP8kDKAqJgU6FMCSQJICJEhSUGJeuW3tStlDDZoat9wuQt9YyaKeeCNs1PCGFpjDgfXyTjJxsvIj7J9y9H4h4eoal9bJDE2Otht9PMymb95a5gpmPe9vqkOdkkuaSDjcKRpo0PaXZaabh2pmprhLNbDUxSs9XQY5XOIkbk+2A4YB81mU/HlBBxBdKuaWtq4JrNJbKd8kMcbhkYblrdg0cupRw8FWqo4qqbTHBcPRYJ4qV1S6Zuz5Glw2089sActiSUVm4bt1sv1gBM89XLJSyguiLopWyMJcNxpGnYDc5wcoNpS9qluMj6iCGsgnqp6OV/3tj2UZgj0/ewTh2o+7bIUdV2jcPVFJdqX4Mk9FrIsmlEIa01Hd6e+Y4OzHvzbuMe8rk2W2ku/C89dGxor6OIgwj70O5ZpHeDbEhy46hkEbYyte08DUVdTW81cdZTSSTQMlGsOLmywySBwGMN3YMDJJB3wgPPum6WV18Vqt8NNa7jFR1r21zzJC4PD2QFsoYGv9X1s4JPL2m4Wvd+HbbWVtZX09FWHu7hXx1MYmAbiLS7XkN9Vvr4IAJ5YVB5yn1eK7+8cFWuztqu9qas6paiOCRsZcIjGG6Wvw3G+rJJIwMEK/aeF6C3cRVBibM51vqpaNwnw5tUDTSu1tGNsFmeowWlMPMEs7813cHBttllFI+oqYnRQ0Mz6wYcyUTlgLWNxzGvbc50uyrDuGqCnirKeOKemqvg6WSbvj3jIyJ2Mbhxb8U6iRuOWyNh5+iXbR8K0Pw7U299tuYjopjDNNJIGscDK1jX+znfJ2Gebd+aq8Y26O126y0kYyIHVsPeFoDnhlS5oJx1wEbDlMldvwJxnScJMk7+KaQzVkT5I2tBbJAGPa9pyeZ1jA8lxAC6/g1tLUxS0L2ej1lVUxx01e+lE8QdgjuZB+K12QcjfbwTpOr/wo2yaG2d9S1feRwV0FQ5gb96E/smPf8UADG2yFvaVZZqaSgkpq9kMcNAyGqja3vZjTOydYJ2DvecLLqOH6K40NDSStdT10Fogf6Q1w7kfxp0Ti5uNxh2dWeihp+DbfWST00PpdPVelVNvpo5nj77NGzWx/LYHBBHm3dTqBu3rtLtlxt1dDTMrqad9RVPjLYY3CaObGWvJ3bjlt0AVmp7VbO65yVkVDVSZulLWtjka0erHCI3DOfazuPcFxtzsdjtN0tTZKuea3V0rZRUNcARTENaXYxsQ/X8jVPLwlS29ssdaKioqqerho6iGmfu10peQ4bHYNDQB1LuaNQN2ftIpoqa9wUVXcddTRCChldFHE6A9455HqdBk77nJKxeKOLaG/cOW6kEcr7jTlodVvjEbjEGY0OwSH77h2BsAmrODKWk9ILZZ5mwW6sqDMzGh0kMxjG+ORABI55Kjn4ctkvGlVw5SCqZK2KWKnfLKD3lQG6mZ22aeWEyblo7R6K3cNW+2Yr2vp7TV0T9BGDLK4FjhvyG+/NalJ2o8PQXyO6zU90fMzuBpOHNOiExuONWA7J9rc42XLVfCVqpYKiqhqJ6uBlGa+nY14DpoRoZg4GxEhfk+DFIeHbVaZYqrTVzyfCNJDCxzgBH3sbZcPGNy05GNs5HJHjA0x2i202UW0CvA+BHW8A4098ZNQdjPLG2ea0bj2rWyeqjngpK2Tu7tBXGOXDQ6NkQYW8+edx02Cw7pw7DT3i/sc2QtdAahs0bWmN4dVsbhmR6ukOLT1yD0QzcI2p89RFRsrtdNVVtL3UkgJqHQtDmjIHqZyc8+SNQm1B2k2qO6zmU1tXbHx6TTz0sXrNLy8sGkgggnIdvvnZRRdolobJaZ3U9cHwW2W3TNBBETXAgSMJOS4ZA36LCqOGrS43KOg9I9JpWamQ1DyzUGxa5HNcW4cWnI07ZaMjmuSla+neY5WOY8c2uGCPkKqSUr06biriGnvtVQeiskEVFRR0gkmxrl0D2nY5eQ32WHSzsir6eSWSVkbJGuc6HGtoB5tz1HRUXSYCmt72/CdKX0zqpgmYXU45yjUMt+XktN6mkWbr1H/ChapJII62GprZTRTUk9zNPGych5Gn1MkEDG+TvlZFy45obrZJ6aaousdbHUyzQ1MLY2Gpa+MMIlAwBsMbZ2UdRZKa7VkFfGJKm1yh+gNibTS02JWsLZQAdQGsBpAOduW6abg+3iSno2R1PeMdcDLNqJMwp3ODWBoGziAOW/PYrPUXG5U9plimqXVLIbgyWaroaqVpa3DO4ADmtOd8gKlS9plPFV3CoqfT6l8t6hrqdriPVgYT9757HB5clHZqOgioJW0kb5IfSJyPSIcOafg97i3cZIDhsceBVeThq3VcMbXMl9Jmnt1OKjIa2Fk0AcS5oGDvtk4ztkqdQ1+Himlp6Hiarpp+/pa2qE9tjqpB38VXnd+gE4a1rjg/2QobVxlZaTgtvD1fS1TnuFS11TE0aou8A0lpz5YcPBZ1HwzaJ7jJTxGrbU6TEyCoDomul7wgN7wt5luCMjGdsqlFZKAcOMuFW6o72c1DWdywubE+LGGuwCNzzyRgbhaSTXZXt17OPBca+0utE76GeI0754anuoqfELcOPee1u3IDfMrh+LLvT3fiOqmoWCOgjcYqSMcmxAnG3TJJPyrdruErd6RUxUlPXyOo6400rXStzIzuHS6uXq40789vNXZeHrVHBbbRJDVvhq7m0MmjcGviEtNG/JJb6waXZwcZAKNyUa2867xjGkuOSOgWpVQx01HGQMukAdn3rpqjh6gq7bbK2sMroaehpYHiliJc4PkmBl9UEnZgx4k7lctO8TWuMMcXCJ7oskYJAOxI6bLXjzl2zyl3GeXZckoc7qTohehDBOE079IDB8qKEAuyeiqSPzK45zvsllei061rqMdm8kbahwqnSveYe+aMgPaC7SdyMY23VfilzXWfh9w/zXTnXqzgN+rf6umVHTWqFvAVZdZIIzI+ZscMpfhw3GQB5YOcZ5jcdX4oijisnDr4YqdjJKUkmJpBL/AFdWrPXluFltbmkOcJtQQFxygRITlCXIMpIGjk5TJJiUtmtUcxhqWOzsTpd7irdVEHZwNwVlA4WrC/vI9+a0wu5qlrtnPBG2ECt1LCDqCqHqs7DCh6pJJA5TJakOpALUkmSQAJJJKVEeRXTXq1cQW1/cSzVtTSzCFolaXmOQuja5rN+ZAIGPJcz0K9ApuPaOmus1V6NUyRulontjeRsIYTG/3H1st926A5tsHEsc1XJG25tkDWvqHtLwcYJBcfcDj3KzVWviaihhZG64SUsVSYad8RkDRLgEhoOCD63gOqsV/E0ElirrVBPWzNkNO2CSVjI9LIzIS0tb/rPPqtKu4xslyrIpauC4iKO5S1IbG4AujkjY05IOQQWZwOYONkthzMVv4geZrbFTV7g0gy0zWuIydxlvXPPzwmldfqWlZJJJcI6aB3dsJe8NYRkYG+3UfOF31t4ktVXDFN3ssJpX0jIcCNr43xROYZtLnAacO2GTy3C5niDiKkqrQLfQ1NVlkMdHI0RMEU7InEskz7QJ2dp6EndMMuejvVsiq6WGSrNFA5rpjHrbGHYDgS043GRzHghijv7ZwIvhISuAlGkvye9wA7bnq2Geq3rrxdb7lT3WN8E8sdUdVPFNG37zJ3bG9414OR7By3cOGFXpOLKM0VlpK+nqHNpHGOqlhk0vkgaXGJo/JL3ddwAEBQbQcUzmppGU92kdIQaiJoedZLcjUBsSW7jPRCaa+vZRvhnrah3o5ljDNeYWZLSN/ceW2Nl0R45t7Jba6GKsDaWqoJn6WtZqbTtc12ADsTkYCih4ytzXQMmgmlpW0xhnpnxNc2Yd9JIN85YRrGHDcHKYU4rbfrTUWeeJ8lTSH0aeF7o3vgjdLu1pHiM9PkQ3io4mraCTvYa34Op3P1SAyuY4F2kkucSdJLQMcsjxV2k40oYJIi6Gq0R0tBCACPap5WvcefIhpwpBxhSVVW1oFREySinow6QjSx8lSZWvP9kA7+5AYFV/CShijqqqS6QR6e4ZJI97duegHPlyWZLUT1Ab308kukkjW8uxk5OM+J3K7Hjqrt1XTfxOqkBbXyyinIY5shk3fKHNcTza0b42Ow5rh0AQK0LaLu9k4tnppYBqlFMXY5Hc48gfpWdldRwfxBa7BIaitgqpKhlQ2SMxYLdGhzXDBIAd62c77AjqmSrQ2e8V9kra5j6htNTwRsa1xd9+a6UNDGeI1HOOSeotvEwxUVFLdXdzEZGySMfljBsSCeQC2oOL7WyETdxWNqX0lFTSRNDe7aaeRjtTTnPrBnLGxJQDjWlE0TnxVZDKm4zOGobtqGaWDn0PP6EBjyWi5W9ra+WiNZQUndhzpI3CJutusMOcEc8+HzoHi/uulVNormV0sgE2gOa4ucNQBx5DIHgFpXniagutmqqMx1Uby6lkiJ0kOdHAIXB3gNsjCvVXFUVEaKkqWiWV9tfS189PKHnW5hjjeDyLmxhufeQkHMlt8gikowa9kTZBG6EFwaHScgRyy7HyppaW7tca+anrWuMun0h7XZMmS3GrxyCPkXS0/GFs9FioqmKs7imFEYpGBpfI6nc8nUCds6yBucABZ964igvE9rZEJomU9TPI/vCMffKkyDGPBrt/cgKBob9RT02aa4U8ziY6c6HtJxnU1vznIV2isl1rWTmSpmgfFW07HRyh5cZJdWmTA3OA3nud9l0Fy4ut9Be71TQunrKarr6qR8+W/exJG6MGI55+tnO2cAKtbeNaCgbb4jDVPioZaItk9UPlbC+RzsjOxPeYaPAI2GIbffvRhJUSVkVPLBLVMe8vLZWtOXEYzzIzk9Rkqxa5uIqCo72OkrZXVTXkd4H5eXY1Oa4HIdjGXc8HzVmLim3xw0rzFVOqIbXPb3RkDQ4vc5zHZznHrYI8lM7im3Mv9RcoZK8Q1jnyVFJPEyWP1y0ujxnduBgO2Iw3wTDOrLhxDdoqiUitdTwMEUwZrLGNbk4fnnjJznoqdxo71JIa+4UlYTUSBvfSxEa3kbAbc8YwPBa1p4js9vZXn0WqbJNJUiFgeHtZHLE5jRudnDIy7ByFeg44o46+apdT1MjHy0TwxzhsIYTE8+R9bLfcMoKxzlzslXaaKgqKoFjqxj3tic0hzA1+nf381UoYpKi4UsEcndPlmZG2Tf1SXAA7b7Zyr16uVDUUFsoqE1T46JkzDJUgAv1yahsCVn2+obS3OkqXguZDPHK4DmQ1wJ+pPadNasZfqWsrZTPXSClkkppKprn4w12CM+GcH5RlA+n4lpnQa4bpFrnLoch41TYySP7WOq1qji6jfMaoQVAmihrYI4tu7lbO97g5+/Ma9xvnS1aVu4uoa69Vet08UNRVioBlc0ZY2mfEWbnAc4u25DzCLT05OpF8pqtkdU64MqKl2trXufrlLvVyPHI29xRvpOIIY6jvKe5NjDG9/qD8BoHqh3kBjHgta53mlob5a5qaofNSxNpu9gdHGXwsheNLA4EjJaM8877q1Z+IqCKO63GSKqNTLLV6HOIcHNmYQ0bn1SCckjnt4InYvTOrY+JaXujOLrqlxAHuMn3x2M6QevuVMUPEFPG+jbBcIo5263QNa4NeOWS3kV1Vu4uo6y/TiR00UdRUwztdM8ABsdO+N7ck4DnasDl5kKOr4ktltpm08NVWNJjgdA6OKJ76QwFwYw+sQQdWrOcgp3IRydM+91cj5aI100jXh75InOJDsEZJHXHy4Qa77pkAkuBD2Mc/d/rNd6rCfEHYDxXR8I363GvtMFdJPBPTXGapE+WiN4kbg94dsEEcx44UUHFlpFFG2eGuMrqOipJmxuDABBI1xLXZzktbttsVOzY8VHxNDVCCCnujJ2xCPRGHhwiJ2G34uc7cs5R0dpu7aR2u3VQgne+NrzGf5WP2hjntvlalw4woJLdNRUkVUwGlip43FrWD1KkzZIBP4px71Zk43tk11hrXRVzO7r6yYNaGnMVQ3BPP2mnpyKrG6pWbczBZrpVSNbTW+qnLmte0RxE5a7Ok+44OPcgqqCuoYopKujnp2yg92ZWFurHPGfBdM7iqgNrZT0raw91FRRanlrSe4lc9xIB6h2wWVfr/AA3WiMDGza/hOqrAZMbMl04HvGndG6GVG4Nhe49AVnl2VZa/71KPJU08r0I6yC2zu4BqLhNV1hpvWbHTlxEOdbQCADzyXHljZScZtjFo4de1oZI+ky9rWADk3BGB195UFLXVsXA9XTOtzTRSNJNS+Q4JLxjS34wO/nhcuXOdgOeXAcsnkoMySbKEnCYFlLKHUllGwfKSSFIEtSm9VnvCoU8Tp5mxt5nf3BXs6PVBBx4K8P6WynGQs+Q4cQrU07QzGck7Kick7lLO9mWUKfmEygEkkkmCSSSQAJJJKVEeRXpFLwHb5bv3EjK0Ur6y3wxvzjUyeIveQcbkEbFebqyLhWaY2mrn0x40DvXYZjljfZAde7hq3T2Rl3o6Sqdih780Xel7nuE5iLg4DOkAZOBzI6LW4v4ftjKm6XOdlVqkkna1tPGXCnfHGwsa7AwMk5JONtwvOI6ypiLXR1EzCwFrS2QjAPMDB5FI1tWWSM9Jm0S/yje8OH/lb7/KjQdjWcNW08ZVVlpIKksoqWSYsdNqkqXtjDw1u22c42ycBSW3he2V5oXvpKyFlbWmke10m9EBG063bbglxdvj1W+O64j0mfvxUd9J3wORJrOoHxzzRmrqi6U+kzapv5U9471/yt9/lRoO+h4Ms9VFDTMNRDO6noKh1U6YFmJ3hjhpxsN8g5WcLLaxTXeartNwpX2+Nn3qaYtDnOm7vUSW5AAIz5grkfSZy0tM0mC0NI1nBA5D3DwRS1tVOXGWpmkLgGu1yF2oDkDk8kB6EOErLR3yegfR11ZLBDVFrSHsZUBkOtjmuxuS4HAbkYIWJeuH7da7DBM0VbqmengnjlDHGJ2vOtpdy9XYDrkHK5kV9aDE4VdQDCMRHvXfex/Z32+RC+qqHwCB08zoWuLhG6QloJ5nHLKZbRNRoEXRIH2CFMkjZnXR2CyUt2tdwJDzXRtJga9zmRvAY5zgHgEB4wCA7AIyucU7KmeKKSKOaRkcmz2tcQHe8dVQek3bh+jvN0qHxUFQ6thmoYntjmDGzMkptR204aRo579eqoz8JWenppJ5G1AEnwe2MmbSyE1DX6nEkZIaW5AOPNcOK2qa7W2pnDstdkSEHI5H5OnggkqamYHvaiWTOMh7yc45deiVDrbnZLFa+JKGhqWV8VP6XJT1ZkaWYjDg1sjXEc8HJxt4c1ZHBtFSEQVEc9VVw10FBVRU8n8m5+pznjY7AaQOmc5XHMuNQyrhqJ3elmLZrKomRuOgwTy8kLq6rfVTVPpMomnJMr2vLS/Jyc4QHZVHBtHTxTPjNRPBFa5qkVDD6j5WVJiGDjGC0Zx5qaCgttu4r4mtdJRzvp6O3VUTmySanylpbuDp9U8uQ6Lhm1dS2n7htTKId/vYeQ3fy5JmVNQyoM4nlExOe8Dzq+dIPUbZZKKHuaWmjliiqbhb5nRvxJJTukp5iYySOhA5jkRlZMHCNpq4YKdoqKeofT2+odUvmy1oneGPGnGMDOQcrhRVVLXl4qJQ4v1kh5yXePv80xqJiwtM0hBAaQXndo5D3DwQHohs1BPabXRVlFU0UcdXXMaJdRy8d0GmRzW6mt3xkA4PkVVPCltZSwxVNPUxVEtNWyPqe/1RU74HvaByw4HSAd87ghcWbjX953np1TrGwcZnZxyO+fJTVN6rqq2UlukmIpqVr2tY0katTy8l3iclUTuaDg+0fDzqWanqHR09ZDTgvlwK4SRudluBsctBGM7Fc9VWak/gsblTwTRVMbgaiGd7muiDnlrdIIw9vIZzkHOQud9Lqj3Q9JmxD/JffD6nu8PkTvq6mWPu5aiaSPUXaXyEjJ64PXzQAK3aqRtwu1FRPmELKiojhdKeTA5wGfpVHKWogjGyYdm6y26Nt6fV2m4wG2U5eI5JtPeHvhGCSW7DB38+SuUfC9lq6u2PHpL6a5wGWnjZN67e7heZQdv6RoA8lw8lZVTau9qZ3lzQx2qQnLRyG/TyWvQ3m5R3OmuFO2CD0WJ0MIazDGNc0h2BnmdROfE5RJaToY+G7TLYKmvioahs8lBBOIZJnE0hdM5jn7DJaQA7ccvnWi7hO2y1dRbmsqY20lX6NFl2RW/envDm7bZLASRn1XD3rhXVsjA9kdRLqc3TI8yHU8eBPX3JqK8VtFVxyRzGQxxujaJSXBjXDB07+qcciMYVei9uor7BaqS33Cd9BXCSkhpB3bpSAZZtQdgubu1pAAxzwrNTwXbqeJ01RR1bJIqetc+mbMSS+Ax6Rq075DznAxtsVxd1vdbc+6immcYoWaGMDnEAZLupJO5J3So7/cqKSeSOqke+anfTl0jy4ta7GdJzsdhupqnewWOztoae3SUlS6lr7pQ/e+9xJTOmgdqaXY30nfG3TK5e6WO30fDsVzifK7vR6KGGQZFSyQiQkfF0aSPylzvpM+ou7+XUX94TrPtfG9/mpaq4zVVPTwOEbI4AdLWNxqceb3eLjgZPkp0StlJCkmE8M3dPHxTsVJMzS7bkd1UVqN/eU+k+036lUvwAB2xHiFByKMOw5C7YlIq6WK4W+DgKoohO306omD+60F5IBG5O2jYDG568srl0+UxOUgfKYpiUKNmSSScIAgUTWue9rGNJcTgAdVEtan00FN3xANRIPV/sN+1OTZUtPoMZia4d87+UI6eQVV8ukYBySopJS52eqiJ8UrkJCcSTlMUuaYqTOmTIkwZJMkjYOklnySRsIwnQpJKEkkkgEkkkgEnymSQD806EHCfKCp0spJJbBJwT1KZJAJO1MkgaEnCEckRTgLKSBFlPY2dClqUjGF252HijYR5Klax55NKclrdmge9Nrd8YogH3MpHs4+VLuJPAfOgDnHmSiyfjFUBejy45D50xhkH4v0pd5jqfnS713RHQN3cnxCn7mXowqRjieZUwk080dBAKaY/ige8qQUjh7b2tTvqdOwJULp3O6p9BMI4oiHE6j5pSVTiC1uAFVLieqXLmQl5BJGSXE9UznBjdLTlx5lCZNtLBgdVFlLZC1JalGkgDyllAkgCylqQpJAeVJC7TKPPZQJ2kggoCZ+zyhdu3PgnccnKbbkmESScjBTIBJJJIBJJJIA4gHSNB5ahlWKmUyPJ+RV4jiQJnHKNg3UpnJk5UmWUySSNkSSSSQJJJJMEkkkgI0kkkKJEkkgEkkkgEkkkgHATpJJUEkkkkCSSSQCSSSQBNTZSSThGSSSQQ42asnoET5T7O2Ekk9mDmkQkkiASQKSScBxunSSTBw/HJAZCfFJJKUGLiQmyfFJJMCSSSU0El0SSQAdUkkk4CSSSTBJJJJESSSSAMcgkkkmCccBAkkgEkkkgEmSSSoE04cCkeSSSUAUkkkAkkkkgSSSSASYnCSSZwspJJ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58877" y="28649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367083" y="1187686"/>
            <a:ext cx="7665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使用抽象类或接口实现下列多态效果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927684"/>
            <a:ext cx="1905000" cy="1905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3" y="1926350"/>
            <a:ext cx="6206266" cy="4346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 descr="data:image/jpeg;base64,/9j/4AAQSkZJRgABAQEASABIAAD/2wBDAAgGBgcGBQgHBwcJCQgKDBQNDAsLDBkSEw8UHRofHh0aHBwgJC4nICIsIxwcKDcpLDAxNDQ0Hyc5PTgyPC4zNDL/2wBDAQkJCQwLDBgNDRgyIRwhMjIyMjIyMjIyMjIyMjIyMjIyMjIyMjIyMjIyMjIyMjIyMjIyMjIyMjIyMjIyMjIyMjL/wAARCAKXAfQDASIAAhEBAxEB/8QAHAAAAQUBAQEAAAAAAAAAAAAAAgABAwQFBgcI/8QAWxAAAQMDAgMEBAcKCAoKAQUBAQACAwQFERIhBjFBBxNRYRQiMnEVUoGRobHRCCM2QnJ0lLLB0hYkMzdTVWKTFzQ1VGRzdZKzwiUmOENEgoOEouFjGCdFZfGj/8QAGQEAAwEBAQAAAAAAAAAAAAAAAAECAwQF/8QAKREBAQACAgIBBQACAgMBAAAAAAECEQMhEjFBBBMiMlEzYUJxFCOBJP/aAAwDAQACEQMRAD8A8K5e5ON0ydnVbASbCdJBkmcDjITpILZNdtgpwgHNECnCSIXNynCRcgIcncckmx5OSkB62VKBsloGxjlyRY2TpI0EaRCJMQmDIUSSAFJJDulQJJAkkBpIEkAaSBJAGkhwiQCSSSTgNpTY3UibCAWEinSQApIk2EAySJJACknwmQCQI0kACSNJAAkjSQAJI0CASSSSQJJJGmCSTgJYQCCdJJOA2ExCJJFANKbBUiSWgiSRaUOEaBsJJ0kaAwMpNTgYTA4OEKEmyPEJ16LU3q4u7ObFVmYd/U3WoglkETAXxgMw07dN8IJ52QWnDgQfAjCcr2O98JWjibi+54ZPSVLeIWUc0olBErHxufs3Hqn1MDnzXOWC2Wh/HNlgtr6qEyxVHftDXfe5GsfjSZG7ggDO2xygPPCMFLK9CbwtYPghrTT1bqx3Drbx33pHqh4fhzNOORHXOy0Lvwnw9FfOIZzRSU9BapqaDuGyvOsSbmT1WkjAGPDJ3KNh5cCn5r0On4X4ZcbBAIrjUG8XOakbM6TutETJmtDtOPaLXYx8qeThazTW6G4UdurCyKWvhqI31fqkQBpErnY9VvrbgZPLCNh541u6kwvSL3wtZLJa746KimqJIa+ijgldMQYWSw954b4PU89vBXLzwnbHcVMZV+mVT7re5beJWPDTThoYNRAGHOOrODgYCNh5TpThpJw0EnwAyvRBwjZGUMdO5lTNWy2arrW1TJ/UD4JJGjDMbtcGePVa/DPDNHbb3Za1lJNSV0F1jpZoZpe8cQ+mdJl4xhpz0GdiOqNh5D1SXoXCfD9NxBw0IJ6mZkb7y8PjYW5cGU734btnUcY548lHBwnaa/hh97hjqIJJLVV1LKQyl5bJDIxocCRksIcdj1BT2Hn6YnC9GuHCthtFpuVxqKatlFJRW+ZkTZ9GXzscXZOM4yArE/BFkk9PoqOjuD6yljt0zSyoDjL6QWBzA0gAH1jgpWh5kAXZw0nAycBCvWaKw0NpiqKqijdF6ZYbm2aIymVrXRPDNnEDfxxtkbLDtfCNrqaSzUswn9Iu1tqK0VjZMR05j14aW4wQNHrE/GR5BwZa4M1lrtJOA7GxUa9Ov3wZUX6wWWtfNR2dtqpqibS9xZrMGWuIAy0ZPrOGTuSqlx4Rt9hon3C4W6epjlrPR2w0NUXtijMLXtkD8Zdq1AtBxsDlLew88wi0r1Ou4YtUkIulylqZYKa321pjOQ5olYS4/e25wA3A258yooOEOG5IKSFkVdNJXUFfUxVLpdGjuC/QTHjqGgEZ2RboPMdPmnXokHBtqfxNQcNywVnfSxwTm4Nd6krXRGR7WtxjB2a0g52KxprNaKu/2qnt7pmQSxl9e14eGxBhJeWl4BI0DryKYcqQWnDvVPgdk3XGRleg8H3itqOKqu7Op4/gvvzUV4NK2Uui/FgGQd3bNAHv5BPRzxVnBd5oKF8tuq6Vk1XU0s9LGWTROkAw2QjWxzQWjHXBS2Tz4J16VW2WkuPA9tqJIiJqPhp9XH3eBqkFVoy7A9b1T9CnqODOHLc9slRSVs7TV26m7sVOj/GIdbj7PMHkE9m8uSyM4zuvRLjwbYrPQyOrJ6pz5pa6OCRjXuMboXlkbSGjSScZdqIwDsqvD1TUx8E3RlwpGvttRTmno420oLnTagXTa8ZAYM5dnHIIDhcjxSyPEL1i708La/jOg9Egdb7TT077YzuQQ2TUwM0/G1gnI31KaPFUKaO6Ucct+ttorqgy+ihre+wDFFgANc6NuXdcE+SA8hSXWcWsjlsPC1xlDBcaujlNS4NDTI1spEb3DxIyM9cLlMIIySSSASSSSAbCWE6SAbCZEkgBT4TpIBsJkSSAFJEkgBSRJIBJJJIBJJJwEwZJEmwmDJJ8JYQDJsIsJkAOEkSSAbmh0ko04UnUYBaRnktgub6JDSHiNvo8MhljhMUuljzzcBjn5rMQvjzulYTdfXTSulc/ix7jLM2okcWTZfK3k87e0PFSSXGpnuLLjLxfI+sY0tZO4TF7RjBAONtiVzWMJso0boROdAaOKcD0f0bGiX+R593y9nyVpl2r46ttUzjOYTiEQiQCbV3Y5N5clzATqtBvCd4dTu/hQdVNI6WAls2Y3uOS5u2xJ3JU1PW1FLjuOLHxYdI4aGyjd/tnl+NtnxwudR4zgpaLboBXVOqoP8LZCahrWTnTN98DRhodtvhG2uqhLO8cWyh9S7VM7TLmQ4xk7c8bZ54XOJb5Tht9kr4gxrOJyGxwOpmNDJhpid7TBt7JydlO66Vz3QuPGE2qItMZxN6hA0gjbmASM+C5tJGg6ea4U4s1LbqG6UtE2GoFVJLEycvknDdIfkj1ds7DqVVFfUtuArxxY9tU1hjEobKHBp5t5cvJYLuQ96EhGg3KiofVxSxVPFbpmTNY2Rr2SkPDPYB23xk4S9OnE0ko4skEkjY2vcGy5cGewDt0wMeCwSUxRoOiqLnVVL3Pm4vle5zHxkubLu1+7xy5HAyFFHN3NA+hj4m00j86oRHKGnPMYx12z4rOtNprr5c4Lbbqd9RVTu0sY36z4AdSu+7Ruz+k4F4UsTdQnuVTNIaqccjhoIa3+yPpUk5IVEnpkVWOKf4zFGImSuZLqawDAaDjljbCkirqqF1S6Pi97DVDE5b3w7wcsO23228lzqSeg6SK5VVLUd/Bxg+ObuRB3jBMD3Y5M5ch0ULKqVjoyzitzTEx7GHTNlrX+2Btydk58crBSRTdCa2U0tNTHi2TuKVwdTx4mxERyLdtsI5bhLPUVNRU8Ttqp6mA0z5Z4pXuDCRkAkbZxj5SucwnQTorfcKqzRvjtnF8lEx7tT2wCVgJ5Z2CUlXJUQthquKBUQB2p0UjJSHb5wdskZz8651FjyRoOqqbxLJV089JxBBbm01P6LBFSxzNEcWSS3JBJySScqpJWVE4He8Wuk9dknriU5ewYY7lzaOR6LA+QhJBt/0+qFPUU44vkEVU8yTsAmxI48y4Y3J+lSR3Sthtwt0XGMzKLuzH6O0TBmk8xjHLc7LnMJIDeFXL3cEX8K3aKZwdCNEvqFvskbdOngpqm719ZJBLU8ZzzyQOL4nSd8TG47EjwJXMpJ6DYqooK6Yz1fEUc8pAGuSKVxwOQ5Kv8H2/+uoP7iT7Fn5KWT4lGiaPwdQ/1zB+jy/Ym+D6D+uoP0eX7FnpinA0PQKD+uYP0eX7EvQKD+uYP7iX7FnJIDS+D6D+uYP7iX7Evg+3/wBdQfo8v2LNSQGj6BQf1zB+jy/Yl6BQf1zB+jy/Ys7ZLZGg0fQKD+uYP0eX7EvQKD+uYP0eX7FnJI0Gj6BQf1zB+jy/Yl6BQf1zB+jy/Ys7ZLZAaPoFB/XMH6PL9iXoFB/XMH6PL9izsJIDR9AoP65g/R5fsT/B9v8A66g/R5fsWaAn0oDR+D6H+uYP7iX7Evg6g/rqD9Hl+xZ6SA0vg6h/riD9Hl+xN8H0P9cwfo8v2LOT4QGj8H0P9cwfo8v2JfB1D/XMH6PL9ioNGESAu/B1D/XMH6PL9irVdPTwae5rWVOeemNzdP8AvBRoS3JQAJiFIG4TFuEAGEk+EkAKIBME6WjOAiSG4wvo/s+7OeBbpw5Q3qGklrzMzLhWSatDxs5paMDYhK3RPnakttbcqhsNBRT1MjuTYYy8/QEd5sNysFWylu1HJSVD4xK2OTGdJJAJ8ORX2zRW+jt0Iho6WGniHJkMYaPoXhvaPwhV8ads9Ja6YmOIW6J9RPjIijD35Pv3wB4pTI3idvttddaptLb6OeqndyjhjLj9HJdjT9j/AB1PGHixujB6STMafmyvpzhzhW0cK2xlDaaRkMYHrPxl8h8XO6lbWym5h8eXTs24vs0D562x1IibzfFiQD/dJXL8ua+68L587ceCaW1y0/EduhbDHUydzVRsGG68Za8eBOCD8ieOQeMpKejpJ6+shpKWJ0tRO8Rxxt5ucTgBfS3AvZBZ+HaaGqusEVwuuA5zpRqjiPgxvI48Sqt0Hz7auD+I72A622WtqGH8cRYb85wFvM7HuOnNz8C48jUMB+tfRvFfGNn4ItsVTc3uAkdohghbl7yPAeA8VyFv7eeFKyqbDUQ11Exxx3s0YLR79JOAp8rfQeI3Ls34wtcZlqbDV903m+ICQD/dJXLvY6N7mPaWuacFpGCD5jovuSGaOohZNC9r43tDmPachwO4IPguB7Sezag4stc1XSU7Ib1EwuimYMd7jfQ/xz0PREy/ofKau2q0117ucFut1O+oqpnaWMb9Z8AOpTUFsrLnc4bdSQOfVzSd2yM7b+fhjqvqTs44CtvBduyJIam7ztzUVDSDgfFb4NH0qsroJezns6ouB7Zqdpnus7R6RU45f2G+DR9K5Tt/tVwultsbbfQ1FU6OeUuEEReWjSMZwvZEEkscWNb2tzy1OAWW+9h8VfwS4j/qG5/or/sVGutldbJGR19HPSyPbqayaMsJHLIBX2/6XB/Txf3gXhXGd/jg+6DsrpDHNTQxwUzw4B7cSas/rAq5kWnikFurqn+Qo6mX/VxOd9QWk3g/iQ0stUbFcG08TC+SR8Dmta0bkklfaUcTIhhjGtHg0ALD43/AW/fmE36hS8zfGQ5JIQNh7kenzWhHZG6Q4ja558GjK0qbhy+VmBTWa4S5+LTPP7F9HdidVBcuzum1Qw9/SSvpnvEYDiActyfc4L0pRcg+IbnabjZqoUtzo5qScsDxHM3S7SeRx8ioAEk4XqHbuP8A9xR+YxfW5dp2Y9nnA9/4Zpby6lkrqg+pPHUy5bHKOY0jAx1HkU/LrYeCUdBV184ho6WapldyZDGXn6FbvPD914emhhu1DLSSzR97GyTGotzjOOi+zqG10NshENBSQUsY20wxhg+hePdpfC0vGHa9Y7W0uZCaDvKiRv4kTZDk+88h5lKZB4zYuEb9xM9zbPbJ6kNOHSAYY33uOy3q7si42oKZ077P3rWjJbBK2Rw+QHPzL6otdro7NboaC307KelhbpZGwYA+0+auc0vOh8KuY5jnMe0tc04IIwQeoKEsK9T7YbB3najHS2mlMlTcYI5DDEPakJLc+WcAn516bwB2R2vhmnjrLpHHXXc4cXPGqOE+DAdiR8Yq7lqB4FaOz7iy+RiWgsdU+I8pJG920/K7GVtP7FuOmx6/gqJ39ltSzP1r6L4p43snB8EbrnOe9kGY6eIapHDxx0HmVyNF268M1NW2Kpp62kjccd89oc0eZwcgKd5UPALvwbxFYAXXW0VNLH/SOZln+8Nljdy3qT8i+4Q6muNE1zTFPSzMBB2cx7T9BBXg3a12ZU9kp38Q2OBsdJqHpVM3lFk+23wGeY6J45d6oeMiJg/Fcfei0eEQ+UKTU7pj5EsvPLK10ABrhyjA+RF64/EH+6nxIepCfRJ1d9KqQGzJ8Qf7qYukH4g/3U5bJ4/Sl645lPQNqxzY3/dTAsPNgUmtw5gH3pZaebQp0Ad1TuG7XNPiChNIHexIPlUmhh5OIT92RyIKek1VfBJGfWbt4hRq+JHN2O4PQpd3DKfZ0uPUckvH+HtQR6cqzJSPYMtGoeShwp1RtERh2FJhJzeSZvrJGdJFp80+EACSPAS2QDAJFqdF0QEWAki0pICuE6FOCgDZ1X0B9zzdHyW29Wx7iWwyxzxt8NQIP0tC+f2dV7X9zv8A5Wv3+oh/Wcpz9B9Arx/tX46m4FurW2ikj+FLlTtL6uUahHGwkNaG+OST4br2BfOX3RX4V2f8xd/xCssfYrgantD4wrJjLLxHcMk8o5dAHyDC7nsw7U7+ziqhtN4r5a+hrZBADOQXxPPskO5kZ2IPivIVvcHDHGliP+nw/rha2dB9pLge2enbP2X3RzgCYnRSN94ePtXfLiO17+a29/kR/wDEasp7N4L2QyUsXadaXVbmhp7xsZdy7wsIb8vgvrHZfDLXujkD2OLXtdqa5pwQR1C7EdqvGwt/ofw7KWadOvu295j8rGflWmWOw2e2++R3XjoUcMmuK3QCF2Dkd4Tqd82w+ReaInvdI90kjnOe4lznOOSSeqeCKSpnZBDE+SaQ6WMYMucfADqqk1A+oexSvlruzWiEzy400stO0n4rXbD5AcL0Ncf2Y8N1HC3A9Hb6wYq3F08zfiuec6feBgLsOixvsPjfj6kZbu0G/U8Q0sbWPLQNsB3rftXVdhb3u7RwHPcR6DNsXE9Wrn+1E57TeIPzn/lat3sJye0kfmM31tWl/UPqFeJfdGOc21WDS4g+kS8jj8QL21eJfdGDNr4fH+kTfqBRPYeBd5J8d3+8VNRzPiuFNNqJcyZjgSd9nAqvhHEPv0f5Q+sLTSX3Q12poI6jKweN/wABb9+YTfqFbcH8iz8kfUsTjf8AAW/fmE36hWXyp8ZgbD3J8ZTt9ke5Etye/wD3O8ubHfIc7Mq2Ox72f/S9oXif3Owxb+If9fD+o5e2LHL9g+Ze3b+cVo/0GL63Ld+56uT2XC9WrV6j4mVLQehB0n6CPmWH26jPaI38xi+tyt9gQxxtXedvd+uxX/xD6OXBcf3ePg2jr+KGta64S00dBSB3LVqc7J8t8n8ld6vFu36cOp7FSuB0mSWUjoSA0D6yowm8tFbp5zw72m8U2i9m4Prp6+OU/f4KmQljx5fFPhhesP7d7EKEyNt1f6Tj+SOkNz+Vnl8i8BLwOQ2UZDpDpbzcQAPM7BdN4sUTKvofswop+I7hXceXZrfS6txgo2gerFE3Y6fq+fxXp08zKenkmkOGRtL3HwAGSqHD1sjs1goLbE0NbTQMj26kDc/PlVuMYa2p4Qu1Pbo3S1k1K+OJjTuS4Y/auW95NHylxNfqnibiGtutQ4kzyHQ0/iRj2Wj3BZIY48l6BB2P8YP0/wDRbGDH49QwftWhF2JcYSHd9rpx/amLj9AXV5Yyey29C7DrlLWcDvo5nl5oal0TM9GEBwHuGSvQ6+hguVBUUVSwPgqI3RSNPUEYK4zsx4JuXBdFcIrlWwVLqqRj2iEHDMAg813p5Lmys8tw3xncrfT2m51lBU1AEtLM+Fwa0k5aSPsVTvbeDu+d3ubhb/atTim7Tr41owHzNk/3mNP1rjl0Tkuk+P8AtffV0Y9iKc+8hQuqYjyjePlVZPpT86JjpN30Z56wiDmHlIPlVfCWEeVVpZ1HwBHim9UqFpc05DiFIJQ4/fBv4hOZA+Etwcgow3bLTqCcAOCYIEOHrD5QkY8bsOU2CETSRuE4SSKTTsU89MyVmpgw4eHVCcPHLdSROLSAVc7mqm9M4txz5qPGl+Oh3WlVU+r74wb9QqEjctyOYWOWOlS7OiwhYctRYSkMzghA3UiAkNd70WaBwlhMiSBsJJ0kBTSTAg8k6QSNIHNe1fc7/wCVb9/qIf1nLxNe1/c7/wCVr9+bw/rOU5/qH0GvnP7oj8LLP+Yu/wCIV9GL51+6F/Cyz/mLv+IVnj7N461u63eEvwzsX5/B+uFira4Q/DOx/n8H64WtJ9nriO17+a29/wCrZ/xGrt1xHa9/Nbe/9Wz/AIjVjPcN8oObuVYorfWXKrjpKGllqaiQ4bFE0ucfmWtwlwvW8YcQw2qjOjVl80xGRFGObj9QHivqnhbg6z8I29tLa6VrHEDvJ3bySnxcf2clrlloo8Q4c7CL1cAya+VMdthO/dM++TfYPpXZd92cdksbhAG1V4DeQIlqHH38mfQo+2vjysskdNYLVM6CpqozLPMw4c2POA1p6E77+AXzyd3ElxJJySeZSkuXsPrbs44oqeMeHJ7vURNh11ksccTfxGNxgZ6nxK7A8l5l2D/zbj89m/YvTeizymro3yH2oDPaZf8A85/5Wrd7Cv5xx+YzfW1YXah/OZf/AM5/5Wrd7C/5xx+YzfW1af8AEPp9eJ/dF/5LsB/0ib9QL2xeKfdE/wCTLB/r5f1Qox9h4BhHEMzR/lD6wkiiH35n5Q+tak+4YP5Fn5I+pYvG34DX38wm/UK2oP5Bn5I+pYvG34D338wm/UKxns3xw1vqj3JzyTjYD3IsZC6dE92+54/xDiD/AF8P6rl7WvFfueRigv8A/r4f1XL2pc+f7B809uYJ7Q24Gf4jF9bld7B4Hx8ZVr3YGaBwDTz9tqDtp0N7QA/GZPQohv03crHYa5zuNa1zv8xd+u1b+P8A69svK+en0IvD+34E1Ni/Im+tq9wXiHb6M1Nh3AGmbcnzasuH940y9PF8H3q/ZKdst+tscmA19XCCD19cKg+ZrDiPcn8Yj6kVBVGlu9HVOJPczxyH5HA/sXXl6Ri+1VzHaFda+ycDXO5WyURVdPG17HlocB6wB2O3IldKx4kY17TlrhkHxBWVxTavhzha6WwDLqmmfG38rHq/ThcM9tHzh/hi44G3wrD+is+xN/hj44/rWL9FZ9i4h7HxvcyRpbI0lrmnmCOY+dAt/CI3Xc/4Y+OP61i/RWfYm/wycc/1rF+is+xcNhLCfhD3Vu9Xmu4hus1zucolq5g0Pe1gaDgYGw8gs/Cl0ocIsPYAEWEeEsIkMGEsI8JYVaLaMIsItKcBEhhBLeRUzHNecey760OhNhVAmwQcOG6fHgmZJkaZDnwPgiLS04VyI2YAohv70kWNwnDSRuzsVUqYe7k29l24VkHBBT1LddPqHNu6q4yxPqsrGh58FLhNI31coGu6Ln9NBoXN1BSISi9hFkt2PJO6UNGUTgC3dRNaHEg8lNAe9cUlOImgbJI1QpD1T5FEm5hIbKQNe2/c6sJuXED+ghgH/wAnLxHUvoD7nOlcLVfa1wwJJ4o2n8lpJ/WCWfoPb187fdDDHFNmd40Tx/8A9F9ErwP7omlcKywVmPVcyaEnzBa77Vnj7N4jqW5wa3XxtYW+Nwg/XCwXHddR2bUzqztIsEQGcVjZCPJuXH6lrb0T7EXF9rTC/suvoHMQtPzPau0XN8f0bq/gG+0zBlz6KQgeJAz+xYz2bzP7nekhNNf6vSO+72KHV1DcF30k/QvcF80dhfFVPaOJ6i2VcgjhujGtic44HetzpHygke/C+l08/YfM3bxDNF2hRyvae6loY+7J5bFwP0rzDK+weM+BrVxvbo6a4h8c0JJhqIsB8ZPPnzB8CvOYPufLdDU95V3+ofTN3c1sLWHHm7Jx71eOUkDoOwcEdm4yCP47N+xemrzjs24qtFfc7xw9Z2xx262FjaFrT/KRgYe/zy/fPmF6Os8vew+SO1emmpu069iVhb3krZWebSwYP1/MtfsMeG9pMbTsX0UzR7/VP7F9BX3g7h/iR8cl4tcFVIwaWvcCHAeGRvhfO9TxFauHO19lystNHBaqCcQaIRs+MDTI7zJJJ+RXjdzQfUy8i7f7VPWcK2+viYXR0VSe9wM6WvbjUfLIHzr1elqYaymiqaeRskMrQ9j2nIc08iEc8EVTA+GaNksTwWvY9uQ4eBCiXVJ8Npw7QQ7w3+ZfV8/ZFwRUzulfZI2OcckRyPa35gdl5j2w0nDnDtDQ8OWO3U1NO9/pNS6NuXBgBDQXHfcknHktJl5dQPe7dMKi3U07TlskLHj3FoKhvtC652G4UDMaqmmkiGfFzSB9K4nsf4shvvCMFvll/wCkLc0QyMJ3cwew73YwPeF6Ms7NU3xFPTy0s8lPOxzJYnFj2OGC1w2IKEY3yvrW/wDZ1wxxLVOq7hbh6S72poXmNzvfjms+j7LeCbIXVhtrHCIay+rlL2tA3yQThazkia5nsDt1XR2S6VdRA6OGrmjdAXDHeBoIJA8MnmvYF53wRxQzifjC/SUmG26lgggpWgYGkOdl2OmT9AC9EWefvs8Xzr22Mxx6x3jRR/W5WewxueL693xaE/S9qs9u1G6O/wBqrsYZLTOiJ82uz9TlL2CUpfX3ysx6rI4oQfMku/YF0XKfZZa/N7mvD/ugozmwP6ff2/qle4LyLt+pXScN2qrAy2GsLHHwDmH9oC5+PrKNcvT5/wAJtO+PFSJEZXYzfU/ZfxG3iPgiikc/NVStFNUA8w5owD8owV2a+T+AuNKjgq+ekhrpaGfDKqAH2h0cP7Q/+l9Q2e80F+tsVfbalk9NIMhzTy8iOh8iuXPGyrjxftU7L6s3GfiGxU7p4piX1VNGPWY7q9o6g9RzyvGXsMbyxzS1w5tcMEfIvt3ZZVfw3ZLo8vrrTRVDzzdLA0k/LhPHl1NUafGuM8l1vCfZzf8AiydhhpnUtCT69XO0taB/ZH4x9y+mKThHh2heH0tkt8Txyc2nbkfQuO7UO0Cn4atklqt0rTd6hhaAz/w7DzcfA45D5VX3PLqFrTwDiilttFxLW0doLnUVM/uWSOdkyFow53yuBWRjyUhyXZznPUp8LWYlsGEsIwE+E9AGPJNpUuEsJhHhPpUmEWlPQ2h0paVLhNhGi8kelSxuy3SeY9kocJOaS09ExtMBsEYGUo8OjB6o8brSQtgLcJ2+sxzT1CN3RM0euqLbNkGBhVuqs1Gz3jwJVZcuftrEgOBuU+VFnCIHJU7AnjLU0bcHzRIm7FEM6SJJaBmhIoWosrAGXoHB/axd+C7H8FW+30EkZldK6SUO1Occc8HyAXABPlKwPXf/ANQvE39V2v5n/aua4z7TrpxxbaeiuFDRQiCbvWSQatQOCCNzy3XDpJSSAZG2VtcJ8TVHCfEEV4paaCeeJj2MbPnSNQwTt1wsiJuuN7R7Q3ChBV62W3r5+6E4mH/8Xa/mf9qCTt/4inifFLarW6N7S1ww/cEYPVeSpKfGGPVh+puWkHLcHGPcvU+Fu3K+2amjpLpTsukEYAbI9+iYDzdyd8oyvKkgnZKb6Cd90Tbu6Onh6sL/ADnZj51wnGPbDfeKaV9BCxluoJNnxwuLnyDwc7w8gvOUTUvGBoWa819gukFytlQ6CqhPquHIjqCOoPgvZ7Z90HppWi52Jz5gN30swDT54dy+deEqTonZKT1Xiztwul8oJKG00fwbDK0tkmMmuUtPMAjZvvXlScYyjTk0TseD+06/8HRNpYHMq7eDn0WoyQ38l3Nvu5L0WD7oWkMY9I4eqQ/r3dQ0j6QvCw0JsKvt432LXsd47fq6pgdHZ7RHSPOwmqZO8Lfc0bfOvJa2uqrlWzVtdUPqKmZ2qSR53cVAG+CfSU/CT0m1btF0r7JcY6+21UlNUx+y9h5+RHUeS9Ytfb3cIYGsuloiqXgYMsEndk/+UgheOgK5QUTqyfTq0xt3e49B9qfhMvZXPxm69xh7cY6xjnQWCZjWjd8tQ3GfAYG64Hi/tFvfFLXUj5W01DneCHID/wAo8yucq6hhAp6b1IGbAePv81TIwtMeLGduf7mWXddJwfxpX8GSVUlDBTzGpa1ru+ztpJO2Peuod26cQDnbrb8z/tXmD36QoS4uOSjPDG92Lxyrr+Mu0S48aW+npa6ipIRBL3rHw6s5xgjc8kPB/aPcuDLfPSUFFSSieXvXyTatROMAbHkuRwko8JrSvLvb1L/DvxF/V1t+Z/2rH4n7VLtxZY5bVXUFCyJ72vD4w7U0tOQRkrhSnwlOPGH51Hgg8kSLCWFek+SPGStax8RXfhurNTaq2SneTlzQctf+U3kVmgJYyjUvVPzeu2zt5uEMbW3Kzw1DhzfTyGMn5DkLVd2+0Xd+pYKov8HTsAXh+lPhR9rAfcr0a/8AbXxFc4nQW6GG2Ru5vjOuTH5R2HyBeazPknmfNNI+SV51Oe9xcXHxJKPSmwqmEnoeW0WE2FLhLCei8keEsKTHglhBeQAE+EWE+jzRoXPQcZSwpMYT42T0Xn/UeE+hNnBIT5PgjStm0ef0IXbDCl0E8yQloT1T8ohil0OLTyVgSt80wiYXDYInwZHq4CqSl5Q5kaRzTNd6wwqz2PZsQpYz7Gyfyu+lOrGmqkb5qu4KzWHNZL+Uoea58p3V4+oiwnCkwkBhTowBSApsJ04aRJMDgJKi2yt0k+fJN1WEMTU6QTpg6SSSAkhf3crXdM7+5HVRd3LkD1XbgqBWmnv6YRn22cvNVPSdIEyctI2IwmSUlgYHvIPQZTEYcQjpfbd+SUB3JKfwDIgnASxugzhP1TgJ0FTgIkgEQVaLZImjdMBlGBhWg6fCZSDfHU+CEWhbG57g1oyXHAC1XOFLTClixnnK4dT4e5DFAKZmp38s4bD4g+1NoycLXHH5c2ee+kXkk/TG31t3HkFLIWwtyRl/QeCpuJeSTzKdpwJGd8ptKPThPpUL8tIw1PjKPCfA6I0m5AwnwiwnRopmDCcjCIBLCcguYMDon04T4Tnon4l5fwydFp2zlJrd8o0XlQFMRhGRjPvTEBGjmQAE+E5wmzlScpgEWMJBPjqnINh0paU4y5yMMwjQ2iJd8UFP3bnN3OB5KcNRkDGwwU9Fc1dsLWnqfej04UobtkoSPBVovK1Gm+RSAZCYtTV5Gjbl58mlShqaIYDj5YUrW5GVeE6FyQSRhwQCPEjFb05cAoyMVHk3P0Iyx+V4576YtTvVSn+0VHhSv9dxd4nKbSuWzt0y9BATp8J1GlBSRJiEaMySfHmknomUkkksIYmp0zUQTB0kkkAkcTzG8OHRMmwmF2SLv2d7GN+oVXBHNTU8pjdjOArNVCJWCeIbgeuB9arW+4nelemGC8/2SowMq0yItpXkjBLcqBoRZoSmb1RBOAnwkosIgMpYRAKsU2kBhEAkBsiAVJ2QCLCQUnROItBhalLTCjibPM0GZwzGw/ijxKK20TSz0uZoLGn1Gn8Y+PuSne6WUvcckrTHH5rDPPfUDlznE8ydypHSNgZjYyEcvBMSKaMSPHrO9lp+tUyS9xcTklaWstD0mVxJOSUjAQMjBTBxadlOx2Tg4yeaJpO6q6COaWhW5IsgEKHSfNGh52onN6phg9VKWE+5BoIPJTo97PjZMAjI2SRIWw4SIRHfokOuVWiRuHJJOeaSFzowPROCmwkRujQthnE45odyphETueScM0nyU6PynwiDc805bgqRzd9kg3KCuSMe0Qi0J8evnyUjBv8AImW0QbhwwpQ3OxSDTueqlDSSAEFsGMnAR6dIB23RadGcpHdBbRn3IMc/NTHAGw5psDwGyDQhpB5bJiBlTYBG/RA4A7AbkphLGzEQz+NuiDDjAUrWHIZ0bspHR6WZzzK1x9JtQRtGcnocKrUEsEzx5j51fc3uwRjGkZPvWdWENp2t/GedR9yWd6bcXdZSE81IUC5a7YdOAmATjPVJRyEKMoHIOBSTpILTJRNQ9UYXNFEAnATpJgkSFEgEnHNLG2U4CYGrlHMWSdMY3B6hU1Iz1XBwKeNTlNtINMwna3cmMkfJus7HgtCll7qdkg5Ag/IqtTD3FS9g9nOWfknkryTOrpGAnThOpkO04CPCYBErTsk4GU6MBOJtCFrWy0uqQaifLKdu++2vyCsWmzMMTa24AtpubIzs6T7GqWtrzMe7jAbENmtHIBaY4ufPP4R1c+s6IsBgGBgbAKINZTRCab1s+wz43/0nPd0ga6b1pDu2MfWfJUZ5HzymR7tTj9HkFdrML5H1EjpJDlx+jyCQGCma09EQOPep0WzgZ96Jow7KYHA80Yc0Ae5VE1Ox2rAKIxh3JQd43IGVMyRufbA+VXGdliN0e5Hgh0eqrjO7cNzuopNIcWt5FGh5KxAx4KMjBVkR5Cjkhc3fzR41UyiI8kxOQiLTlMBkJaVsCScg+CYBCtiaCVIyPJyeiOGMuwp3RhowjTK5I8bYQOapPJC4ZSEqMg+CZSO9VMwFx3GAg9ha3JyjDcDdEAGpyMnCDCAjAwiDcJZ57BBbAd0sjcogNkgAM5GclBwPIpt8nwRloBznZNjYkH3IMBGGkoYgXy5xsEZdkYxv1VmKERNB2JdunJ2LdJGtLSN9zvsj0aQXuOQ3cKSnZlxe7k1DUOLg2NvMnf3Lb1ETuqk7j3Q8XnKyq14fUHB2aNIWjUyDWceywYWM/dxWHJfh18M72AjKIRo2R9TlSEYWWm1y/iIRgc0zmABSFC5JUqFwQHmpiont6pVUoUk+UkLZCkCZOFzwzpJJAIBwE45pDcgKdkTRu9w9yYA0KeOlleMhuB4k4QmQN2aAmMjyMFxx70+iqwKRoxqmbnwCMUjDyeT7lVARNJacgkHyVSxN2uMh0DGokJ3t71gDidTfZP7FFHUyM2OHjwcrLJIpOulx6FazVZZbndU8FrsEYTjmr/ds1Zc1rx4KVsdARl8EgP8AZfsn4J+5GcAiwtTRbcerDMT4Ofsjjl7v+RgYwDkdOT9Kcw2jLmkUI6KolGpkMhb4luB862rVT22haaqub6VUD2Kf8Rp8Xnr7lXlqJ5gO9le8+BKkbSvcWgjnurmGmV5L8JamuqblOTz8gMAD9gVWSaOleWxaZJxsXcw33eKluLX0z2UkXq+oHuPIuJ6LNaCCcjBQkTnGR5c85ceZKMMz0TNac5GCEeN0k2loxnHVJsYx03R4KMDkgtoxGOqcRNx0RbklOG4CotojCCeSY04zgEhWPkT4280Fuqrad7XZDvkJUsADnnPTopvkUbBpnPmE9le1jIx7IQPwRyTjmmePVKqVCAsa49BhLuUs6jjA+ZWYGOLtwcYV9C3So+E+CgLcFbrKUO6KCootJ9n5UvGCcqGkZqYpJG74Q0jtL3Md8imf4qbC32raN0nMypCllSraHQOoSIUh26IN0jlBhG0YG6JrSUnbDCD2A7piESfCAFvypFP0TFu2UGYkbDqm6YS55CQBLgMIPYmRud6zQMjffqrsTe8aHAe/ySiiDQmfmKQFpIaeYWuM1EW7TchgbAblV5JA1j5XbZGGqZwBHdNOXHclUap+t5GfUjH0p2tMJ0o1LyGaep3KqsZq3PRSPzLJk5xlHp07BY5d10b8ZqB2CElE7ZATkKDlMgcMp0DjjkpbSgTORFC5JaE7FJOeaSlTNRJJLBZImhMAnQB5A5BFzQsRhOAgMp0SSYOAiA3CTUQGU4WRAKQZ2TMYXHYFWGU5zl2/uWkjG5BY97TkHHlhWGTaiAYi7PxRzRB7YgGsZGD4ncqenqDHKCZtOerVpGOV+Wl6BBSRB1XG9tRz7nUDgdM+B8lC+XvDs1rW9AAmqHHHeFxdq31E81FARJlzvZaCStPTmttDLMInAgBzh0K0WVTZgH6g12oEAeGFgukL3kqSKV0bw4b+Xil5H46jZu1PJM5lS0ajgAkbrOEpaND4w4f2grEUzi0Fjnt8soyZjuHn5gVWme7vtCwwO5xvb+Spg2kaCcSE+ZCdlY9g0lkbx/aapGzUsm0sDmHHtMOw+RLSbUPewj2IcHxduoycnPj4KxUUphAe0tdG7k5qhxgBB7C4IsbJ8IkAOE+nfmE6WAExs2AChLfvgPkj36JNHVJOySeMsPuRAZKaQYjKokMLMuz4K5GdKr07fvefFWAN04VXI34ASlfq2QM2CZwVsPln1DTFJqCka8PaCEc7Q5hBUDIXN3BSrWVIQgT6iDghNkOKlUJOG5ThmSpGMz0SPYC3AUROSrMjcKAjdLRAIxyTKRMQkuGwmcPNEQhcEGjVuCI4BcEMMWo5PJXWt3WmOKcsv4lp4BJlztmBQyFkbXOIzk7KZ85EYjAAaNz5qk5/eEudkMG4V08YikmNOxzttUh28gqFQ/SBGDud3KaSUyPMjuTeQVUjJLupOVla2gGDYnqkXYP0IicDGOajKz2r2bOULuSIoD1SrTFGeaEojzTEKK3gCg6o0B5oWDqknSUmzkkklg0OETeaZE1AGnCZEmBYT4SCdMCUkMZecnZg5lRt3wFM46GhgOyrFnUz3iLZgGOgQd65342PJRAnqmJzyCvdRIlyUskckIycI8eKcKyNR+qS0Qv3znCmawRWuV3V+G7+9WPR+54epw4es4l3znZDUEC2sGMZePqWmPpxZWbZTYwDkqZrRjICQIwApGNJj6fKgWjhB0k/IrMcoBAKhwO5PiB0QsBLQefmtJWWU20BStlaXhoKjNIWgEHmpqKRxYcHdqtemU7nlk8DmHHtMOQfkVdWM+/hmhz4nFrt29WnkUBG+ehWs+COSPvInNez6lRki0HySsOX+q6Sk0+SWnCk9gwn0bqXSE2nCZA04IT6cHZHjKfCCCAoZ/5PHiVYwo3N1SNHQboB2Nw0AdETSnwlhOFU8ZBGMqVzMNyoIx6wUsrnCMAcicFaRlZ2rSN1PB6BDjdTuZsg0pLiMMBPJF6M124yCpGtwVaiZlKQrlpmd3I13qglSxvwcOaR71pdxjOyAwtIwRlPULzis4Nc3bBVaRmCrphDduXgq8gOErDxqoQUgFJjbkhaN8qGgSMIo4jI/HTxRtjMkmlo/wDpXWQiMYV447ouURtjDQAOiLf3Kx3eGZI36KrNJp9Rh3PNaek491DI/W7SM46qpUS5PdxkkfWpKiQRs0tPrHmVXaNLc/jH6FGVdEmptFIMHSOQQEFrVLjc7oXnbCypoCgKMoSpq4BC5GUJ3UtcUaEonISMqa2xAg6o0HVJcCeaSR5pJKZycJYSCwaHRNQo27IAkQQogmBhEEIRBMJYGgv3TPdko4eRPggWknTK+ztGykDdspkbQU026h2hWqWATVDI3cidz4BQNG2Vo07O6hLyCHOGPkVRhlk0ayYS05Y12Rn72B8UbZUBAktjs7lpBVRkg9MBz6pGn3K7StJkdCRnUMYWmLmz9qGj1Rj2lK0aQCSk5hjeWnYg4IRMYXJ6Gzu2Y7zGE8QxGAnkOljsAHZGwZA9yaNrNAMVGno5pQyt++DO+yKkOmbPg0/Umk3fz5bI30R6aZ8D9bd/Fp5EK7KGTR94wYGOXgqLBzVynBFNMD70SpyikAdWeikwnDdhsiwQp2YQ04TYKk5HG/NEGeJTCINSLVNoATFie06REIGjDiSpnNIGQhDCRnqmKEBGGZKNsZJUwbhOM7UbWgDkhl3GPMKXCEjJA81cqNmxlCY1KiBAKW9luoAw+BVymGBhBqb1RxvaCqFqcoHNUgIcEnDYqUKc3JU3q3NzVVyMmuCueadrS5wa0blHhX6SlDW63D1j9CWOO60yz0Cnp+7aSRueasxRanZI2HNSiPUQAjq3spYA1mNR5rbWumU7qhWTAOLWkLMc4RtLjzKmlcN5HHYKq0d44yP9kcgpyy06ccflEGE/fH9eQKEhTOy52SVG7wWNu17ROCjdsFKVG4ZSNCeaEjKlcFG4JVSNCeSMhCQprXGoyEKMoeiixvjUSYoyEKTSBSSSSUzUkKMDIWG2hkbUiMJkwkCIIGhGEAQKIDKEblGmVSRjEbjlOOSEHEeOpKJi1jO0fMBSt8UMcZfsBlXYog17W6Q5+ceSqRhnlPSalpNhNN7PNrfE+fkhqZXOfhpzjnhS1BkibIx3tDZV2hukEu3wq+HP8mDcYJ55ytGFzgI6gH2Tg4VAN1HYkLQoSzX3Mnsv+vonEZzae5RsMzKhnsStz7j1VVpw0jOcnK0n0xfA6nds4esw+BWcIyx+l3Mc1W0T0ct2z86IDw5KXuxpIBOcIWhFuhpNB7Tjjk1CG5dlT0wbqIcQAR1TNaNZa3llRcjmOwFuOSuMaW0D3jm52kIBEOoVqoAip4YOoGpw96UyFwqoG+SfSjaw9UQZyCnyHij0ItAIKtRw6s5HVTGkc3B04B5bKfuyLnFazi04TFpVt8WHHZRlm2Fcy2zzx0gLMhO2PCmEZRaMLWMckRZgZTgbKTCFwwrjJGQgPNGcoCCq2VpkhukkkNhckCR1T6UsIG9po5SOqssfqVIKZjsKtpsSTRhw5KjIzSVotcCN0LqfvXANHNPW7oTLXtTpYC+TURstQM9UKSKkLAAGnAVnuQyMvfsOmVtjj4xFz8qoh4jySsuok72Q88K5WygeqDzWRUyFnqg7nmpydXFihmd3r9A9kH50nDYAckmt2yj6LDK7bXL4QkbIDzUhQqCiIhA4bKYqIhCkTt0GFKQgKFxC5RlSuCjIU2NMf6AhCpOiAhRW2NAVGpioiFLaBz5JJ0kKZYG6NowgUo5LmjU+EIaE6fAVAgEYCHHgiAQBAIgmCPSXHAVSIypcyrMMXV528OqBjRG3J3cn7xxOFpGWV36Ww9rGFrBhPA/u52OLtgQVCweJUjWA7FXHNemlcQDNLjcEhUmbcwrUji+EOccnSN1CBgDOMH51cjMbQSQfJSZOBjYoRtyx8ikbvg+BQluW6ZtVGI5D9+aNj8YKae2CYfFdzDvFYkT3RO1MJDgcgjounttfHXsEcjg2fqOjvd9im9CTbEdTSwerIwg/QVGyItcTjZdfpLQWSRhzfBwRMoaKZ41U7R+SSErkfjpyWg5Bx1VmKF0j8CNx8wF14stCQMRfSr9NbIoWgtZ7srPLKKntgNsjZqakMAl73B7/ALwYAOdsKd/Dskshkkka3PTC6B87Im6W7u8lUlfLKd8hZYSya2M8t+mHNw+6JpcyZrsdCs4wuY4tcMELqi14CpT0npAcMeuORCMspCwltZtNG4gHSNj16rpbhV0s9qbDG0atsN0+wo7Xb6GagnbLNIytDgIR+IfeUpLTUZ0kNa7wLhnPhhcHNjjyZzK309LjwuOLm54dzyPuUIh3WvLSOaSHNIIOCCNwq74Mcl3cfJHn8uHai5mAoy3ZXHR46bKu8YOF1Y5xy5Y1A5RkZUzhsgIWmN2xyQaSnwpNKbCtmiwmwpsJtKobRYTYUpGEsJDaLCIc0+lNhODaVp3V+h3fkhUYmlxJ6AbrWoacuDQOu61453tnydRsUlM2TcjYKhdXtEha3GlvNa0rm0NB/bcFy1dVg5b1PNa72nixu2RUy7ukcd+ioMY6Z3ePzhWpR6RUNibyHMqwYA1oaOQWGXt3eUxmlMtwFEeWFbezmFXc3dY0pdoi0KNTEIC1CoiIQOGEZCEoXKiKidspjsgO/QpLlQndRkc1IRh3NA7OUNMaBC5EULlFa4UCAjdSFCVDeVHnySRJJGyQpFGFIOS59Nz8kuSQ5JYOeaYG0ZUgCTB6qIJwqJkZccBTbAABO0d3Fv7R3KDOStZGFu6cgnzQqRuEiE5C2KMqcDAyq7SAVbgBfI1o68z4DqqY8k7TvafR2jyCZvrBqke5ocRnbm1IAZyD86rbITSD6uAB4hSNbjqmYNySOimDABlTtJmtHJSxjSQQTlM0DQNPPqpGBFDprTcjVNMNRgvaMtd4ha8LASCMYHJcjbnGOrac88rrKR+tgKkZ+mvTRh+Ceilqpw0aI/a8kEcwggGQNR5KBjDLJnJz5LLK/JfyQqenc9+ojBz4c1cdTuY4BzSCd8FWIIHZboOH9MrSjtz5Guccud1djJXBy8/LOTU14vQ4Pp8Lxf7YTqfU/SWnGM6k7aQA5x06LXmpC07nbGFA5oZgDkNlF5fKdLw4fHKSpKWxd16PN3jHh2HhrBnHvUFVQFsrtWdRJPvXS2Stpqal0Seq7JOcc1nXOs1TPfCdIJ6Lntt7275ZNxz9wgJbDqGZCwlzjzIztlY09PjOy6N8zXgtmy4cw4e03/68lA2GjqZ2QvcYmvOO9cdm+8Lfj5LHFy8eOXpyssZAIVN8Z1LduFK2CpliZI2VrDgPbycst7N13ceW3mcuOrpRc0HYqMt3KsvbzUZC7Ma484r4TFqmLcoC1aysEelLCPCSqUtotKWFKmwmW0WE2lS4QFuAgRYbFop4s85XF3yDkuls9OHaT4BYJGqrYwHaNgaF1tqhMdsqqog6Y24B8ytp1hscveUxjKvdRrmLB7LeS4+rlJMj8+5dHcn+q5x8Fy841yxx+Jyfcqz6jTg9bPSt0x6z7Tt1MZChd5KMrC07d0ZIJ3UbmDOUslLUkcqJ7FC5pVouB6KMgFTWkqoRhROCtuYMKB7cHCFxCUBUpCByS4ryDZBkOblTOGQq2CyUt6FDTHszkJOEZCAqa0xqM7pJyhUVvApJ0klsloypAhbyRhc7oLCcc06TN04VSBSM3c33qMclI3YKomppX5dhC3mhBycowN8q4yEBgowg6ogmztLSrkDjBFqPN4wPcqwIJwpTl53znGMqozyu07SHuOTv0UjGnmFCxhGCOinbncdOaaE4xjnzUrWnG5yqzHA81aacjZSWkrMNGw3HRSaRzHMjkgDfWJ5ZICl06X4zukJE1KMTMPhsuntjtTizPslczDhkjc+K6O3uEdUdtnt2Ueej1v02d3zDc4GwWvSwEtLmx8hzVegpHVDowxhc7I2C3WW6WMaXBwPVq876rmz1rjdv0n0+O/LkR0jACHYzn6F01HVwQ0+gjScZ5c1iRQ6HAHbBVrvdLVzY8svJ43265j4YbRV+l7i8AAE8gsSXJftyWhVzl7i0FUxE7qtcOGYzUc3Ly3K7M2UtGMoZHOeiMZHRO2MkpZYSRPHyZW6qjJG49Duqc4LRhd3Q0VtfbyZw1z8esSdwuOuMbGyvDDluTj3LP+OizWLFmPrEeKpvarc3tKs4L0OL08vm9qjxufNQlitPbug0hdmN6cWc7VS1CRhW5Y2gN0uzkZO3Iqu5q2xu3PnNIUxCk0pYWkZoiEsIklSQJ2NDpGDoXBPhHG3D2nzRFY3tZpsOrJXHxK7cOij4EOj+Ukmw8+efsXCUb8zSeOpdg12eDntHNk4JWmePWP8A2res8v8ApydyfkFqxAwGocfijC2K/oFmRNyZT5j6lXL2vi649oSEJUzm7KMjCwolA5RlSEZUbm7IVETnbpi7KdzShIwitIWUDxtqxy6JymcSORUqRENdu0gqNzNsp8BsxI6jJCMnZCorOGygmbloI5g5VxzVA9qTXGqurUEJSPquPgkTlS2uPfSN7TzChe/bYHKsOUGkl5JUVth67RaZH75xnokrGySWl7ZQBCJoON0wGVIBsud0EnjGybkfejaMJwqIbFGDlC0IhzVyItGFLjZRA5Uo5K4imAyj5JhjxTtySmwy9iYNiSpRhAFI1u+M7oZ1PHzVgA5GwOVCxpxhTsG3RBQbomkkpwHtOAnacqUNOR4JbM0cpDgHD5VcjAdvnOUEcbTjYbLWfa42WyGsZURkyPLTEPabjqVjyZzH20w4/JWiZ6wyFuUzDIxpb7TSsmmieHjO5yuntNJLLI1sUL3nG4AXLy80xnbo4+G29On4YrRT1DJC3OAQQuwdLHVS6mHDsY0lcZSUjqeUOALccwea6ShcMlxJyGEryObl5cs5ML+Py9PHjmOO/lamihZ60hyR0Cpv7ufLYzpk+KTsfcVHUyOkdgFBFC4uyu3ikjDk3aFtG8ykFhLlYFC3k+RjX9G/arFRI9kETdWMtyfE7qh3u5C6p6c2UkvZ30RDtJG6IWuZ0ZkYzIaOi0re9kwDJCDjlnorVbP6HAe7AIPQrkz73b6b48cnpyFRMYgRnHksSqmy7BV+4PJe73rJkBJylx47rPnzs6VJNyoHN3Vt7Ceij7lx5Bd+FkebyS1V0ZPJA+MsOCCDhX4wY3hxAOD1QVs4lk16RnC1mWXlqemGWMmO6zH7FROGRhTPOTnkgwu3H087kyQlmlMQp8Ji1aMdqxCWkqcsCYtxyQNowzxQSHDTjoFK4qMtzlVDxvYLW7MzifFdlb3Ga0V1Pz9USAe5cJSPdDXuYTjddhZ6kR1TWuPqSNLHe4ros3i15brPbCrWlxWZDtNKz5Qugr4NEj245OXPztMFSJOhOD7lOXa+O/h4ilaq7hg4V1wDmqo8YcVlYmIeRQuCkKEjIUtIgcQhIUro84QyYZjPIoVKgKBwyp3AAZVd0rRnByfJLS5UTm4kznmMJHbnuoZjK/2W8lD38rDhzfnSa442rZd5KCV4DD4qI1R5YCidKXcznKW2s48gSHJUWojZSndRlhUZR1Ym1eKSctS0qdL2HCSdJCNspnJShRhGFzOw4GXKTHIoWoxzVIpAIgnwPBJaRFEApAomqQc04mixtupG8kCNnshVGOQ2nGylbjn1UQUzTqABAwOqGSZjsH3hTxkbtUDdiFMwDIPUIppmjzKnYScBQtGcKwxuN8KKJNpo8NPvKvRHZU443OI2K0oIM4OCAubksb4Y5fC1StJeD4rueG66OlY9jhjWR6w5rkqSlk0iQRPMY21hpx866ewW11wM+mZkYiZqJd1XkfX8M+ow+3t6X01mPeTrqWhZdHvnEmA3DduZQMdBTvkhMrnFw0lzRs37VzkFfLANMcrmgjfScZRsqjqBzyWHFxzjwmOPw35cu/fTq6WnjbI10rg6PmHDktCpiiLR3YaPMbLl6O5Pj2DgB1CsyXMuad/pXVhlqenPc8b2nrXtc4BpyGtAWe4EnKQqWuO52WrVVFuNvwxoEmPVxzz5rWZ3TG4+d2zG1YgHtYKhqrk6VuC8nHiVmVlSNRwVnuqfWO6z8bkJy+PVa9dQVEXdFwa7vGhw0uzj3+CoSUzCdInZrHNvT51TdVED2j4c0AnB6rbHjsY5cuNaQomRHFQTr6MbzHvKvUNrhllbIAZImkamcifJUWyMqXNe2VodpaCx2xyBha9urYKNrmyPDi8AHTvpU815McbcJ204vt32xbzRiGqkMcRhjccsYTnA9656fIdhdfxHPC+drYZmysEYOpvLPguRlwZF2/R5Z5YS8k7eZ9d4zL8Vdw35FCBhXGU73nYZ9yB8RbnPRehhlPTyc5fasAmcFIW4QrVijPNCSppYnsa15Hqu5FVzzQQdJKWFL0TYVQ4ya1pgqmTdHDmtekqS5rSHbhVq2Dv6ZzcesN2+9UbbVYIjdsRsujju46LPPDf8dZOW1AbIPxgNXvWLXUutjvHotOmdsA4+qVLNC07YTsY4Z+NczTvLwY3e03b5E8kYyp6+ldDL30YH2qBswlbtz6jwWOWLbW/yiFzAonbI5nkclCQ525JHuWaojkqGMODnPuVeaSWXAYwgeJVktA6IHdENIqGFxGHvPuykImtGwU7t91GUNIiKB4DhgjKkKjcp00ijNT6TqadvBVnZC05GgsKovA5KLHRxZ29VG0ogm0ovFEb2kUOE6bCLEeVhsBJPhJRpoyE/JCEa546qJp2RtO+UCNpwmjJKEsIQQUY3WkRsgj5JsJyMJpoht8yNp5bKMKZuFUZZDUjMAYwogcKdm4yeaGdSNOThTxu35KFg0nf5FKw+slQtQjV0XQU9guBsrbq6mcKFz9PekjGc45c8Z6rn4XBxxyK6a33u4w0DaGOslbTB2oRA+rlc/LbG/DJfaajtsLac1NXI9kOdLAwZdIfLyHUrToqGiqJmtjqX4wXFj48PcAM4aRsTso64OqGUtUTs+HSQBgNc04dgdM7H5UraJTXwviAHdOD3uOwa0cyT4YXFllbXdMJitG5TammF5hjaNMbGHAa39vmUZuM0ulsknqtOcNAGffjmsqokYJ5RCT3es6CRuW52+hBHI5Z3C0ryeNdXSvon2+R0r3Co/EAOyjjeSsWGVwwtShqGNqGGZhfGDlzQea5/tXj3d7XeSZzS/G9w6o3ykDmVAZozI50YLW5yATyVi412qCClETGCAe2Bu/Pirxu4zvGi9K0HnlM6uJGxKzZJiThuT7lA7vTuAcea1x47WOXL49RZmqdRO5VV8m/NRyFw3JHzqB0zQd3BdGHFY5eTk2mLyeqTHEu5qsXgn1XA+5E1x5LeYua5VfZJsi9LczYFNSzU8cUnfR63Fvq+RVWR4Iz1U447yssFzsx3tNJWFzcc1VLwXKMHf5UxOSuzHCRxcnJcva1HOW8jhA+XVlQ5wh5la44xzZZ30JyBGeSjctNMtp6SRr3mmk/k5Ngfiu6FU3NLHlruYOEWSCCOisVje80TtGNYGr3qvHZy9dqoTpspZCnZkVjXKmdTzelxD1c5eB081sKOUB7S0jIPMK8MrK1wy0jt9f3kQ9bJW9TyipiLR/KtGceIXFyRvt8+tuTCTt5LXoqwv0ua7DhuCuj9puHlhPcakzA8FrhzWDW0T4JO8j//ANW22oMntY1eKaVoc0ggEJaRhncbq+nNNnZLkHZ45gpKxX0LTl8eWu8lQZO5rzHMNLhyPQrHPCx163NxKQonKRzhj3oSsxERblREdFMVE86QSpXER3QOGyWrJyn5ptIhdyVF/tFX5NmlZzzuprfi9hcT0ThINyjEXiUtNblIBJSxU0s79ETC49cdFdFPDSYMgD5PoT0z84oNikcMtY4j3JK46skB9U4Hgkn4jzrmG5RAoWo1wx6Vp0SEFEmVEjaUAOU4OFcRU43RYCiaVIFUZ5EpPAIMImps6kBUrDyAUIUkezk2dWs5Rc8YPVBnOMKUDA2HMISmjzqBJyul4ahpau7U0FbUej073YfL4BcuzPU81fp5ywBY8uO424svGvSKqWjpGT01DURzU0LiWF7GuMhwMk5+bbwWHU3N8sBijhhhYTqeIhjWemfIeCxGVeWe0l3pcc5yuPH6fKW23brz+olmouseXHBPzrQpKd87mxxtLnnoFkQu35rWoK000gkbzAwp5Mcpjbj7Rhljll+SzLDJTyGORpa9vMFSQyaVDNWmrnL3buK1LXTMEjppAHOjbrDTyzn9nNRjjlcZ5TsdeXSeno6uV20LwPFwICsVbYmua3UXmNgYT4kKxDUS96063uy7cZ552Kz6rDJHMyCGkjIV8eE2OblsxV3vGcNaB7lBI4kc07jlRl2ei7JNPMvJVabkqEoGSr0u+VQlG5VyJ81STU05Y4g+SUVzfE8NmGRn2uqGQ7qpMMtzhVIN7dGyYSNDmHYozv1WJaqkh5iJ28Fr6wnIwz3j0fGyEg5SD+ecJtYWuMcuVPhOh1oNZWkY1McKNx8kBeT1Th5HmqiDFXYGGWi09RnCijbBMcOJa76FowQCLDW8lthNllfhhvBBLTzCBWqyLuqp43553UJWeU1WkCDkKN5RdULlC8UMrGvYWuAIKzQH0EwOSYXHY+C0nIHsbIwseMtK0wzuLaVZhm1NDmnIVuOYE4J2XOsmloZNDjqidycVpQ1DZGhwK6OrNxOWG16eAOGRuCsStowc5zhbkUw9l3JQ1EQOcqbC488sLpyj3TU7vjMHj0Usc7Jhsd/BXKuAb7bLFlaaebLOXMLPPB3Y6z/7aBGFC/DgQUUEomjz16hKRuW7c1zp1ZdVXIA2CbkjGCPMbEIHZRtcQ1D9Mfv2VJjDI7AU0+ZJAxvIKVrAxoASb43UR6AxmBjPipIKaSqk0tGAPad0ARMhfNK2NgyT9Hmrz3NhiFPDjA9tw6lVjNpyuifNFSRdxTjO27up96zJXlx1Hmp3+KqPduQqs1BhN0x3KSi1HxSUbdHhGM3kn3xzQtyiXDHcMbIkIKIY6poEEauU1ku1bH3lLa62Znxo6dxHz4UNRR1VE7RVUs8DuWJYyw/SqlJEFI3dRKdlPM5oIhlIPLEZ+xVtNhxunwjEE437mX+7P2JmgucAAS48gBzVSxlYdqkGxBJ6pej1H9BL/dlOIpXEhsUji07gMO3vRuIsqdrt+SnYcnChbDM1pc6GUAcyWEAI4Wvc4ljXOI3wASmjxqcc1MzbbxQ9zI0anRvaPEtIRN2IU+yvSdpOrHkrUeNI3wq9NFNPLohhklefxWNLj9C0HWm5QM1SW+rY34zoXAfUpuhN0mux18lM2fA0jqqIfvge4qZjJTjEbyDyIaSpuMPysalNUBhAHPO5XXWuEststyc+N0TXdyI9W7ifHyXFU8Mob/JP5/FK04ZZI2gFsjRz3BAUZ4b6h48tndjrqXNUyZtJA7vms1bOzt1+VY8r85CgguU0GowzOY5zS1xacZBUffahhLDj1WXNzzKagyUJKEOyk5bacfkil5ZVCY7uV2VwDSsyoeMHCrSpVKR+Duqs8g04RyvGr3KlUSYJ802k9rdsefTAV0D9nEeawLNGZJw5b1Q7TO4JyMuahLk2coSchBqWsjkyqXUlhRA5KlyqjOmRJISU06PkgghaFFWesGPPJZhTh2kgjmFpjlo/HbSu7BqbKCCCMLLz4laT5PSKEjAy1ZROE+Tu7GMInCEuylnKAlZLkJ2OiAp0xTq4hlYyVpY8ZBVSJ7qSTQcludirbuainjEjMdeivDPVa434q0KjIBB2U7ZzI3SVjRTkNLSdwcKxFMQ4broK4Jao7EYWPUx6tuq16o5aCOTlmSnmk147cazo5HQS/wBnqr+dTdXRUZ29UdJLsY3nYciVzZzvp2Z4+WPlEz2YOpvXmFFI/wBTzVglVnty9ZsYihbzeeZR6S5wa0FzicADqUekAAAEk9Atugt7aCAVVQP4w72Gn8Tz96JNquWlMwCggMZwahw9c+A8AqLiAN1bqCXPcScklUZjkYW0x0JuoZHElV3uwcKR5wFE7nkqM78N5+IcJJsFJZr8mQlzCEZ6owcLijvEvauxfgCiuVM/iS6wNqGNlMdJDIMty3m8jrvsPlXiwO6+ruyeNsXZjYw0AaoXOOOpL3KOS6hY+3WSz0tDEzvZYoI86W63Bgz4BVrvZbdfqCSjuNLFUwSNxh7ckeYPQ+YXjn3Qssmqwwaj3ZE79PTV6oyvSuFuIrYeFLR6TdqMT+hRd4H1DdWrQM535rPV1tVvw+Z+LuHn8NcUV9mLi9sT/vTjzcxwy0/MfnX1na6OOntNHAWMzFBGz2R0aAvn7tSfS3TtUohRzxTsmbTRl0Tw4Z1kYyF9CXGb0S1Vc4OO6ge8Hww0n9ivO7kLGJ3U8bgQWtIO3shfKfD0Ih7RbfAR/J3RrMe6Qj9i+q6WTvaSGUHOuNrvnGV8ytgFH20+j4xovYx7i/P7U+K9VHJPT6d7lnxW/MF512bRsPEPGwLQcXXG48ivSF5z2a/hFxv/ALWP1FRLdVVk8o6zia1MunDFzogwapqZ7W4b1xkfTheRdiI18R3IOA/xNpIIzvrC936Lx7szt/wT2lcTUOMCFjmtH9kyZH0EKsL+NRnj+eLoe11rY+CMtAH8bi6Y8V4xZLbNerxSW6E6X1EgZq+KOZPyDK9n7YvwF/8AdxftXnfZSA7j2kz+LDKR79P/ANrXjtnHaw5sZeSR7fZOH7dYKGOmoKdkYaPWfj1nnxJ6q+yognL2RSxyFhw8NcDpPgfBPOS2ne4cw0kfMvGOyCokk4ruAc8nvKYvfvzOsbn5ysNWy11WzGzF0naTwpSOtEt5o4WRVNP60oYMCRnU48R4rqODY2u4NtBIBPorN8eSscUMEnC11aeRpJf1SoOCfwKsv5pH9SPK3BMxk5Omy7uYzhxjB88Bcp2gPi/gu8xuZnvo+RHiuU7VpHMv9AA4j+Ku5HH4y4dsriN3EjzcStuPj3rJy/U/UTvDS/HJjmpmyFUGP6gqYSEldXjHj2rzZEi8+KrseEbn+qlcSlBPJhqy6iT1HOJCsVEuTjKyquYE6QdgjTXD2gkky7PJUJH65cc1JPMGtP0KO3xGWYZ8d0adMnW3T2OIMYHeSszO1TOOeZKCnPo9ISNidgowd1rjHJzXvSUOQPdhMTpaSq+slyqRz+Kwx2+cKfIPIquB6qYPcx2/JPSbE6WUweHb9E2Uk6FlMXIUkz0sUs+mXS72XbKCYd3M5vnlRvOkBw5g5VisGqKOcbh2xWk7xVJ2q5TO6JEplmrRikkeSizukozwhRFCd0HFKpbplDhtnmgZIWuwTzU1ZjQzxyqT3YkaV1cd3i6JNxsaHS0Jd1adgsiR2HYPNbFFIXxuAOCW4wsmqbiZ2OhwmvxVZhlgKqq3L7Cr4UWbdPFUjKghul2/mpW4f7PNBDSuk36LSp6QBzQBn5FneOMuTLGXpJbqM6xK8AkHZWq6Yufgnlsp/VhjwOZWVVSHUnqRhvdQTnBwqMruinleeqpvO+UW6dPHAO3UbjyTlyAnKxrQkkCSRsUFHlCBsnA81wvRSjbC+suyz+bKw/m//M5fJbTuvrPsr/mxsP5v/wAzlHL+ox9vO/uhP8c4f/In+tq8WwPij5l9Bdq1op79xtwba6pz2wVUk0b3RnDgNjt8ysjsF4X/AM7uX9637EYZyY6pZY7rxfgSnFVx5YYcbGtjJ/8AKdX7F9P8aT+jcEXycHBbQTEf7hXktt4OouGO3OzWygkmkp2UxqyZiC7Ol46dNgvSe06buOza+Ozu6m0f7zgP2pZXys0ePUbfDsoqOGrXMDnXRxO/+AXg/ENOabt/jGMa7jTyD3ODV7N2fz+kcAWKT/Q42/MMfsXl/HNP3XbxZJMfyzqV3zOLf2I4+srCz7j3Veddmu3EXG/+1j9RXoq867Nfwi43/wBrH6ipn607+0ehl7dWgkaiM4XE2+g9D7X7tOG4ZV2uOUHxIfpP1Bat4uPoXF/D9OXYZWNqYfe4Na4fUVput4N7iuAxltM+B3jguDh9RS9DW7/047tk/AX/AN3F+1ec9kv4eU3+ol/VXo3bKccCZ/0uL9q837JHZ4/pR/8Agm/VW/H/AIq5uSb5o+g6r/FZPyHfUvE+xwY4trPzM/rtXtlV/i0n5DvqXinY6f8ArZV/mbv12rPjn4Vpyf5MXrnEn4M3T80l/UKp8EfgRZfzRn1K5xJ+DN0/M5f1CqfA/wCBFl/M2fUo/wCLS/5Hn/a27HEFv/NT+suDbIV9EXLh+1XeZktfQxVEjG6WueOQzleV9ptot1lqra230kdO2Vjy8MGNWCMZXTw8kusXnfV/T2b5NuSjkB2UzXlZ7H7ZVqN+diV16eZlF1jsHmjkfhhVZjsqOpm0swCkWMV6iU6iMrJnl3dlTzzE6jnyWdO71SScBFdPFhtDIXSyYB2HNbFrhy5ob8pWLC4zSBjAQ3PzrqKWMU9OOWpwx7kp225PxxWpH5cGjkEgdlADujytdPPt8rs878MUcO7s9FWkmLpMeatRDDUxeosJOIIwo9XknyhiHJid10FTA5GUBAc3BUbXOY7S4+r0KVipE+UsqPUmyg9Cd6wIzzGFYtjhV0MlO7Bczce5VFXpKl9FdNQ5F2cdCFrh/GmOMs0n9aN7on+01Nla9zoW1UQr6TBB5t+KfArFZIHbHZ45tPNLLH+FIN3JRlETlCAoBuaYNRIZZWxRFxKcmzxm7pRnPe1YGfUjGD5lUZjiTA5AqUmSZ/q5VmG3ySEEtyVvL4zTsx1JqlSSEMzlRysLiXZ5nKvi2yN/Fx7kz6GQcmlPyibkyJm+rgKWkt0kxDnDDVqRW0u9Z4xutBsLWtw0YARcmeXLrqKDKRrBpAwApg0RjYKcswo37rNnMtqs7yWblZ8p3yrtQdWQFQm2aShtipznDT5qmVYnOVXztss8668ZrEJ5BATuiJygcsjhkkySNq0xQUQ5qMb4RjZcL0Eo54X1p2V/zY2D83/5nL5JB3X1p2VOD+zGwn/RyD/vuU8voY+3EdtV1qbHxHwtc6QM9Ipu+kj1jLc+rzHyr1HhS5T3jhS1XKq09/VUscsmgYGojJwvIfugwfSrAcbaJ/8AlXqfALccA2AH/MIv1Qs7Otq325wwd72+iXGe5sec+GXkfatvtEslw4j4Mq7XbGxuqZnx7SP0jSHAnf5FFRwau1i7VOB97tFNHn8qSQ/8qu8YcYUXBdrhr66GaaOWYQhsIGckE536bI3dzRfAeArRXWLgq22u4tY2qpmOY4MdqHtEjf3FcJ2kU+jtW4Nqf6SRrD/5ZAf+Zeg8IcV0fGNndcqKGWGNsroiyXGrIx4e9cl2m0//AFq4Gqcbi592T79J/Yqx6y7Kzp6YvOOzQ54h44/2sfqK9HXm/Zn+EfHP+1j+1TP1p33EPatcPgm88IV+cCCvc4nyw0H6CV6aCCNl4929D+I2PHPvZsf7oXo3CFx+FuErVXE5MtMwuP8AaAwfpBVZfpKjG/nY5jtm/AP/AN5F+1eb9kbs9oNLt/3E36q9I7ZvwD/95F+1eadkW3aDS56wTfqrXj/xVjyf5Y+iKr/FZfyHfUvEuxo54srPzR367V7bUgmmkA5ljvqXiPYy0jiuuJ5tozkeHrhZ8d/Cr5P8mL17iX8GLr+Zy/qFU+BvwHsn5mz6lb4nwOFrsf8ARJf1CqnA34DWT80Z9Sj/AIrv+T/44ftWv91tF7oIrfcJ6ZklMXObE7AJ1YyvNK69XK6yRuuFbNUmMEMMrs6c88Lue2cA8Q23ypT+uvOMLu4cJ4S/Lzvqcr52bXWEgBTxvwVSaSGAeSsRHI32W7hyna6JS1pKp1NTnO6aeXDCAVSEgJL3cm7pWqxw2U8jYmancuYB8VjTSvlfklSVVQZ3kk+4Dop7dSGaQPePUCju114zwm6vWqk0sErh7gtXVlRAhoAaNhyTg5Wkjj5eTyqUIJpgxmAd0nPDGkkqhLIXyElVGMx7SxnU8e9abeSzqYAvyVeDsdEDOdpEOpNr8kDjlCNJQ7PJM71hgoWuAG6j1guIQErSRzRZUepFlAFlVquP1BM32mnf3KdIEcn7tOxVY3S8LqrloubohgEHIw5p3BCOsoIqxxkiwx/ksRofTTkeBWzR1AdgkromqOWXH8sWfJS11OfWj7xvjjBUZkmbzpnhdY2pD4Qx2gjoSN0B9GcNEseW55t5hK8eLPHmlurHJPqX6doX5VGV087wC0gDphd061UEjHPbUObts0tysWWjDXluOSmanp0YZYxTttvdK5uW4+RdVSUDImDI3HkmtNIA0HC1+6wss89tfaiaZmPZCryUzAMBq0pG4VWQgblRMqzyZc8QGwGFTdtstGY5zlUZBglbSsMorvJCgkcQFK4qCQ5GEzxipLuSqFS4Bp8VcmOHYWZUPy4hDr44qvy45KHR4IlLAG94C84aErjK6rekTaZ7uQJSdRlntHHvVuWrDciPYeKpyyukfkuKmzGJlpCkZ1cPnSU0bNTASUkfiPKuRbnG5Rg7KMFG1eW9Qa+i+wvimlq+G3cPSyhtZRPc6Jjju+Jxzt44JIXzoNyvROFey7im82uiv9orKSnbJl8TjO5kjMEjoNtwllqwPoriDhay8UwQw3iiZUshcXx5cQWk89wtKNlPb6RkcYZDTQMDQM4axoH0ABeWUln7YqSIR/DtrlAGxmAc759K57jTh7tJmss9RfL3TSULXMD4aeQsDi5waNg0ZGSOay8f9nt6DwNeIeI+I+KbvTHVS+kQ0sD/AIzY2HJ9xLiVzH3QE2myWaDPt1T3Y9zP/tZdo7OO0nh+mfT2q90dJC9+tzI5jguxjO7fJcPxF/Cm7cXwcL3u6+mVkNSIIy92Y2veBuDgeIV44/lvZW9PUuwOoL+GrpATtFWgj/zMH2Lpe0WnEj+F58bw3yn/APlkLzyzdmXaNw9HLHab1R0jZnB0gjnPrEbDm1UbZbe0XjGSup239rzaq0Md38mMSs3Dm4b0TuO7vY3qPodeb9mX4R8c/wC1j+1cperZ2qWGzVV0q+JGvgpmd48RS5djO+BpXL8B/wAMr7croywXn0aokIqap8j8d44nGfZO6Uw6vabn3Onc9vR/idi/10v6rVtdilxFXwS+kLsvo6l7MeDXesPrK864+4b41pLNDX8TXaKtp4phHG1r9Ra53h6o8FW7P7VxrWsmPDdRJRUsjh31Q4hsZI+TcjyV2Tw1tluzk3p6l20fgF/7yL9q8Y4QvP8AB7im33OQ/eY5NMoG50OGHfQc/IvUbj2c8aXmh9FuXFkVTCXB/dSMONQ5HkvM+JuDL1wo4G4wNMDjhlREdTHeXkfIquO4zHx2z5fPymUj6gp6iGsp46iCRssMjQ5j2nIcD1CzrVwzaLLVVNTb6KOCaoP31zc775x5DJXlvD3BnaDZ6WJ9qvFLDTyAPETpS5uDv7JGB8i35bZ2ozRlnwxbI8/jRtwfn0rK4a+W85Le7i0O1DiKC1cMT0Alb6ZXNMTGA7hp9px8sbfKtngn8CLL+aM+peXVfZVxbX1TqmsrqOeZ/tSSTOLj9Ct8OWfj2tsVNLbL3HDRAOjijdJjSGuLfi+Sq4Y+GpWUzznJu4ou2X8I7d+aH9crzpuXEADJPJdVxzZ+ILdNSTcQ17auSVrmROa7OkDBI5DxUvDXAN3vdMKqKNsMLx6kk2QMeIHMrq48pjhN1x8uOWfJdRzGPXa3wUriGZJXof8AghuTWktuVK53gWOAXD8U8PXfh2ZkdfT6I5DiOVnrMf5Z8fIqpy43qVneDOd2MaebWSAVm1VTq+9x8hz812tm7Nr/AMR2WC50M1E2Cozp7yQh2xIPIeSrXvs2vHDVJHV3F9K6B8gjzC8nST45AU3kx3rbfDhsnlY5OiozUP1EYb4rdY1sTAxrRgLoeG+B7jxBb31FvfTNijkMZ71xBzz6DzUXEXC9dww+nbXPgcZw4s7pxPLHPI81WOePlr5Ycs5LPKTpjZRFwaMlRGUAKB8pdndbOWQUs2px328FFzKBxTtQvS9TDHzKyHKrTnDcqbKGWftLlCShymQnQ3O2wFGzOclOnCZpc4SygzlMSgkmoBA45KDKQOUBZDBURjAzKwfO1HG0AamhQscWkOBwQchFJVYdqIAzzx4rTDL+tN+U0tNqXNGFKyqLjuVnmVrxnOAUQcARgrS5IvFGoyctJ0nGeaMASPBJ3Kz2PytW3U5mmYcZGVGV1ETCzLTp6KibHRscBzCJ7QOqtl7Y4AwDYBZk82XFcvuu3KyRHMRqKozHchTSPzk5VOR3NXjHPcleY7KhOTvhXJXKlLu5aRG1R7sBVpZD4qeUY3VSYbE5VtIpVDjqOCVQflzyr0oJcojGMZQ6cLqKmkjdBLMyNm53VlwJGnHNZ1VEWDLlnnlqN8NZXs4e54ydh0RRtLn4ULHZaPcrVI0ukz0wspdnn0ujQxrW5HJJItYTvukjdc/biUgSEwOUlxR7SZudl9YdkH811l/Jk/4jl8nMO6+seyD+a6y/kyf8Ryzz9HIvcYcfWngk0fwnHUO9K16O5YHY04znfzXn/FHa7w7xJZH2iihrm1FRNAGGWIBu0rDzz5Kp90P7XD3un/5V41bP8r0P5zF+uEscZrZ7fbXivmu8/wDaHb/teD6mL6T6FfNl62+6IaP/AO2pz9DEuP3SyfSi807Kf8qcaf7Zf9RXpa807KD/ANKcajwvL/qKn4pu8vVA26WWut7h6tTA+I/K0heI9g0bouJLzG8Yeyla1w8CJMFe+ryPgC2/BXa3xhSBulgaJGD+y94cPrTl6qb7ja7YqV1bwfS0rPbnuVPG33uJH7V2trtlNZ7XT2+kjDIIIwxjQPDr7zzXOdoQBobHn+u6T9YrsEvjRyay25KDtAtM/G0nCzWT+lsJZ3paNBeG6i3x5LU4ntMN74auFvmYHNmgdpz0cBlp+Q4XglxvcXD3bPXXaaJ8sVNXyFzGczluP2ruH9ulrfGWiz1uSCP5Ri1vHeriynLO5k07R2s8PuFBbu6re/cI4M90MajhvjyyvSV8lWRueJLYRy9MiP8A8wvrVHNhMbNDg5LnLtwt07VLBarpVW6eGtM1PIY3lkQIyPDdXuzeQScDUDxsHGRwHvkcvE+MoXScc3rSP/Fv38OS9s7N2hvAVsaDnDX7/wDnKefHMeOWfLPi5bny2X4ZPaFb4rlf+GaORurvp3tx0A9XJ+YLv4oo4Ymxxsa1jRpa0DAAXH8UEfw54Sz/AE036i7PwWeX6yNsJ+WVcvauOrXd+Jamx07JhPDrxI4DS8tOHYVrjCzw3zha4UUrQS6Fzoz8V7RlpHyheW8CRH/CpM8n8eqx85XtNWM0sv5DvqTzx8cppPHn54W1yvZazu+zq1NPPEn67lL2j0XpvA9fgZdABO3/AMpyfoym7ND/ANQbaf8AWf8AEcukr6VlbQT0sm7Jo3Rn3EYS3rk2evLj1/pwnY+SeGKsn/PHfqtWL2znFXaN/wDu5fratzskidBw/XwvGHR1z2OHmGtH7Fg9tR/jdnH/AOOX62rfDvnc+c//ADaeWudjmoi8Ekp8F+wGVpW+2smqI4y3vJXHZhOG/KvQkry70oMa+TAYxzvyQSrDKGrecClmJ/IK6V03wcO67yljI/EY7OPmVN3EEmsgyED+yrmG025fEV6ay3J7f8UkA/tYCtCw3J2QKf53hHFe2POO8mJ8yrUd0DiPXd86f22GVz36UX2O5RjJpnEf2XAqpJS1MR++U8rfe0rqoa2nkx9+ew+e6tiQ6dTJ2vA89/mR9qo878uFyku4001RtNTRPz4tUUnDdvqBlkcsB8WnI+YqbhYrHOZenGE4Ta8ro6nhKoB/i1RHIPB3qlZ0vD9zizmkecdW7hStmowMKx8H1jN3Uso97EDoZWD1onj3hEh7gCcBQvdkqUgH25A0ddiSgzSDZzpX+4YT1VYY2qU9DWNgFZTlwjzu0nY+alpppntDXAe9bD7xDJAIfR8MDdI8gqUTYzJ6owOiuTpvctY6q5SQl+NZIBXU0UkdPEAwDPiVz9O0+qtSJ+GjySy7cmWWq1/S3O5uUMj9ZyqjZfNCZT4qPFN5LTzSgHAKrSPG4ymkcMqu9+OZTkLZPeMqpIfWyje7KryPwVejiObkfJU5ASFZkdkHCqvJLcAIaYqzxsfJQPOFYeCWqu8EFG3Riic7fdUa14dHp6q6/cYKpVEeSs85uOnh/ZVgwWNycErTp2hgySPkKyzCUPcnxKx7joy45l8tgyMyUlk92fEpJ7qP/H/2wQnCFPlcO3eMHBX1l2OnPZZZCfiSf8Ry+SgdwvrXsc/mpsf5En/Fcpz9KjlO3Sw3e9/AfwXbqisMXfd53LNWnOnGV45/B68WW6W190ttTRslqo2sdMzSHEOBIC+sbzxPZeHTCLvcoKPv8933pxqxzx84XkHa3xTY+IpOGY7Rc6esfDcA6QROzpB0gEqZl8Hp7seRXzXev+0S3/a0H1MX0oeRXzTev+0U0f8A9tT/AFMRx+6mvpZeadlH+VONf9tP+or0teadlAxdONf9sv8AqKn4pvQn1jGXCOjPtyROkb5hpAP6wXNU9tNN2p11c0erWWqIH8pkhH1EKDii5fB3aDweHOwyqdU0zvPU1uPpAXYejxuqW1GPvjWFmfIkH9gR6HtyfaGcUFi875SfrFdiuO7RB/ErD/tyk/WK7FAfKPHf4f3/APPX/sWE0lvVb3HTHO7QL/pGc1j/ANiyIaQYBkf8gXdj+sedn+1XbCSeIbYBk/xuL9cL63XypYiwX+2BoAxVxfrhfVaw+o9x0fS+q+c+MW54yvLc4HpTuS9h7OBjgS2D+y79Yrx3jB2eNby3xqnfsXsfZz+Att9z/wBcrXmmuLFh9N/myVeKW5464QPhNN+ouz6BcTxU8jjzg5o5Onnz/uLtugXLl6jtw/bJ4hwLIXdqcreQDqr6yvaav/FZfyHfUV4dwAc9rMu/49X9ZXuNV/i0n5DvqKvm/aMfp/0rmezU/wDUG2/+p/xHLpYqpk1TPAPbh06vlGQuY7M/wAtn/qf8Ryejr+77S7rby7AloIJmjzaXA/QVGU3lWuN1jFnhag+Dq3iCIDDX3F0rfc5jXfWSuE7aGOkrbMB/Ry7+G7V6PeLtQcOUdRcap2O8xho9qRwGAAvn7iviqqvNc+pqHannLY4x7LB4BdH02Fyy8/iOb6nKY4fbntlvfFSsGXDP1qlJXSPdljiAq/cvkJc95JKbu9BIB2XozPdcfHhjtMJnndxyfNE2YOdgk/IqhJkdoby6lWoY2s3zunc/4rO44rsAYSN35V5rBjIkcPes1krQdsKy2ckYBCXnXNlnf4sPqJYXZa7UEcV5fH7WQqurKYhrhuAU5y35RrHL3G5BfQQDqXSU3FcIp2t7vLhsThedOhYfZyPcma+aE+q4keCrzmRzgx94vSH8QUsp9ZhafFqmp7jHK06J9/BxwV51FcHMwHgq/FVtd6wdhPxjLPiyju/STJhuNWfBVqhsZOl8e/uWRbrgY8Euz4ZWk2qEz9T+ZSkc+UsU56SB5P3sLMqaSBnJoBW5URtkb6j8LPkgDT62/vTPHKz5YjqcE7YARNj0EYWg+NvQBROhPRDacm01McAZV0O08lmxksKs98CBupZZ91YL8DmgdIFC6bbmonyZxgoTIsOOppyceCqSPcNicqaJ2TvvgKOdut2xSXIrveSMKIlFI3S7TnPmonHbZNUhnKBw2KJzlE5+2yGsiJ2wyoHEnbCkkJ+RQPJznKTbFG5uTjkq8gHLOVO9+/JRfjJXttj0GOnLxqxspXUgzsFagae72A+VQSTYeRywnMVedphTwtGDzSVZ8uXb4SS6V+X9cgE6EbJ8ryXpnHML627HP5qbH+RJ/wAVy+SRzC+tuxz+aqx/kSf8VynP0rFwH3RZ9bh7z7//AJV41aj/ANMUH5zF+uF7J90b7XDvun/5V4rb5WwXKllcfVZPG4+4OBRj6D7kPIr5ovX/AGjG/wC16f6mL6Va9sjA5pyCMg+OV4DduFb1L90DFWR26odRur4an0gMPdhjWgkl3LoQpx+RX0AvM+yj/KnGv+2n/UV6YvL+yGQT1nGM4ILJLw9zSOo3S+B8sztwrXW24cJ1zPapqp8ox/Z0FewQTNqIGTMOWPaHNPiCMrxvt8IEViBAPrTfU1egdnlz+FuA7RUlwc8QCJ5/tM9U/Uqyn4ypmX5aV+0Fuqise/K90h/+RXXri+0uoZS2mzzyHDI7zSOJ8tS7TxU30qe3zDxTR1Nx7S7xRUcRlqJq57Y424y48+ql/wAHnFjWlxsk4xvzb9q6um4cu7e3V9WaCf0X011T35Ye70FnPVy57YXs9U9sVHNI4gNbG5xJ8AFveW46kc04pnba+VrC4niK2DGP45EP/mF9YL5HslQ5/EdsLQGg1sXLw7wL64S5/cP6ealfNfGEzhxvemADardv8y9n7NDngK2E+D/13LxXjD1uOr4PCrd+xe29nAxwJbcfFd+sVrz3fFHP9N/nrP4t/D/gv84n/UXc9AuC4ylbDx3wW95w30mVvyloAXfLmy9R24ftk8E7Pv525x/bq/rK90qv8Wk/Id9S8f4I4dutD2qVtRU0M8dPG6oJmcwhh1H1cHrnK9cuUrILbUzPOGxwvcT5BpKrlu8oy4JZjdua7MjngC2e6T/iOXJ8R3mOxdstLWzuLYBStZLgZ9Uh37cLouzqtp6Hsvt1ZVStihYyV7nuOAB3jl45xvxTHfuI6i4xR6I9AijB56W5wflytOLj8s7b6TzWzDGT22Lvd7nx9xII4dbIRsxvNsLM7k/2ig4/4egsFPZIIm6dUcrnE83HLdyvTuBuFaS12inmjGszMbJ3h5vyM5XJdt21VZcf0c31tWk5N8kxx9RnycfjxXK+68pJwoZHKRzvVJUL+bR5rtxcnH/Rws0tyUTnFETgKJ3NSi93Z2yEFTRTBp3KrJuSNn4tZkrXckfRZLZHtOQTlTsq3gesAltFxXspZVUVrT0S9IB5JFpaJaPawR4FR6cHNLJ63Pu3Hn7ioS5zyia3ByqmVi5lfVTR3CVrtJJaRzBWvS3UtA9ZY7zHO3TMNL8YbI3n8viFT1ywP05BHiFtM9neDHOdO1juocMFwSfWBwOHLj46p2dyrsdW48yq2wy+m03TOeqAz+azW1WeZRifzSZ/a00Q8HdGHZGVRZLvzCstcdGcoTcEhKFzuWEJcSgzuUI0lMukbFC6QublRkoNZaTsPlSqpAyOJd7tlG52OZ5p3uJyeXuUDnAZSXITupUDztzRFxPIqN25x4IayAcSRzULipX9FE47clDTGIXkk8kHVG73oGe2PenGsi6HhsGN+SzpZQXnfKtTv0x4HgsuWQg7DKLdNuLCWpMpKr6Qc+x9CSx83T9uMBJLomC89uJvNfTXZZxnw1a+ze0UVfe6GmqY2PD4pZQ1zcyOIyPcQvmUcxnl1Wj3Njxk1dfn82Z+8izZy6ep9u3ENovz7ELVcqas7rvu87h+rTnTjP0rx0bq+2Ox9Ku4fozP3lIyGyuOBV3A/wDtmfvJ4m997NO1y01dmprTf6ttJcadgibNMcMnA2Bz0OOeV6eL5aXRd4LnRGM/jekNx9a+OmUtkG5q673ejM/eUhZZeQq6/H5sz95K4bK19B8edrNotNsnpLNWR1l0kaWMMJ1MhztqJ5bdAOq5nsV4ks9ms91ZdbpTUsktS1zRNIGlw0bn515FpsvSrr/0Zn7yXdWYn/G679HZ+8q8JrSN3e3qvbZxDaL1FZvgu401WYnS6+5kDtOQ3GVpdjXGNptnDNZbrpcaaldFVF8QmeG6mvAJx8oK8eZBaOfpVd+js/eREWOM71VcT/qGfvK5hvHVRcr5bj2vtc4msl44LbT227UtTOKyJ+iGUOcAM7rR4H7VrRcrbT0V6rI6S5xtEbnSnDJcbag7kCeoPVeBufaHswaquHup2fvIBHZv86rz/wC3Z+8puGOtCZZb2+vPhy1CPvPhKj0fG9Ibj615t2kdp9sjs1TaLLVMqqyoYYnyxHLImnY79XYzyXh3dWb/ADmv/R2fvIgyz7Zq6/8AR2fvJ48Ul2M+S+k1kljgvtulkc1kcdVE5znbBoDxk/IvqH+HPC+4+Hrfn/XhfLuizED+M13vNO395SxMtGctqa39HZ+8tMuOZ3tljyXCdOm4klgq+L7xVwTMkhlqnOY9pyHDbcFes8B8SWag4MoKerudLDMwO1MkkAI9Y9F4nT/BeNqmsGPGBg/5lbMNsMQlMtcGH2Xdw3B+lXnxzLGYuTHky487nPl3fapeqKuns09sroZpaV735idnQfVIP0LsuGO0Sz3ukjbVVMVHXgASRSu0hx8Wk7ELxLNpkbkVNWP/AEG7/Soi21E4ZPWef3lv2pXgxuMn8Xj9TnM7l12+l33e2xx633ClazxMzcfWvL+0jtHop7TLZrJN38k40TVDPZazq0HqTjHuXm/o9r/zis3/APwN+1VqiO3DcVVbnlvC37VOP08xu60y+quU1OmpRV897tVFY6u7U1vtlHkaHPwXuLi7OOvPAPILM4pobZSXmOG2VEdRTNp2ZkjfqDnb5yfFU201pDtT6qrJzn+Rb9qJ8Nra1r3SXAMcSGu9Hbg+45WmkeW5qPduBuNbI3gy1w191paeqhi7p7JZAHeqSAce4BcZ2vXq3XaptLrbXQVQjZKH90/VpyW4yvOS2z7A1Nb8tO395G1loPKqrP0dv7yjHhmOXkrPmyuHjVZzgRjzQH+VHvVx0drDT3dTVud0DoWgZ+dR08VMaj+MyzMGNu7YHZ+crrx9McepTOIIUeFq9zaR/wCIrf7lv7ydtNa3HaprD/6Lf3kmDJa3KIQ58FtMpLWDn0is/um/aiMVqPOorP7lv2pHMv8AbF7j3JCnz1WwY7V1qaz+5b9qYi0j/wATWfJC37VO1RimnwEUTPW3Wti1f5xW/wBy395RvFpbg+k1vP8AoW/vI2NWqmnHVFhW/wDon/Oa3+5b+8l/0T/nNb/ct/eRseP+1M7JiA7mFcItI/8AE1v9y395NptP+c1v9w395Gzksu5Wc4xB+C7QemeRRNJB6Y8QVZqGWl0D9VVW7DYiFv7yGj+B2w4kqK9xzse6aMfSrxz+HTJ5Y7M15B5qVspUrG2p7sNqKzJ//C37VbjttI84bNWH/wBJn7y18mNwivFL5rSjky0BEy1W6JofJWVOc+z3Tc/Wr0cNtA9Woqflib9qXlHNnjFMJY2ytHure3/xFSfdE37Uu7t3+cVX9037UvOMPHbLPLKikwtORlu0/wCM1XP+ib9qgMdvwf4zVf3TftR5KmH+2Y87KBx2K1HMt249Iqv7pv2qF0Vs/wA4q/7kfajyaY4f7ZmcHPRDnJI6rR0Wrf8AjFX/AHTftQFlr6T1Z/8ASb9qnbSY7Zrx1zuo3nIG60iy18zU1f8Act+1QyNtRaSKus93ct+1TclzFmSHdNEfvgCUhGNum6GNwBPmqxvbSTodQeYVTOQVNO8ucqz3aWFPJ0cU0oucQ8+9JMYnEkg5SXLY6umPsm6pJLjUJeo9nvDkNdYKiiqrfLLNxHFPBTVWgltN3IBaScYGqTb/AMq8r36Lrqnix/wzaqq1uraSht0VPFHT9/ue73cdtvWOT8qdCXh/gz4Rstdc6iOunNHUiCakoGNdLGMZdIQ78UHbYc1aqrNw9RdnlLddVea2orKiFjw1uDoAwHDOwwQfHKmm4wsR4pqb/RUl3ttU+r9JHos7BqBA1RuGORcCc/2jsqd04wt194eqqKvt9RDUG4VFdTGlkaI2GXmxwIzgY6IU1qzgO3N4mZw7R3SplrixlTLNLC0RRQd13jicblwHIct1kwcN0l7tFZXcPTVUklHLEyWnq2tBe2V2hj2lu3tbEHllHVcek8fN4moqIiM07KeWlmf/ACjBEI3jI5ZA59FFBxFRWe11dLw9DVQurJopJpqt7XFjIn62RtDeY1c3HnjknNlpJX2Sw2utr7ZV3Ot9OoJGske2FpjleHASNZ1GkaiCeeFau/CNNY7lemVFVM+hoII5qeZjRmo70juvLcaj/wCUqC/X2ycSV01RQ2esivdxkAc30hpg71x3c0YzuehOBlS8ZXapZw/ZOHK1rG3Cjh/jpa8OOxcIWOI2Jawn3alULW2reOD7ZVcW0ths8tZCRRx1VS+YNc0R9z3jnDByXnlg7ZKipez+C4yUDoqqelbUSSxOpal8ZnJYzW3RpODr5DOMHxVZ/Hlv+H6K+R22d9X6G2ir4JZR3M0Qj7twbgZBIwd+SyXVnCTKtopLZdWU7mu1PfVN7yM/i6MADAPjz8kby+S8ZEVwtdPS32ntxiuNGXvZHPFWRgSROLsbY2cMYIK6SXgi3HiO42eirq2Z9rEslbIYmAFjMYbGM7vLiBvt8yxbxxQ271Nl1tqZYrYxrDNUvDp5wJNe5G23IBaEfGlOOML1dZKB0tuvIkjqqR78OMb8bBw5EEZCfabF6m4Co6qtoIRW1FO6vhqO5pptBlZPGMhjtJxpcOR5qpScESz0HD9dLUFsVyqHRVLQMmmYAXBx97Gudv4BZsV2tdqvlvr7FS1cQpJmyl1VK1z3YPs+qAAMZHyrUfx7M53EwbT6YrtgUzNsUuPVGP8A0yW7J9s7pq0nDzL9TcIUD7nL6JXOrBCDA0Oi0k8z+NnHM8lSoOGbfcaSpr6KWvqKKj0RPAYxkk07s7NycBgAzk7obNxtR2z+C5fQTvNmdUF4DwO973PLwxlULLf6KktdwtF0o5am2VcrZh3MgZJFI3OHAnY7HBCqXJFkblRwmyinraiSqc620tNDUOezS6XMhw2MgHAcCDk8tlb4g9HdwRwy2lfMYWuqgO+xqGHDI22KwrZxNaaE3G3fB9UbLXxNY9nfAzte05bIHYxnflyR3S/UVZZrdbKGlnjjonzFr5nh7nh5HPAGDstMbb7YZ4zVdHX8JUEt6oLTa5qiOSSljnmlnwWtZo1Odtvq8uSyJbDSVForbhap6l3oRaZoZw0FzHHAe0jz5gq67jKnjuVuu0NHL6ZBTsp52PeDFJGG6CAMZBI+ZZzr9b6S111BaIKpgrnN76Spe0lrGnIY3TzGepTxmaL43dWHWWkj4cttdPU1bqq4iSOGCKNuBI1waMuP4u4357qW4cHso6e6tdPOKi3Ra3SS6GxTke01gzq23xnnhVK6/wAc1ls1JAxzJ7e+STvCchxc4OBA8sIOILzZLuam4x2ypiuc4JkHfjudZG7gMZ88ZRbn8lj4/wAaEnCNkZxHBYTcq30yqijdDN3Le6D3s1AOGc7+XJDcaeA8KcK0dzqHU0MU9dHLIxmstLXgYAHMkjA96v8AEt0t9k4wpLiYame409HTujZqYIdYiw0k+1t4eIWLb+NqWlis0dXQSzyULqp0sgeAXOm/HZnk5p3Geqz3ldVtJjNw38C/TPgialkqKaGvE7pRWMAfA2EZc7A5gjl1UFs4ftt+q6OltVdUtmkkf3zKmMerE1urvARt5aT1V2m42pqJlpjo6OpljoZajvDWTBzqiOYYcCRyKr0N5tFkvFPXWSgqmtaXCaOsnD9cbmkGMaRywefNXPNN8Ed14dgobXBXwekRaqjuHwVTmGTGMh40k7HceRWKwD0lx/F5BX7k+yBuq1UdXCXOLj6TM1xbn8VuB9JVWCHEYc44JW8349seSyehHn5Io5AxDM7SNsYVbXl3giVh47Xn1AxgDdQOlcev0qEu80Bd5pbXMEpkPimDyo8psoVpL3hzjKCRxLCjZDJI0uaw6R+Mdh86B+GggnJ8kat9Kk2IO2HuTl2OqgbrOzUQjkPNyqYVXh/ak1HxTOlaOuUPd+Lim7seafhPkSY/IJXd7GWjIymjbgYUgaEbcBVJjF+ck1EkRxhXYpHDB1H51SaQTsrEcgGASnaxyrUhmc8YcSVdidthZMUgHJX4JQeeVDnyi6CnUbXgqbKGekT27Ku5pVt3JQuCBFV4UD2ZON1bcMkqF4Q0im4FpxhRPHJWXbhQSDZLbSK7ycfLlQO5EqZ52IVZ7sZypaYxE93VQ69/BO87nluoHO0py6b447TOdlV5TnARh2QoJnb7JZZdOrCaDrxthJQ6ikstr0xUSFEOa42gmDG5XWUnZ/xLWCm7qjiBqYWz07ZKmNjpmkbaATlx25BcqvTY7jQt417N5zXUvdUlDTNqH96NMJa9xIceh3RboONt3C92ucYfDDFGHzGni9ImbF3so5sZqPrO3HzqpU2K5UdrbcqmmdFTOqX0mXEahKwZc0t5jC9HkrRdLFb47LcbJDW2mrqu/juBjGQ6YvbNG54wRy5eAWbVSnibgespjd7e+6Q3uasqXzSthbIx8YBkZnmMg7DfyRtTBj4E4h9MrKb0AGajbE+ob3zAI2yAFhJJxjfn06qFnCV5qHSAMpmMbO6mY+SqYxk0o5tjcTh/vGy7ziO526WXjwwXOklFTaaCOnLJR9+LQzUG+ONJyFzVUyLijg/hmmt9XRw1FqZLTVUFRO2LRqfqEw1cwRzxk7I2GLR8HX6tNb3VA5noEzYaozSNj7l55B2ojHLmpqjgy+UdydRVFPExzacVZmM7DCIScB/eZ04zt712PEnEVrvVp44lpauEiZ9vihDzpdU91s6QNO5zjPuwlFc56ensBtdVaal7OH209XQVkrdFQ3vnExnJADhkOxkFEoc5wvYIn9odps14hjmgnnY2Rkc2Wva5uQQ5p9xVKn4br6+Sompo4YqQVL6eOSonbE17w44Y0uO5xj9q6WgksNB2vWSe3SwUlE2SGWpZ32qKnk0kyNa882g7ZUV2MHEvC9qoLfVUjKu21VVHURTTNiDmySamzNJOHDoeqoq5+Lhm6yzVcUtO2lNE8RVDquQRNY88mknqcHHlutFvBVzFiqLs+WkZHBUupnRvqGBxLQS4jfB5bAbnouqq+I/hC+XI0HwTdbU5tLS1VLXyiP0kxx479hJBGDkZG/JZ9yhs1XwjeLVYa+lEFHezVRNqZwwvg7rTlhd7eHZA64wnjU2MOgsslx4ZhqKa1zS1VRcW0kNT6Q0MJLc93oP42d88k1bwbfaC31VbUUkYipXYna2oY6SLfGXMByBlbXC9bRxcH22KStgikbxPTzuY+QBzYw0AvI6N80ZraN1Z2kO9Lpx6VFIID3g+/ff9XqfG2Gdk91HioUlrssHAUd+rqapqKh1xdRlkdT3Y06NWRscnopb3wPWUV5npqGRjqKMQls1VK2LS6VocyMk7a/8A/VPR3s2vsnjZRV0Mdcby6QxZa6QM7vGrSc4GRzVezx09zs9Zdayvgq7sK5jnw3Cp0NbHjJmxkd47pjoOiJam4xRo+EL9VT1kbKHSaKcU9SZJWsETzyBJOMefJa9VYQ7h/htlFTA3KsmqoJnMkyJDG8AHPIAbnPLqtbia40UtP2gOhuFO8VldRvgDJQe9aMFxb4gdVJabnaH8CWay1lXDC+tFXCapj/Xo3F4c3UOjHYwfJVMr7TcZ6YEdinrLNQNpaB8ldVV0tNHUNqGmOUtHstHlzz1UFbwxerfbJLjPTs7iJ4jlDJmudEScDW0HIyV01gnp7bR8M0tRX0YlpOI5JJ9M7SGs0Aa859k42KyKGqp2WLjaN1XAySeeIw5kGX4nJLmjrgbrScmTP7WLMqbLcqCFzqiKLvGvZG+BkzXSxud7IcwHIJSrOHrrR0k9RNDGRTY9IZHM174M/HaDlv7F2Ju9DT1dPeOIY7c+5UVdA6Ost0oca6MHDnPYD0bh2Tg52WZTyU9hrOJbpPX01TSVtJUQ0ndTNe6pMpy31eYwNznGMJfct+E/axZkXA/EU5aPRGCSSISxsfUMD5GkZGlucnboFV+B4q2gpjQYM8URkuE80wjhjLnYjZl3I4G/mfJdZBcKJnaRwjUGtp+4p7fTsllMg0xlsbgQT0O4XPcNVlXBNdY4G2yrppHBlRb617WtqGanYc0kjkeoO2UplT8YxY7VXuvBtkcPe1evRoicHgnnsRtjG+V10HDNNBwjJWTxQ1FZ8JwU7H09SH5a7mzY4Bz1KOzTcP27ju4xUc7IbdPTSU0Mzn6mwSPYAcO5lodkZ8FJSUcdp4UqbdU19A+qN1pZtENQ1/qNyC7I6fUruV6RjhjN7ZtTwxNNe7g2GmbR09NUCEMqahoDHHkwvOxPuUlPw7XVQkDGwsbHL3GqWVrGuk+K0nmfcunqK4ScRX0Ri13G11NeHS09RM0ZGBiVjs9BkZHgilqKOa0sorBV28GhrJnNZX6RrjcQWvaX+7HzJ+eV0yzwxt25OPhe6VJLBThkhmNOxs0jYy+Qc2NB5lZ8HD9wqWa2xxRAyOiZ38zYy97faa0HmR9a7ahlppayhvE9xoayq+E9VZJNNoZA0FuHMj2yTjnjooIaqCaqqaa6OtddYZq+oe5z5w2ajBecvYc5ORgjGcoudPHixcjScOXOup4pYIoz3+ruGPla182nnoaTl2Fj6iM5HJeh/CJqrbZq2x3K0077dAIJG1ugTQuY44eNQyQQQduq89qZHS1Mry4PLnucXAYDiScnCMbaeWMx9BBLnAAHJOAPFajKeChAdUNE1SRkRZ9Rnv8AE+SqUpELO/xmU7MBHs+acnfU4+seZXRhPmoqWeWSc5ldt0aNmj5FXeGg4ACB83MA5UDpCeqdykElG4lrstd7wn749FDqTE7Z6rK5riYyuKYyOPVA0lxDWglx2AA5rdpLEyOIVFylETMZ7vO/ypzK0/LGe4xNTvHKdpOcnK2qi60MHqUlGx2nbU4LKqKx1VLrcxjemGjCrZ7l+DA53UzXbYUWloaHNOQmEgRtnY0GSbK3FKBzOFkNl8SrDJhjnlLbPLBtxz8lZbNnmsWKoHmFZZOPjfSntlcWoHZ6pnEY5qk2oxzKc1GeoRtHjUzlA4hM6cFQvmGeaLVzEnkAndVZXg5wk+YYOfFVnyBS0xxDId8qrK/yRyyHVt4Kq95yUN8cQOdlQyPAOOaMqCXmpzvTq48RtfsoZHZKQOBhMd1FreRGkiSUnpjAZRjDQm5JlymLKYAFJMgC2ATaclLPinTUfGE+AeYylsmyiAWU+rPQICkCnoD6JwcdMoAUSYSgg9EWryUTSBzRA5QViQN3JwjGyjyQcElECqTpIN98Iwc9OSjB2wiB6JxNiUHPRTNcGhQA4wEYVxnYlLm6cNG+eeEwPXqhPvTBwB3TZ6StIG/IpDrtzQ6gXbIXP3wCmX+kjnbYwkwZG4Qsbq3J5KQvDG4wN0QZanQmOdGcgqdtXg+BPgqmvUMckxOBkHKryZ+O2mypw0b7E4Vgys0gg7josQSFWWSktAJVTKM8uNafIDnxPVROwW74URkwAAd+uUi71c538ErRJUb/AFHZUzH6sYO5UTsuCKm2fghPD2vXS8NhqJUMs+5AKeV+BgKq45K0yy1EzHvZa99k+UGcJtZWNuz0LKJgc94YxpLnbADqVHn3LbooW2ymFZMB6RIPvTD+KPjIxm6FunZT2KDvJQ2WucNm9I1lVddPWSa5ZCc9OigmnfNK5zjknc5UeVvNQ5jrsYGUxGN02T4oXPPilaW9nbIWE+9GXh27Rg9VCh1EHZQuYJxJjmjbMq+vPNNnbOVPkVxXxPgY1FTsqcgdFlCQ4RtlI6o8kXBsioyBhGakYzyWKJzy1IvSPEo8k/bavpG2VG+o2zkLNdOeYKAzk80eR/bXHzjBOVE6cYxlVHTZ5FRGXfdHk0x41h0hznOVGTkoNWeqcJ722x4zk4CqyvwTlTveGjdZ082px0rPky06MYd07tXqn5E7KsjZ7RjxAVQnKbKx8qvTVa6F4yJGj3pLJykn5jSLdMnJS1LHZGTggc02cpOT2CSykEkKFqQ5SSRAdEhHJLfKYGEQKBOCmBpJsp0BIHZRZUWcIs5KY0mb13RtKgBwealBTlRkm5YRcxzUIcSjCuVnYMkjzTgjPrIAc80wcSSAnsaSZJOyJjd8lKPYZKcuHRNF/hy7HJIuyM9Qo9XybpahnCCuIieZSacps4SBGCgaHsDzRg4G5+VQo9WWYQmxJqA5bpy7f3qHUU+pPafBN3hHIc1YY3THnqqsQ1PHkrBcRtnZa4eh4mfJtuoMknmme71/JMCFGV7FxFndMXIHOwnGXEADJPRIpGha4I5agzT/AOLwDW8fGPRvylHWVklZO6V558h0HkE0v8Wp2Ujcah60pHV3h8iq5Ws9CTXYspE7oCU5dsjZatp3HGEJcgLsoM5UXJpjgkL8IgdShyh1lvJEy/rSRORvzTasAhRd6eqfvA4c+SVux47IuwkHHxQl2UJKml4JO880jIhLSQCCMICCgeES955pjIOijIQEEdUHMBmRAZPFA5AXAKLWkxi2yTopC8NblxwFQEuFHLK54AJ2R9yRUxSVNSZCQ3ZviqxSyMIScrK3ZkhT5TIM+EkySAhSSSUESfLfjD50gdPreG69EfaOKYa+3UFXcbTS1db3ZbBJBGXsa8Etc4CM7bb4zjIygPOst+MPnT5b8YLsKk8YUtLT1MlEDBUyuhgkbb4yJHNONvUzueXjgqxaY+J7nW3Gjc6lpJ6CjkrJY6ihjadDBkgDRzPRCnDZHiPnSyPjD5107rlxS2GnmdRkR1JAgebbHiQnkGnRuVI6q4tYZw+hkaaduqbNtj+9jGcn1Ntt/cnKHKhzR+MPnRam/Gb862BxVdv6an/Q4f3U/wDCm7/01P8AocP7qNhi62+I+dPqb8ZvzrZ/hTdv6an/AEOH91L+FN2/paf9Ei/dRsMgPb8Zvzp9bfjN+daw4ru/9LT/AKJF+6i/hVdv6Sm/RIv3Uwx+8Z8YfOiEjB+O351rfwpu39LT/okX7qccU3c/99T/AKHF+6nsMlsjDze351IJGfHb861P4UXXpLT/AKJF+6t+yRcVcQWq53G3yUL4razXOx1PEHkYLvVGjfYFA049krN92/Oi7xnx2/Ou1uVFxha6C0Vk7KV4uzdVLDDSRvkIwDu0M22IVKiqOKa+7ttkVLpqS9rXtNvZ96BIGp3qbDfmjyTcduY7xnLU351LGWAZ1N+ddTdP4T2q5XCke2KdlBOYJqmOgYYmkYyc6NhuFr3y0cT2Gjq6iest0votTDSujhpGFznysD249TfYpzJNxcAZmkYDm496HvGk7Pbj8pdJ6VxWal1N6DL3wAcYxbWZAPI40dVZo/4T1L2942GliMUkvfVNJGyPSxup3raPm8VXknxciZGZALh86WtnR7fnXT09fxFU0vpMNDNLDp1d4y2sLcZxz0eKmbPxM+aeEW+cS04zMwW1mY9s7+ptsq/+jTkxIM4yMe9F3jB+M35104qeJHUhq2Uz/RtIcZjbmaME4BzoxjK3ZrBxPTUVfWTXC2CnpHtjEgpGuEryzUGt+95HMDJ6kBFuhY867xufab86LW3b1m/Ouk9J4q9I9GFA/vwzvDH8Gx6g3xI0cuikml4tghoppKFwZXAmm/6PjzJ7hp8ifcMpeafHbl9bfjt+dOHBzg0OaT71uzXa+0s7oaprIJW+0ySija4fIWqakvN2nqYqeB8D55niONopYsucTgD2VclvY1pjsLI2Yc9uo+aB0zACS4bea626DiG23MW4z0VVW6nMfBS0zHvjc3GQ4aB48xkbHdZxuXEknpHd0riKbInLbcw92Rz1ersqufXReDnO8YSTrb86HvG/GHzrojX8Tsc5rqR4LXNYQbawEOd7Ixo5np4q9DFxXNb5KgRxtlE8cDKV9AwSyF+cFo0YxkEZys/M/FyGtnx2/OrVC5jZzMXNIjGQM/jdFuVcnFlBUugqaB7Htm7j/J8eDJ8UHTuT08Veb/CJnDlFdWvp5RWzyxRwx0cZeDGMuyNPLmnjl2Xg5Z0oc4kuBJOSSeaHWPFg+VdFFWcTzshfDRvkZOCYnNtzCHgDO3q77KnNf7zC2N0piY2RuphdRxgOGcZHq7jK08i8WO6VgHtN+dCZmn8dvzrTPE10/paf9Ei/dRs4iubuctP+iRfuqd2qmEjG7xvx2/Olqb8dvzrYdxJc2naSm/RIv3UP8Jrp/SU/6JF+6lVMfvGfHb86XeM+O351rnia6f0tP+iRfuohxJcyM66f9Ei/dSGmIZGD8dvzpu9jH47fnXTR117ntM1wjq7aI4g4mJ0MQkcGkZIGjzCjuFwvtsp6OaeajxVxCWMNpYyQ0gEZ9THXplTcj058TxH8YfOj72H+kaPlVz+FN1/paf8ARIv3Uv4UXU85af8ARIv3UeZzFTE8I/71vzpnVMP9I351c/hPdR/3lN+iRfuoTxRdB/3tP+iRfup+Y0omqh+MPnVilZDWHSJmh3xcqX+FF1/pab9Ei/dSHFd2YQWzU4cORFJFt/8AFLzPKddKlZGKeQs1b+ZVJz29Xs+ddaOKK6voQ7vIBUx7P/isR1Dx9lZknEt2jdh0lP8AocX7qWU+YWHrth62/HZ86jLx8Zvzrb/hRdP6Sm/Q4v3UzuKLt0lpv0OL91Z1bD1D47fnS1DoQfcVs/wpu/8AS036HD+6qVddau5tY2pfE7uydOiFkfP8kDKAqJgU6FMCSQJICJEhSUGJeuW3tStlDDZoat9wuQt9YyaKeeCNs1PCGFpjDgfXyTjJxsvIj7J9y9H4h4eoal9bJDE2Otht9PMymb95a5gpmPe9vqkOdkkuaSDjcKRpo0PaXZaabh2pmprhLNbDUxSs9XQY5XOIkbk+2A4YB81mU/HlBBxBdKuaWtq4JrNJbKd8kMcbhkYblrdg0cupRw8FWqo4qqbTHBcPRYJ4qV1S6Zuz5Glw2089sActiSUVm4bt1sv1gBM89XLJSyguiLopWyMJcNxpGnYDc5wcoNpS9qluMj6iCGsgnqp6OV/3tj2UZgj0/ewTh2o+7bIUdV2jcPVFJdqX4Mk9FrIsmlEIa01Hd6e+Y4OzHvzbuMe8rk2W2ku/C89dGxor6OIgwj70O5ZpHeDbEhy46hkEbYyte08DUVdTW81cdZTSSTQMlGsOLmywySBwGMN3YMDJJB3wgPPum6WV18Vqt8NNa7jFR1r21zzJC4PD2QFsoYGv9X1s4JPL2m4Wvd+HbbWVtZX09FWHu7hXx1MYmAbiLS7XkN9Vvr4IAJ5YVB5yn1eK7+8cFWuztqu9qas6paiOCRsZcIjGG6Wvw3G+rJJIwMEK/aeF6C3cRVBibM51vqpaNwnw5tUDTSu1tGNsFmeowWlMPMEs7813cHBttllFI+oqYnRQ0Mz6wYcyUTlgLWNxzGvbc50uyrDuGqCnirKeOKemqvg6WSbvj3jIyJ2Mbhxb8U6iRuOWyNh5+iXbR8K0Pw7U299tuYjopjDNNJIGscDK1jX+znfJ2Gebd+aq8Y26O126y0kYyIHVsPeFoDnhlS5oJx1wEbDlMldvwJxnScJMk7+KaQzVkT5I2tBbJAGPa9pyeZ1jA8lxAC6/g1tLUxS0L2ej1lVUxx01e+lE8QdgjuZB+K12QcjfbwTpOr/wo2yaG2d9S1feRwV0FQ5gb96E/smPf8UADG2yFvaVZZqaSgkpq9kMcNAyGqja3vZjTOydYJ2DvecLLqOH6K40NDSStdT10Fogf6Q1w7kfxp0Ti5uNxh2dWeihp+DbfWST00PpdPVelVNvpo5nj77NGzWx/LYHBBHm3dTqBu3rtLtlxt1dDTMrqad9RVPjLYY3CaObGWvJ3bjlt0AVmp7VbO65yVkVDVSZulLWtjka0erHCI3DOfazuPcFxtzsdjtN0tTZKuea3V0rZRUNcARTENaXYxsQ/X8jVPLwlS29ssdaKioqqerho6iGmfu10peQ4bHYNDQB1LuaNQN2ftIpoqa9wUVXcddTRCChldFHE6A9455HqdBk77nJKxeKOLaG/cOW6kEcr7jTlodVvjEbjEGY0OwSH77h2BsAmrODKWk9ILZZ5mwW6sqDMzGh0kMxjG+ORABI55Kjn4ctkvGlVw5SCqZK2KWKnfLKD3lQG6mZ22aeWEyblo7R6K3cNW+2Yr2vp7TV0T9BGDLK4FjhvyG+/NalJ2o8PQXyO6zU90fMzuBpOHNOiExuONWA7J9rc42XLVfCVqpYKiqhqJ6uBlGa+nY14DpoRoZg4GxEhfk+DFIeHbVaZYqrTVzyfCNJDCxzgBH3sbZcPGNy05GNs5HJHjA0x2i202UW0CvA+BHW8A4098ZNQdjPLG2ea0bj2rWyeqjngpK2Tu7tBXGOXDQ6NkQYW8+edx02Cw7pw7DT3i/sc2QtdAahs0bWmN4dVsbhmR6ukOLT1yD0QzcI2p89RFRsrtdNVVtL3UkgJqHQtDmjIHqZyc8+SNQm1B2k2qO6zmU1tXbHx6TTz0sXrNLy8sGkgggnIdvvnZRRdolobJaZ3U9cHwW2W3TNBBETXAgSMJOS4ZA36LCqOGrS43KOg9I9JpWamQ1DyzUGxa5HNcW4cWnI07ZaMjmuSla+neY5WOY8c2uGCPkKqSUr06biriGnvtVQeiskEVFRR0gkmxrl0D2nY5eQ32WHSzsir6eSWSVkbJGuc6HGtoB5tz1HRUXSYCmt72/CdKX0zqpgmYXU45yjUMt+XktN6mkWbr1H/ChapJII62GprZTRTUk9zNPGych5Gn1MkEDG+TvlZFy45obrZJ6aaousdbHUyzQ1MLY2Gpa+MMIlAwBsMbZ2UdRZKa7VkFfGJKm1yh+gNibTS02JWsLZQAdQGsBpAOduW6abg+3iSno2R1PeMdcDLNqJMwp3ODWBoGziAOW/PYrPUXG5U9plimqXVLIbgyWaroaqVpa3DO4ADmtOd8gKlS9plPFV3CoqfT6l8t6hrqdriPVgYT9757HB5clHZqOgioJW0kb5IfSJyPSIcOafg97i3cZIDhsceBVeThq3VcMbXMl9Jmnt1OKjIa2Fk0AcS5oGDvtk4ztkqdQ1+Himlp6Hiarpp+/pa2qE9tjqpB38VXnd+gE4a1rjg/2QobVxlZaTgtvD1fS1TnuFS11TE0aou8A0lpz5YcPBZ1HwzaJ7jJTxGrbU6TEyCoDomul7wgN7wt5luCMjGdsqlFZKAcOMuFW6o72c1DWdywubE+LGGuwCNzzyRgbhaSTXZXt17OPBca+0utE76GeI0754anuoqfELcOPee1u3IDfMrh+LLvT3fiOqmoWCOgjcYqSMcmxAnG3TJJPyrdruErd6RUxUlPXyOo6400rXStzIzuHS6uXq40789vNXZeHrVHBbbRJDVvhq7m0MmjcGviEtNG/JJb6waXZwcZAKNyUa2867xjGkuOSOgWpVQx01HGQMukAdn3rpqjh6gq7bbK2sMroaehpYHiliJc4PkmBl9UEnZgx4k7lctO8TWuMMcXCJ7oskYJAOxI6bLXjzl2zyl3GeXZckoc7qTohehDBOE079IDB8qKEAuyeiqSPzK45zvsllei061rqMdm8kbahwqnSveYe+aMgPaC7SdyMY23VfilzXWfh9w/zXTnXqzgN+rf6umVHTWqFvAVZdZIIzI+ZscMpfhw3GQB5YOcZ5jcdX4oijisnDr4YqdjJKUkmJpBL/AFdWrPXluFltbmkOcJtQQFxygRITlCXIMpIGjk5TJJiUtmtUcxhqWOzsTpd7irdVEHZwNwVlA4WrC/vI9+a0wu5qlrtnPBG2ECt1LCDqCqHqs7DCh6pJJA5TJakOpALUkmSQAJJJKVEeRXTXq1cQW1/cSzVtTSzCFolaXmOQuja5rN+ZAIGPJcz0K9ApuPaOmus1V6NUyRulontjeRsIYTG/3H1st926A5tsHEsc1XJG25tkDWvqHtLwcYJBcfcDj3KzVWviaihhZG64SUsVSYad8RkDRLgEhoOCD63gOqsV/E0ElirrVBPWzNkNO2CSVjI9LIzIS0tb/rPPqtKu4xslyrIpauC4iKO5S1IbG4AujkjY05IOQQWZwOYONkthzMVv4geZrbFTV7g0gy0zWuIydxlvXPPzwmldfqWlZJJJcI6aB3dsJe8NYRkYG+3UfOF31t4ktVXDFN3ssJpX0jIcCNr43xROYZtLnAacO2GTy3C5niDiKkqrQLfQ1NVlkMdHI0RMEU7InEskz7QJ2dp6EndMMuejvVsiq6WGSrNFA5rpjHrbGHYDgS043GRzHghijv7ZwIvhISuAlGkvye9wA7bnq2Geq3rrxdb7lT3WN8E8sdUdVPFNG37zJ3bG9414OR7By3cOGFXpOLKM0VlpK+nqHNpHGOqlhk0vkgaXGJo/JL3ddwAEBQbQcUzmppGU92kdIQaiJoedZLcjUBsSW7jPRCaa+vZRvhnrah3o5ljDNeYWZLSN/ceW2Nl0R45t7Jba6GKsDaWqoJn6WtZqbTtc12ADsTkYCih4ytzXQMmgmlpW0xhnpnxNc2Yd9JIN85YRrGHDcHKYU4rbfrTUWeeJ8lTSH0aeF7o3vgjdLu1pHiM9PkQ3io4mraCTvYa34Op3P1SAyuY4F2kkucSdJLQMcsjxV2k40oYJIi6Gq0R0tBCACPap5WvcefIhpwpBxhSVVW1oFREySinow6QjSx8lSZWvP9kA7+5AYFV/CShijqqqS6QR6e4ZJI97duegHPlyWZLUT1Ab308kukkjW8uxk5OM+J3K7Hjqrt1XTfxOqkBbXyyinIY5shk3fKHNcTza0b42Ow5rh0AQK0LaLu9k4tnppYBqlFMXY5Hc48gfpWdldRwfxBa7BIaitgqpKhlQ2SMxYLdGhzXDBIAd62c77AjqmSrQ2e8V9kra5j6htNTwRsa1xd9+a6UNDGeI1HOOSeotvEwxUVFLdXdzEZGySMfljBsSCeQC2oOL7WyETdxWNqX0lFTSRNDe7aaeRjtTTnPrBnLGxJQDjWlE0TnxVZDKm4zOGobtqGaWDn0PP6EBjyWi5W9ra+WiNZQUndhzpI3CJutusMOcEc8+HzoHi/uulVNormV0sgE2gOa4ucNQBx5DIHgFpXniagutmqqMx1Uby6lkiJ0kOdHAIXB3gNsjCvVXFUVEaKkqWiWV9tfS189PKHnW5hjjeDyLmxhufeQkHMlt8gikowa9kTZBG6EFwaHScgRyy7HyppaW7tca+anrWuMun0h7XZMmS3GrxyCPkXS0/GFs9FioqmKs7imFEYpGBpfI6nc8nUCds6yBucABZ964igvE9rZEJomU9TPI/vCMffKkyDGPBrt/cgKBob9RT02aa4U8ziY6c6HtJxnU1vznIV2isl1rWTmSpmgfFW07HRyh5cZJdWmTA3OA3nud9l0Fy4ut9Be71TQunrKarr6qR8+W/exJG6MGI55+tnO2cAKtbeNaCgbb4jDVPioZaItk9UPlbC+RzsjOxPeYaPAI2GIbffvRhJUSVkVPLBLVMe8vLZWtOXEYzzIzk9Rkqxa5uIqCo72OkrZXVTXkd4H5eXY1Oa4HIdjGXc8HzVmLim3xw0rzFVOqIbXPb3RkDQ4vc5zHZznHrYI8lM7im3Mv9RcoZK8Q1jnyVFJPEyWP1y0ujxnduBgO2Iw3wTDOrLhxDdoqiUitdTwMEUwZrLGNbk4fnnjJznoqdxo71JIa+4UlYTUSBvfSxEa3kbAbc8YwPBa1p4js9vZXn0WqbJNJUiFgeHtZHLE5jRudnDIy7ByFeg44o46+apdT1MjHy0TwxzhsIYTE8+R9bLfcMoKxzlzslXaaKgqKoFjqxj3tic0hzA1+nf381UoYpKi4UsEcndPlmZG2Tf1SXAA7b7Zyr16uVDUUFsoqE1T46JkzDJUgAv1yahsCVn2+obS3OkqXguZDPHK4DmQ1wJ+pPadNasZfqWsrZTPXSClkkppKprn4w12CM+GcH5RlA+n4lpnQa4bpFrnLoch41TYySP7WOq1qji6jfMaoQVAmihrYI4tu7lbO97g5+/Ma9xvnS1aVu4uoa69Vet08UNRVioBlc0ZY2mfEWbnAc4u25DzCLT05OpF8pqtkdU64MqKl2trXufrlLvVyPHI29xRvpOIIY6jvKe5NjDG9/qD8BoHqh3kBjHgta53mlob5a5qaofNSxNpu9gdHGXwsheNLA4EjJaM8877q1Z+IqCKO63GSKqNTLLV6HOIcHNmYQ0bn1SCckjnt4InYvTOrY+JaXujOLrqlxAHuMn3x2M6QevuVMUPEFPG+jbBcIo5263QNa4NeOWS3kV1Vu4uo6y/TiR00UdRUwztdM8ABsdO+N7ck4DnasDl5kKOr4ktltpm08NVWNJjgdA6OKJ76QwFwYw+sQQdWrOcgp3IRydM+91cj5aI100jXh75InOJDsEZJHXHy4Qa77pkAkuBD2Mc/d/rNd6rCfEHYDxXR8I363GvtMFdJPBPTXGapE+WiN4kbg94dsEEcx44UUHFlpFFG2eGuMrqOipJmxuDABBI1xLXZzktbttsVOzY8VHxNDVCCCnujJ2xCPRGHhwiJ2G34uc7cs5R0dpu7aR2u3VQgne+NrzGf5WP2hjntvlalw4woJLdNRUkVUwGlip43FrWD1KkzZIBP4px71Zk43tk11hrXRVzO7r6yYNaGnMVQ3BPP2mnpyKrG6pWbczBZrpVSNbTW+qnLmte0RxE5a7Ok+44OPcgqqCuoYopKujnp2yg92ZWFurHPGfBdM7iqgNrZT0raw91FRRanlrSe4lc9xIB6h2wWVfr/AA3WiMDGza/hOqrAZMbMl04HvGndG6GVG4Nhe49AVnl2VZa/71KPJU08r0I6yC2zu4BqLhNV1hpvWbHTlxEOdbQCADzyXHljZScZtjFo4de1oZI+ky9rWADk3BGB195UFLXVsXA9XTOtzTRSNJNS+Q4JLxjS34wO/nhcuXOdgOeXAcsnkoMySbKEnCYFlLKHUllGwfKSSFIEtSm9VnvCoU8Tp5mxt5nf3BXs6PVBBx4K8P6WynGQs+Q4cQrU07QzGck7Kick7lLO9mWUKfmEygEkkkmCSSSQAJJJKVEeRXpFLwHb5bv3EjK0Ur6y3wxvzjUyeIveQcbkEbFebqyLhWaY2mrn0x40DvXYZjljfZAde7hq3T2Rl3o6Sqdih780Xel7nuE5iLg4DOkAZOBzI6LW4v4ftjKm6XOdlVqkkna1tPGXCnfHGwsa7AwMk5JONtwvOI6ypiLXR1EzCwFrS2QjAPMDB5FI1tWWSM9Jm0S/yje8OH/lb7/KjQdjWcNW08ZVVlpIKksoqWSYsdNqkqXtjDw1u22c42ycBSW3he2V5oXvpKyFlbWmke10m9EBG063bbglxdvj1W+O64j0mfvxUd9J3wORJrOoHxzzRmrqi6U+kzapv5U9471/yt9/lRoO+h4Ms9VFDTMNRDO6noKh1U6YFmJ3hjhpxsN8g5WcLLaxTXeartNwpX2+Nn3qaYtDnOm7vUSW5AAIz5grkfSZy0tM0mC0NI1nBA5D3DwRS1tVOXGWpmkLgGu1yF2oDkDk8kB6EOErLR3yegfR11ZLBDVFrSHsZUBkOtjmuxuS4HAbkYIWJeuH7da7DBM0VbqmengnjlDHGJ2vOtpdy9XYDrkHK5kV9aDE4VdQDCMRHvXfex/Z32+RC+qqHwCB08zoWuLhG6QloJ5nHLKZbRNRoEXRIH2CFMkjZnXR2CyUt2tdwJDzXRtJga9zmRvAY5zgHgEB4wCA7AIyucU7KmeKKSKOaRkcmz2tcQHe8dVQek3bh+jvN0qHxUFQ6thmoYntjmDGzMkptR204aRo579eqoz8JWenppJ5G1AEnwe2MmbSyE1DX6nEkZIaW5AOPNcOK2qa7W2pnDstdkSEHI5H5OnggkqamYHvaiWTOMh7yc45deiVDrbnZLFa+JKGhqWV8VP6XJT1ZkaWYjDg1sjXEc8HJxt4c1ZHBtFSEQVEc9VVw10FBVRU8n8m5+pznjY7AaQOmc5XHMuNQyrhqJ3elmLZrKomRuOgwTy8kLq6rfVTVPpMomnJMr2vLS/Jyc4QHZVHBtHTxTPjNRPBFa5qkVDD6j5WVJiGDjGC0Zx5qaCgttu4r4mtdJRzvp6O3VUTmySanylpbuDp9U8uQ6Lhm1dS2n7htTKId/vYeQ3fy5JmVNQyoM4nlExOe8Dzq+dIPUbZZKKHuaWmjliiqbhb5nRvxJJTukp5iYySOhA5jkRlZMHCNpq4YKdoqKeofT2+odUvmy1oneGPGnGMDOQcrhRVVLXl4qJQ4v1kh5yXePv80xqJiwtM0hBAaQXndo5D3DwQHohs1BPabXRVlFU0UcdXXMaJdRy8d0GmRzW6mt3xkA4PkVVPCltZSwxVNPUxVEtNWyPqe/1RU74HvaByw4HSAd87ghcWbjX953np1TrGwcZnZxyO+fJTVN6rqq2UlukmIpqVr2tY0katTy8l3iclUTuaDg+0fDzqWanqHR09ZDTgvlwK4SRudluBsctBGM7Fc9VWak/gsblTwTRVMbgaiGd7muiDnlrdIIw9vIZzkHOQud9Lqj3Q9JmxD/JffD6nu8PkTvq6mWPu5aiaSPUXaXyEjJ64PXzQAK3aqRtwu1FRPmELKiojhdKeTA5wGfpVHKWogjGyYdm6y26Nt6fV2m4wG2U5eI5JtPeHvhGCSW7DB38+SuUfC9lq6u2PHpL6a5wGWnjZN67e7heZQdv6RoA8lw8lZVTau9qZ3lzQx2qQnLRyG/TyWvQ3m5R3OmuFO2CD0WJ0MIazDGNc0h2BnmdROfE5RJaToY+G7TLYKmvioahs8lBBOIZJnE0hdM5jn7DJaQA7ccvnWi7hO2y1dRbmsqY20lX6NFl2RW/envDm7bZLASRn1XD3rhXVsjA9kdRLqc3TI8yHU8eBPX3JqK8VtFVxyRzGQxxujaJSXBjXDB07+qcciMYVei9uor7BaqS33Cd9BXCSkhpB3bpSAZZtQdgubu1pAAxzwrNTwXbqeJ01RR1bJIqetc+mbMSS+Ax6Rq075DznAxtsVxd1vdbc+6immcYoWaGMDnEAZLupJO5J3So7/cqKSeSOqke+anfTl0jy4ta7GdJzsdhupqnewWOztoae3SUlS6lr7pQ/e+9xJTOmgdqaXY30nfG3TK5e6WO30fDsVzifK7vR6KGGQZFSyQiQkfF0aSPylzvpM+ou7+XUX94TrPtfG9/mpaq4zVVPTwOEbI4AdLWNxqceb3eLjgZPkp0StlJCkmE8M3dPHxTsVJMzS7bkd1UVqN/eU+k+036lUvwAB2xHiFByKMOw5C7YlIq6WK4W+DgKoohO306omD+60F5IBG5O2jYDG568srl0+UxOUgfKYpiUKNmSSScIAgUTWue9rGNJcTgAdVEtan00FN3xANRIPV/sN+1OTZUtPoMZia4d87+UI6eQVV8ukYBySopJS52eqiJ8UrkJCcSTlMUuaYqTOmTIkwZJMkjYOklnySRsIwnQpJKEkkkgEkkkgEnymSQD806EHCfKCp0spJJbBJwT1KZJAJO1MkgaEnCEckRTgLKSBFlPY2dClqUjGF252HijYR5Klax55NKclrdmge9Nrd8YogH3MpHs4+VLuJPAfOgDnHmSiyfjFUBejy45D50xhkH4v0pd5jqfnS713RHQN3cnxCn7mXowqRjieZUwk080dBAKaY/ige8qQUjh7b2tTvqdOwJULp3O6p9BMI4oiHE6j5pSVTiC1uAFVLieqXLmQl5BJGSXE9UznBjdLTlx5lCZNtLBgdVFlLZC1JalGkgDyllAkgCylqQpJAeVJC7TKPPZQJ2kggoCZ+zyhdu3PgnccnKbbkmESScjBTIBJJJIBJJJIA4gHSNB5ahlWKmUyPJ+RV4jiQJnHKNg3UpnJk5UmWUySSNkSSSSQJJJJMEkkkgI0kkkKJEkkgEkkkgEkkkgHATpJJUEkkkkCSSSQCSSSQBNTZSSThGSSSQQ42asnoET5T7O2Ekk9mDmkQkkiASQKSScBxunSSTBw/HJAZCfFJJKUGLiQmyfFJJMCSSSU0El0SSQAdUkkk4CSSSTBJJJJESSSSAMcgkkkmCccBAkkgEkkkgEmSSSoE04cCkeSSSUAUkkkAkkkkgSSSSASYnCSSZwspJJ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1684" y="841445"/>
            <a:ext cx="39303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abstract class </a:t>
            </a:r>
            <a:r>
              <a:rPr lang="zh-CN" altLang="en-US" b="1" dirty="0"/>
              <a:t>Animal</a:t>
            </a:r>
            <a:r>
              <a:rPr lang="zh-CN" altLang="en-US" dirty="0"/>
              <a:t> {  </a:t>
            </a:r>
            <a:endParaRPr lang="zh-CN" altLang="en-US" dirty="0"/>
          </a:p>
          <a:p>
            <a:r>
              <a:rPr lang="zh-CN" altLang="en-US" dirty="0"/>
              <a:t>    abstract void cry();  </a:t>
            </a:r>
            <a:endParaRPr lang="zh-CN" altLang="en-US" dirty="0"/>
          </a:p>
          <a:p>
            <a:r>
              <a:rPr lang="zh-CN" altLang="en-US" dirty="0"/>
              <a:t>}  </a:t>
            </a:r>
            <a:endParaRPr lang="zh-CN" altLang="en-US" dirty="0"/>
          </a:p>
          <a:p>
            <a:r>
              <a:rPr lang="zh-CN" altLang="en-US" dirty="0"/>
              <a:t>  </a:t>
            </a:r>
            <a:endParaRPr lang="zh-CN" altLang="en-US" dirty="0"/>
          </a:p>
          <a:p>
            <a:r>
              <a:rPr lang="zh-CN" altLang="en-US" dirty="0"/>
              <a:t>class </a:t>
            </a:r>
            <a:r>
              <a:rPr lang="zh-CN" altLang="en-US" b="1" dirty="0"/>
              <a:t>Cat</a:t>
            </a:r>
            <a:r>
              <a:rPr lang="zh-CN" altLang="en-US" dirty="0"/>
              <a:t> extends Animal {  </a:t>
            </a:r>
            <a:endParaRPr lang="zh-CN" altLang="en-US" dirty="0"/>
          </a:p>
          <a:p>
            <a:r>
              <a:rPr lang="zh-CN" altLang="en-US" dirty="0"/>
              <a:t>    public void cry() {  </a:t>
            </a:r>
            <a:endParaRPr lang="zh-CN" altLang="en-US" dirty="0"/>
          </a:p>
          <a:p>
            <a:r>
              <a:rPr lang="zh-CN" altLang="en-US" dirty="0"/>
              <a:t>        System.out.println("喵喵叫");  </a:t>
            </a:r>
            <a:endParaRPr lang="zh-CN" altLang="en-US" dirty="0"/>
          </a:p>
          <a:p>
            <a:r>
              <a:rPr lang="zh-CN" altLang="en-US" dirty="0"/>
              <a:t>    }    </a:t>
            </a:r>
            <a:endParaRPr lang="zh-CN" altLang="en-US" dirty="0"/>
          </a:p>
          <a:p>
            <a:r>
              <a:rPr lang="zh-CN" altLang="en-US" dirty="0"/>
              <a:t>}  </a:t>
            </a:r>
            <a:endParaRPr lang="zh-CN" altLang="en-US" dirty="0"/>
          </a:p>
          <a:p>
            <a:r>
              <a:rPr lang="zh-CN" altLang="en-US" dirty="0"/>
              <a:t>  </a:t>
            </a:r>
            <a:endParaRPr lang="zh-CN" altLang="en-US" dirty="0"/>
          </a:p>
          <a:p>
            <a:r>
              <a:rPr lang="zh-CN" altLang="en-US" dirty="0"/>
              <a:t>class </a:t>
            </a:r>
            <a:r>
              <a:rPr lang="zh-CN" altLang="en-US" b="1" dirty="0"/>
              <a:t>Dog</a:t>
            </a:r>
            <a:r>
              <a:rPr lang="zh-CN" altLang="en-US" dirty="0"/>
              <a:t> extends Animal {  </a:t>
            </a:r>
            <a:endParaRPr lang="zh-CN" altLang="en-US" dirty="0"/>
          </a:p>
          <a:p>
            <a:r>
              <a:rPr lang="zh-CN" altLang="en-US" dirty="0"/>
              <a:t>    public void cry() {  </a:t>
            </a:r>
            <a:endParaRPr lang="zh-CN" altLang="en-US" dirty="0"/>
          </a:p>
          <a:p>
            <a:r>
              <a:rPr lang="zh-CN" altLang="en-US" dirty="0"/>
              <a:t>        System.out.println("汪汪叫");  </a:t>
            </a:r>
            <a:endParaRPr lang="zh-CN" altLang="en-US" dirty="0"/>
          </a:p>
          <a:p>
            <a:r>
              <a:rPr lang="zh-CN" altLang="en-US" dirty="0"/>
              <a:t>    }     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  <a:p>
            <a:r>
              <a:rPr lang="zh-CN" altLang="en-US" dirty="0"/>
              <a:t>class </a:t>
            </a:r>
            <a:r>
              <a:rPr lang="zh-CN" altLang="en-US" b="1" dirty="0"/>
              <a:t>Donkey</a:t>
            </a:r>
            <a:r>
              <a:rPr lang="zh-CN" altLang="en-US" dirty="0"/>
              <a:t> extends Animal {  </a:t>
            </a:r>
            <a:endParaRPr lang="zh-CN" altLang="en-US" dirty="0"/>
          </a:p>
          <a:p>
            <a:r>
              <a:rPr lang="zh-CN" altLang="en-US" dirty="0"/>
              <a:t>    public void cry() {  </a:t>
            </a:r>
            <a:endParaRPr lang="zh-CN" altLang="en-US" dirty="0"/>
          </a:p>
          <a:p>
            <a:r>
              <a:rPr lang="zh-CN" altLang="en-US" dirty="0"/>
              <a:t>        System.out.println("嚯嚯叫");  </a:t>
            </a:r>
            <a:endParaRPr lang="zh-CN" altLang="en-US" dirty="0"/>
          </a:p>
          <a:p>
            <a:r>
              <a:rPr lang="zh-CN" altLang="en-US" dirty="0"/>
              <a:t>    }     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23547" y="99279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public class Test {</a:t>
            </a:r>
            <a:endParaRPr lang="zh-CN" altLang="en-US" dirty="0"/>
          </a:p>
          <a:p>
            <a:r>
              <a:rPr lang="zh-CN" altLang="en-US" dirty="0"/>
              <a:t>    public static void </a:t>
            </a:r>
            <a:r>
              <a:rPr lang="zh-CN" altLang="en-US" b="1" dirty="0"/>
              <a:t>main</a:t>
            </a:r>
            <a:r>
              <a:rPr lang="zh-CN" altLang="en-US" dirty="0"/>
              <a:t>(String[] args) {</a:t>
            </a:r>
            <a:endParaRPr lang="zh-CN" altLang="en-US" dirty="0"/>
          </a:p>
          <a:p>
            <a:r>
              <a:rPr lang="zh-CN" altLang="en-US" dirty="0"/>
              <a:t>                     </a:t>
            </a:r>
            <a:endParaRPr lang="zh-CN" altLang="en-US" dirty="0"/>
          </a:p>
          <a:p>
            <a:r>
              <a:rPr lang="zh-CN" altLang="en-US" dirty="0"/>
              <a:t>       Animal a = new Cat();   cry(a);</a:t>
            </a:r>
            <a:endParaRPr lang="zh-CN" altLang="en-US" dirty="0"/>
          </a:p>
          <a:p>
            <a:r>
              <a:rPr lang="zh-CN" altLang="en-US" dirty="0"/>
              <a:t>       Animal b = new Dog();   cry(b);</a:t>
            </a:r>
            <a:endParaRPr lang="zh-CN" altLang="en-US" dirty="0"/>
          </a:p>
          <a:p>
            <a:r>
              <a:rPr lang="zh-CN" altLang="en-US" dirty="0"/>
              <a:t>       Animal </a:t>
            </a:r>
            <a:r>
              <a:rPr lang="en-US" altLang="zh-CN" dirty="0"/>
              <a:t>c</a:t>
            </a:r>
            <a:r>
              <a:rPr lang="zh-CN" altLang="en-US" dirty="0"/>
              <a:t> = new Donkey();   cry(c);</a:t>
            </a:r>
            <a:endParaRPr lang="zh-CN" altLang="en-US" dirty="0"/>
          </a:p>
          <a:p>
            <a:r>
              <a:rPr lang="zh-CN" altLang="en-US" dirty="0"/>
              <a:t>     </a:t>
            </a:r>
            <a:endParaRPr lang="zh-CN" altLang="en-US" dirty="0"/>
          </a:p>
          <a:p>
            <a:r>
              <a:rPr lang="zh-CN" altLang="en-US" dirty="0"/>
              <a:t>   }  </a:t>
            </a:r>
            <a:endParaRPr lang="zh-CN" altLang="en-US" dirty="0"/>
          </a:p>
          <a:p>
            <a:r>
              <a:rPr lang="zh-CN" altLang="en-US" dirty="0"/>
              <a:t>            </a:t>
            </a:r>
            <a:endParaRPr lang="zh-CN" altLang="en-US" dirty="0"/>
          </a:p>
          <a:p>
            <a:r>
              <a:rPr lang="zh-CN" altLang="en-US" dirty="0"/>
              <a:t>    public static void </a:t>
            </a:r>
            <a:r>
              <a:rPr lang="zh-CN" altLang="en-US" b="1" dirty="0"/>
              <a:t>cry</a:t>
            </a:r>
            <a:r>
              <a:rPr lang="zh-CN" altLang="en-US" dirty="0"/>
              <a:t>(Animal a)  {</a:t>
            </a:r>
            <a:endParaRPr lang="zh-CN" altLang="en-US" dirty="0"/>
          </a:p>
          <a:p>
            <a:r>
              <a:rPr lang="zh-CN" altLang="en-US" dirty="0"/>
              <a:t>      a.cry()</a:t>
            </a:r>
            <a:endParaRPr lang="zh-CN" altLang="en-US" dirty="0"/>
          </a:p>
          <a:p>
            <a:r>
              <a:rPr lang="zh-CN" altLang="en-US" dirty="0"/>
              <a:t>    }  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9672" y="4326119"/>
            <a:ext cx="3623264" cy="253770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面向对象的基本概念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2781" y="88316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2781" y="1387665"/>
            <a:ext cx="10443306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每个对象都至少与另一个对象联系，孤立的对象是无用的。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对象一旦建立了联系，就可以协作完成复杂的任务。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对象之间是通过相互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发送消息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进行协作的。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消息是向对象发出的服务请求。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消息传递机制：一个对象发送一个操作消息给另一个对象，接收消息的对象就执行此操作。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消息的属性：消息名、接受对象的标志、服务（方法）标志、输入信息、回答信息等。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1035" y="1484076"/>
            <a:ext cx="3720415" cy="15358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548" y="4387245"/>
            <a:ext cx="5377543" cy="219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41935" y="2092203"/>
            <a:ext cx="10443306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面向过程方法（结构化方法）与面向对象方法有何不同？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阅读教材</a:t>
            </a:r>
            <a:r>
              <a:rPr lang="en-US" altLang="zh-CN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 </a:t>
            </a:r>
            <a:r>
              <a:rPr lang="zh-CN" altLang="en-US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endParaRPr lang="zh-CN" altLang="en-US" sz="28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3970" y="1977390"/>
            <a:ext cx="12219305" cy="266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" name=" 184"/>
          <p:cNvSpPr/>
          <p:nvPr/>
        </p:nvSpPr>
        <p:spPr>
          <a:xfrm>
            <a:off x="-120650" y="-74930"/>
            <a:ext cx="3164840" cy="316484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184"/>
          <p:cNvSpPr/>
          <p:nvPr/>
        </p:nvSpPr>
        <p:spPr>
          <a:xfrm>
            <a:off x="424815" y="1188085"/>
            <a:ext cx="3803650" cy="380365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63500"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184"/>
          <p:cNvSpPr/>
          <p:nvPr/>
        </p:nvSpPr>
        <p:spPr>
          <a:xfrm>
            <a:off x="225425" y="4904740"/>
            <a:ext cx="1377315" cy="1377315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 184"/>
          <p:cNvSpPr/>
          <p:nvPr/>
        </p:nvSpPr>
        <p:spPr>
          <a:xfrm>
            <a:off x="3788410" y="4352925"/>
            <a:ext cx="1377315" cy="1377315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184"/>
          <p:cNvSpPr/>
          <p:nvPr/>
        </p:nvSpPr>
        <p:spPr>
          <a:xfrm>
            <a:off x="3474720" y="586105"/>
            <a:ext cx="1121410" cy="112141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 184"/>
          <p:cNvSpPr/>
          <p:nvPr/>
        </p:nvSpPr>
        <p:spPr>
          <a:xfrm>
            <a:off x="4441825" y="1482090"/>
            <a:ext cx="937260" cy="93726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5357424" y="2746990"/>
            <a:ext cx="69545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感谢您的观看</a:t>
            </a:r>
            <a:endParaRPr 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1468" y="809470"/>
            <a:ext cx="3742730" cy="2602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7596" t="8605" r="12393" b="10654"/>
          <a:stretch>
            <a:fillRect/>
          </a:stretch>
        </p:blipFill>
        <p:spPr>
          <a:xfrm flipH="1">
            <a:off x="6351366" y="1034368"/>
            <a:ext cx="2768458" cy="23946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602171" y="4138936"/>
            <a:ext cx="7294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智能时代已来，与人工智能比赛的时代已到来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05244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0"/>
          <p:cNvSpPr txBox="1"/>
          <p:nvPr/>
        </p:nvSpPr>
        <p:spPr>
          <a:xfrm>
            <a:off x="3582904" y="2125329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软件工程简介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3582904" y="3040286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软件开发方法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 bwMode="auto">
          <a:xfrm>
            <a:off x="2903454" y="2025316"/>
            <a:ext cx="920750" cy="701675"/>
            <a:chOff x="2165941" y="1632858"/>
            <a:chExt cx="864096" cy="744966"/>
          </a:xfrm>
        </p:grpSpPr>
        <p:sp>
          <p:nvSpPr>
            <p:cNvPr id="8" name="五边形 7"/>
            <p:cNvSpPr/>
            <p:nvPr/>
          </p:nvSpPr>
          <p:spPr>
            <a:xfrm>
              <a:off x="2165941" y="1740726"/>
              <a:ext cx="864096" cy="461812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TextBox 43"/>
            <p:cNvSpPr txBox="1">
              <a:spLocks noChangeArrowheads="1"/>
            </p:cNvSpPr>
            <p:nvPr/>
          </p:nvSpPr>
          <p:spPr bwMode="auto">
            <a:xfrm>
              <a:off x="2216595" y="1632858"/>
              <a:ext cx="490151" cy="7449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1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2903454" y="2943449"/>
            <a:ext cx="920750" cy="701675"/>
            <a:chOff x="2165941" y="2378338"/>
            <a:chExt cx="864096" cy="741435"/>
          </a:xfrm>
        </p:grpSpPr>
        <p:sp>
          <p:nvSpPr>
            <p:cNvPr id="11" name="五边形 10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2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3" name="TextBox 21"/>
          <p:cNvSpPr txBox="1"/>
          <p:nvPr/>
        </p:nvSpPr>
        <p:spPr>
          <a:xfrm>
            <a:off x="3582904" y="4052637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面向对象方法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2903454" y="3955800"/>
            <a:ext cx="920750" cy="701675"/>
            <a:chOff x="2165941" y="2378338"/>
            <a:chExt cx="864096" cy="741435"/>
          </a:xfrm>
        </p:grpSpPr>
        <p:sp>
          <p:nvSpPr>
            <p:cNvPr id="15" name="五边形 14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/>
          <p:nvPr/>
        </p:nvSpPr>
        <p:spPr>
          <a:xfrm>
            <a:off x="0" y="1"/>
            <a:ext cx="4367463" cy="213742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rtlCol="0" anchor="t"/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方正粗宋简体"/>
              <a:ea typeface="方正粗宋简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137420"/>
            <a:ext cx="9312442" cy="2145822"/>
          </a:xfrm>
          <a:prstGeom prst="rect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软件工程简介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121351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PART1</a:t>
            </a:r>
            <a:r>
              <a:rPr lang="en-US" altLang="zh-CN" sz="4000" b="1" i="1" dirty="0"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endParaRPr lang="zh-CN" altLang="en-US" sz="4000" b="1" dirty="0">
              <a:solidFill>
                <a:schemeClr val="accent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8" name="矩形 4"/>
          <p:cNvSpPr/>
          <p:nvPr/>
        </p:nvSpPr>
        <p:spPr>
          <a:xfrm>
            <a:off x="9312442" y="4283242"/>
            <a:ext cx="2879559" cy="2574758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rtlCol="0" anchor="t"/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方正粗宋简体"/>
              <a:ea typeface="方正粗宋简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2442" y="2137419"/>
            <a:ext cx="2879559" cy="21458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2781" y="187563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软件工程简介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500" y="1139197"/>
            <a:ext cx="22692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ctr">
              <a:spcAft>
                <a:spcPts val="0"/>
              </a:spcAft>
            </a:pPr>
            <a:r>
              <a:rPr lang="zh-CN" altLang="en-US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什么是软件？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79450" y="377280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面向对象基础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7" descr="u=3999193757,3123239378&amp;fm=21&amp;gp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48" y="2266109"/>
            <a:ext cx="1542415" cy="154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619669" y="1139197"/>
            <a:ext cx="3685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软件等价于程序吗？</a:t>
            </a:r>
            <a:endParaRPr lang="zh-CN" altLang="en-US" sz="28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41" y="4142133"/>
            <a:ext cx="2773704" cy="18634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181" y="2266109"/>
            <a:ext cx="5935579" cy="37395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4" y="2223412"/>
            <a:ext cx="2629719" cy="15851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499" y="4142133"/>
            <a:ext cx="2699170" cy="1863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p="http://schemas.openxmlformats.org/presentationml/2006/main">
  <p:tag name="commondata" val="eyJoZGlkIjoiNzY5YmNmZWJlYWNhNTg2MzliMGZjMmFjMjI5OTg0OD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5831</Words>
  <Application>WPS 演示</Application>
  <PresentationFormat>宽屏</PresentationFormat>
  <Paragraphs>791</Paragraphs>
  <Slides>55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55</vt:i4>
      </vt:variant>
    </vt:vector>
  </HeadingPairs>
  <TitlesOfParts>
    <vt:vector size="85" baseType="lpstr">
      <vt:lpstr>Arial</vt:lpstr>
      <vt:lpstr>宋体</vt:lpstr>
      <vt:lpstr>Wingdings</vt:lpstr>
      <vt:lpstr>微软雅黑</vt:lpstr>
      <vt:lpstr>Arial Black</vt:lpstr>
      <vt:lpstr>Arial Unicode MS</vt:lpstr>
      <vt:lpstr>方正粗宋简体</vt:lpstr>
      <vt:lpstr>Adobe Gothic Std B</vt:lpstr>
      <vt:lpstr>Yu Gothic UI Semibold</vt:lpstr>
      <vt:lpstr>Times New Roman</vt:lpstr>
      <vt:lpstr>等线</vt:lpstr>
      <vt:lpstr>华文新魏</vt:lpstr>
      <vt:lpstr>Monotype Sorts</vt:lpstr>
      <vt:lpstr>Wingdings</vt:lpstr>
      <vt:lpstr>Clear Sans</vt:lpstr>
      <vt:lpstr>DejaVu Math TeX Gyre</vt:lpstr>
      <vt:lpstr>黑体</vt:lpstr>
      <vt:lpstr>Courier New</vt:lpstr>
      <vt:lpstr>Palatino</vt:lpstr>
      <vt:lpstr>微软简魏碑</vt:lpstr>
      <vt:lpstr>Segoe Print</vt:lpstr>
      <vt:lpstr>微软简综艺</vt:lpstr>
      <vt:lpstr>Abadi MT Condensed</vt:lpstr>
      <vt:lpstr>Calibri</vt:lpstr>
      <vt:lpstr>Palatino Linotype</vt:lpstr>
      <vt:lpstr>等线 Light</vt:lpstr>
      <vt:lpstr>Office 主题​​</vt:lpstr>
      <vt:lpstr>MS_ClipArt_Gallery.5</vt:lpstr>
      <vt:lpstr>MS_ClipArt_Gallery.5</vt:lpstr>
      <vt:lpstr>MS_ClipArt_Gallery.5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王兵</dc:creator>
  <cp:lastModifiedBy>老肖</cp:lastModifiedBy>
  <cp:revision>184</cp:revision>
  <dcterms:created xsi:type="dcterms:W3CDTF">2021-05-04T12:26:00Z</dcterms:created>
  <dcterms:modified xsi:type="dcterms:W3CDTF">2024-03-04T07:08:00Z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AE2B5940FB364AE1B9F4A740367C1167_12</vt:lpwstr>
  </property>
  <property fmtid="{D5CDD505-2E9C-101B-9397-08002B2CF9AE}" pid="3" name="KSOProductBuildVer">
    <vt:lpwstr>2052-12.1.0.16388</vt:lpwstr>
  </property>
</Properties>
</file>